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12"/>
  </p:notesMasterIdLst>
  <p:sldIdLst>
    <p:sldId id="273" r:id="rId2"/>
    <p:sldId id="274" r:id="rId3"/>
    <p:sldId id="267" r:id="rId4"/>
    <p:sldId id="261" r:id="rId5"/>
    <p:sldId id="262" r:id="rId6"/>
    <p:sldId id="263" r:id="rId7"/>
    <p:sldId id="272" r:id="rId8"/>
    <p:sldId id="259" r:id="rId9"/>
    <p:sldId id="260" r:id="rId10"/>
    <p:sldId id="271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6600"/>
    <a:srgbClr val="FF0000"/>
    <a:srgbClr val="D6009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91" autoAdjust="0"/>
    <p:restoredTop sz="90929"/>
  </p:normalViewPr>
  <p:slideViewPr>
    <p:cSldViewPr>
      <p:cViewPr>
        <p:scale>
          <a:sx n="89" d="100"/>
          <a:sy n="89" d="100"/>
        </p:scale>
        <p:origin x="-78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8.xml"/><Relationship Id="rId2" Type="http://schemas.openxmlformats.org/officeDocument/2006/relationships/slide" Target="slides/slide5.xml"/><Relationship Id="rId1" Type="http://schemas.openxmlformats.org/officeDocument/2006/relationships/slide" Target="slides/slide3.xml"/><Relationship Id="rId5" Type="http://schemas.openxmlformats.org/officeDocument/2006/relationships/slide" Target="slides/slide10.xml"/><Relationship Id="rId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7939F13-2166-4803-BBCA-42DAE35059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8575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Times New Roman" pitchFamily="18" charset="0"/>
            </a:endParaRPr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1CF91C66-9097-48BD-A2AB-E7F96FBCA21F}" type="slidenum">
              <a:rPr lang="ru-RU" altLang="ru-RU" sz="1200" smtClean="0"/>
              <a:pPr eaLnBrk="1" hangingPunct="1"/>
              <a:t>1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Овал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6A05B3-BAA9-4A7A-A86B-FF2B47E435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44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8684E-499E-44D0-AF90-676EF6BD24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996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89902A-0BE0-46FA-8122-8060CC12DB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543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DA0AF-7303-461B-A768-CF5D69020F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3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5860750-8592-4090-B09D-D0C6577B76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42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C2EE9-44AF-4D66-B441-1067C7D92E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724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8F374D0-1EF1-4159-8A8C-CA00425420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007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5780A10-A698-45CE-8C70-9EF51D6696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844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AB1C2F5-E83F-4330-BFD6-8206EFCA4D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18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5EE97-132A-4428-8647-A217A9DF0B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335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19F0E-35A4-4AFF-801C-F7D4A79F49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035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573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219700" y="198120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257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957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1247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24F5F-717B-462E-B901-17DF188597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42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7DD655B-23DB-4051-8B9B-830C588B44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2" r:id="rId2"/>
    <p:sldLayoutId id="2147483908" r:id="rId3"/>
    <p:sldLayoutId id="2147483903" r:id="rId4"/>
    <p:sldLayoutId id="2147483909" r:id="rId5"/>
    <p:sldLayoutId id="2147483904" r:id="rId6"/>
    <p:sldLayoutId id="2147483910" r:id="rId7"/>
    <p:sldLayoutId id="2147483911" r:id="rId8"/>
    <p:sldLayoutId id="2147483912" r:id="rId9"/>
    <p:sldLayoutId id="2147483905" r:id="rId10"/>
    <p:sldLayoutId id="2147483906" r:id="rId11"/>
    <p:sldLayoutId id="2147483913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323232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323232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323232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323232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323232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323232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323232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323232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323232"/>
          </a:solidFill>
          <a:latin typeface="Corbel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1B587C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4E854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6013" y="476250"/>
            <a:ext cx="7848600" cy="143192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u="sng" dirty="0" smtClean="0">
                <a:solidFill>
                  <a:schemeClr val="tx2">
                    <a:satMod val="130000"/>
                  </a:schemeClr>
                </a:solidFill>
                <a:latin typeface="Franklin Gothic Book" panose="020B0503020102020204" pitchFamily="34" charset="0"/>
              </a:rPr>
              <a:t>Указания к лабораторной работе </a:t>
            </a:r>
            <a:r>
              <a:rPr lang="en-US" sz="3600" u="sng" dirty="0" smtClean="0">
                <a:solidFill>
                  <a:schemeClr val="tx2">
                    <a:satMod val="130000"/>
                  </a:schemeClr>
                </a:solidFill>
                <a:latin typeface="Franklin Gothic Book" panose="020B0503020102020204" pitchFamily="34" charset="0"/>
              </a:rPr>
              <a:t/>
            </a:r>
            <a:br>
              <a:rPr lang="en-US" sz="3600" u="sng" dirty="0" smtClean="0">
                <a:solidFill>
                  <a:schemeClr val="tx2">
                    <a:satMod val="130000"/>
                  </a:schemeClr>
                </a:solidFill>
                <a:latin typeface="Franklin Gothic Book" panose="020B0503020102020204" pitchFamily="34" charset="0"/>
              </a:rPr>
            </a:br>
            <a:r>
              <a:rPr lang="ru-RU" sz="3600" u="sng" dirty="0" smtClean="0">
                <a:solidFill>
                  <a:schemeClr val="tx2">
                    <a:satMod val="130000"/>
                  </a:schemeClr>
                </a:solidFill>
                <a:latin typeface="Franklin Gothic Book" panose="020B0503020102020204" pitchFamily="34" charset="0"/>
              </a:rPr>
              <a:t>по теме: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6375" y="2060575"/>
            <a:ext cx="7148513" cy="11430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charset="0"/>
              </a:rPr>
              <a:t>Работа с электронными таблицами программы </a:t>
            </a:r>
            <a:r>
              <a:rPr lang="en-US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charset="0"/>
              </a:rPr>
              <a:t>EXCEL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charset="0"/>
              </a:rPr>
              <a:t>. Формулы и функции</a:t>
            </a:r>
            <a:endParaRPr lang="ru-RU" dirty="0" smtClean="0"/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1295400" y="5257800"/>
            <a:ext cx="7848600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Pct val="90000"/>
              <a:buFontTx/>
              <a:buBlip>
                <a:blip r:embed="rId3"/>
              </a:buBlip>
            </a:pPr>
            <a:r>
              <a:rPr lang="ru-RU" altLang="ru-RU" sz="1800">
                <a:solidFill>
                  <a:srgbClr val="000000"/>
                </a:solidFill>
                <a:latin typeface="Times New Roman" pitchFamily="18" charset="0"/>
              </a:rPr>
              <a:t>Чтобы начать просмотр нажмите </a:t>
            </a:r>
            <a:r>
              <a:rPr lang="en-US" altLang="ru-RU" sz="1800" b="1">
                <a:solidFill>
                  <a:srgbClr val="000000"/>
                </a:solidFill>
                <a:latin typeface="Times New Roman" pitchFamily="18" charset="0"/>
              </a:rPr>
              <a:t>F5</a:t>
            </a:r>
            <a:r>
              <a:rPr lang="ru-RU" altLang="ru-RU" sz="1800">
                <a:solidFill>
                  <a:srgbClr val="000000"/>
                </a:solidFill>
                <a:latin typeface="Times New Roman" pitchFamily="18" charset="0"/>
              </a:rPr>
              <a:t> или выберите меню </a:t>
            </a:r>
            <a:r>
              <a:rPr lang="ru-RU" altLang="ru-RU" sz="1800" b="1" i="1">
                <a:solidFill>
                  <a:srgbClr val="000000"/>
                </a:solidFill>
                <a:latin typeface="Times New Roman" pitchFamily="18" charset="0"/>
              </a:rPr>
              <a:t>Показ слайдов</a:t>
            </a:r>
            <a:endParaRPr lang="en-US" altLang="ru-RU" sz="1800" b="1" i="1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  <a:buSzPct val="90000"/>
              <a:buFontTx/>
              <a:buBlip>
                <a:blip r:embed="rId3"/>
              </a:buBlip>
            </a:pPr>
            <a:r>
              <a:rPr lang="ru-RU" altLang="ru-RU" sz="1800">
                <a:solidFill>
                  <a:srgbClr val="000000"/>
                </a:solidFill>
                <a:latin typeface="Times New Roman" pitchFamily="18" charset="0"/>
              </a:rPr>
              <a:t>Для смены слайдов нажмите </a:t>
            </a:r>
            <a:r>
              <a:rPr lang="en-US" altLang="ru-RU" sz="1800" b="1">
                <a:solidFill>
                  <a:srgbClr val="000000"/>
                </a:solidFill>
                <a:latin typeface="Times New Roman" pitchFamily="18" charset="0"/>
              </a:rPr>
              <a:t>Enter</a:t>
            </a:r>
            <a:r>
              <a:rPr lang="ru-RU" altLang="ru-RU" sz="1800">
                <a:solidFill>
                  <a:srgbClr val="000000"/>
                </a:solidFill>
                <a:latin typeface="Times New Roman" pitchFamily="18" charset="0"/>
              </a:rPr>
              <a:t> или </a:t>
            </a:r>
            <a:r>
              <a:rPr lang="ru-RU" altLang="ru-RU" sz="1800" b="1">
                <a:solidFill>
                  <a:srgbClr val="000000"/>
                </a:solidFill>
                <a:latin typeface="Times New Roman" pitchFamily="18" charset="0"/>
              </a:rPr>
              <a:t>пробел</a:t>
            </a:r>
            <a:r>
              <a:rPr lang="en-US" altLang="ru-RU" sz="18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altLang="ru-RU" sz="1800">
                <a:solidFill>
                  <a:srgbClr val="000000"/>
                </a:solidFill>
                <a:latin typeface="Times New Roman" pitchFamily="18" charset="0"/>
              </a:rPr>
              <a:t>или щелкните мышью</a:t>
            </a:r>
          </a:p>
          <a:p>
            <a:pPr eaLnBrk="1" hangingPunct="1">
              <a:spcBef>
                <a:spcPct val="50000"/>
              </a:spcBef>
              <a:buSzPct val="90000"/>
              <a:buFontTx/>
              <a:buBlip>
                <a:blip r:embed="rId3"/>
              </a:buBlip>
            </a:pPr>
            <a:r>
              <a:rPr lang="ru-RU" altLang="ru-RU" sz="1800">
                <a:solidFill>
                  <a:srgbClr val="000000"/>
                </a:solidFill>
                <a:latin typeface="Times New Roman" pitchFamily="18" charset="0"/>
              </a:rPr>
              <a:t>Выход – клавиша </a:t>
            </a:r>
            <a:r>
              <a:rPr lang="en-US" altLang="ru-RU" sz="1800" b="1">
                <a:solidFill>
                  <a:srgbClr val="000000"/>
                </a:solidFill>
                <a:latin typeface="Times New Roman" pitchFamily="18" charset="0"/>
              </a:rPr>
              <a:t>Esc</a:t>
            </a:r>
            <a:r>
              <a:rPr lang="ru-RU" altLang="ru-RU" sz="1800" b="1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3213100"/>
            <a:ext cx="2233613" cy="297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3149600"/>
            <a:ext cx="37592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5364088" y="1081854"/>
            <a:ext cx="1476450" cy="819150"/>
            <a:chOff x="5364088" y="1081854"/>
            <a:chExt cx="1476450" cy="81915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4"/>
            <a:srcRect/>
            <a:stretch/>
          </p:blipFill>
          <p:spPr>
            <a:xfrm>
              <a:off x="5468938" y="1081854"/>
              <a:ext cx="1371600" cy="81915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0257" name="Rectangle 6"/>
            <p:cNvSpPr>
              <a:spLocks noChangeArrowheads="1"/>
            </p:cNvSpPr>
            <p:nvPr/>
          </p:nvSpPr>
          <p:spPr bwMode="auto">
            <a:xfrm>
              <a:off x="5364088" y="1396008"/>
              <a:ext cx="1027887" cy="3048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10258" name="Text Box 7"/>
          <p:cNvSpPr txBox="1">
            <a:spLocks noChangeArrowheads="1"/>
          </p:cNvSpPr>
          <p:nvPr/>
        </p:nvSpPr>
        <p:spPr bwMode="auto">
          <a:xfrm>
            <a:off x="1143943" y="985782"/>
            <a:ext cx="503744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just" eaLnBrk="1" hangingPunct="1"/>
            <a:r>
              <a:rPr lang="ru-RU" altLang="ru-RU" sz="1400" dirty="0">
                <a:latin typeface="Arial" charset="0"/>
                <a:cs typeface="Arial" charset="0"/>
              </a:rPr>
              <a:t>Кнопки изменения формата числа </a:t>
            </a:r>
            <a:r>
              <a:rPr lang="ru-RU" altLang="ru-RU" sz="1400" dirty="0" smtClean="0">
                <a:latin typeface="Arial" charset="0"/>
                <a:cs typeface="Arial" charset="0"/>
              </a:rPr>
              <a:t>находятся</a:t>
            </a:r>
          </a:p>
          <a:p>
            <a:pPr algn="just" eaLnBrk="1" hangingPunct="1"/>
            <a:r>
              <a:rPr lang="ru-RU" altLang="ru-RU" sz="1400" dirty="0" smtClean="0">
                <a:latin typeface="Arial" charset="0"/>
                <a:cs typeface="Arial" charset="0"/>
              </a:rPr>
              <a:t>на </a:t>
            </a:r>
            <a:r>
              <a:rPr lang="ru-RU" altLang="ru-RU" sz="1400" dirty="0">
                <a:latin typeface="Arial" charset="0"/>
                <a:cs typeface="Arial" charset="0"/>
              </a:rPr>
              <a:t>панели </a:t>
            </a:r>
            <a:r>
              <a:rPr lang="ru-RU" altLang="ru-RU" sz="1400" i="1" dirty="0">
                <a:latin typeface="Arial" charset="0"/>
                <a:cs typeface="Arial" charset="0"/>
              </a:rPr>
              <a:t>Главная –Число.</a:t>
            </a:r>
          </a:p>
        </p:txBody>
      </p:sp>
      <p:sp>
        <p:nvSpPr>
          <p:cNvPr id="1024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58888" y="1962151"/>
            <a:ext cx="5581649" cy="485775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altLang="ru-RU" sz="1400" smtClean="0">
                <a:latin typeface="Arial" charset="0"/>
                <a:cs typeface="Arial" charset="0"/>
              </a:rPr>
              <a:t>Чтобы изменить формат,  выделите ячейку и выберите нужный формат  на панели </a:t>
            </a:r>
            <a:r>
              <a:rPr lang="ru-RU" altLang="ru-RU" sz="1400" i="1" smtClean="0">
                <a:latin typeface="Arial" charset="0"/>
                <a:cs typeface="Arial" charset="0"/>
              </a:rPr>
              <a:t>Число</a:t>
            </a:r>
            <a:r>
              <a:rPr lang="ru-RU" altLang="ru-RU" sz="1400" smtClean="0">
                <a:latin typeface="Arial" charset="0"/>
                <a:cs typeface="Arial" charset="0"/>
              </a:rPr>
              <a:t>.</a:t>
            </a:r>
            <a:endParaRPr lang="ru-RU" altLang="ru-RU" sz="1400" i="1" smtClean="0">
              <a:latin typeface="Arial" charset="0"/>
              <a:cs typeface="Arial" charset="0"/>
            </a:endParaRPr>
          </a:p>
        </p:txBody>
      </p:sp>
      <p:sp>
        <p:nvSpPr>
          <p:cNvPr id="819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A06779-FC7A-4FCB-9C96-B4F85564621E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grpSp>
        <p:nvGrpSpPr>
          <p:cNvPr id="10248" name="Group 8"/>
          <p:cNvGrpSpPr>
            <a:grpSpLocks/>
          </p:cNvGrpSpPr>
          <p:nvPr/>
        </p:nvGrpSpPr>
        <p:grpSpPr bwMode="auto">
          <a:xfrm>
            <a:off x="250825" y="5373688"/>
            <a:ext cx="6457950" cy="1370012"/>
            <a:chOff x="2730" y="3105"/>
            <a:chExt cx="4068" cy="863"/>
          </a:xfrm>
        </p:grpSpPr>
        <p:sp>
          <p:nvSpPr>
            <p:cNvPr id="10252" name="Rectangle 11"/>
            <p:cNvSpPr>
              <a:spLocks noChangeArrowheads="1"/>
            </p:cNvSpPr>
            <p:nvPr/>
          </p:nvSpPr>
          <p:spPr bwMode="auto">
            <a:xfrm>
              <a:off x="2843" y="3105"/>
              <a:ext cx="1104" cy="14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253" name="Text Box 12"/>
            <p:cNvSpPr txBox="1">
              <a:spLocks noChangeArrowheads="1"/>
            </p:cNvSpPr>
            <p:nvPr/>
          </p:nvSpPr>
          <p:spPr bwMode="auto">
            <a:xfrm>
              <a:off x="2730" y="3626"/>
              <a:ext cx="202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ru-RU" altLang="ru-RU" sz="1400">
                  <a:latin typeface="Arial" charset="0"/>
                  <a:cs typeface="Arial" charset="0"/>
                </a:rPr>
                <a:t>Открытие окна </a:t>
              </a:r>
              <a:r>
                <a:rPr lang="ru-RU" altLang="ru-RU" sz="1400" b="1" i="1">
                  <a:latin typeface="Arial" charset="0"/>
                  <a:cs typeface="Arial" charset="0"/>
                </a:rPr>
                <a:t>Формат</a:t>
              </a:r>
              <a:r>
                <a:rPr lang="ru-RU" altLang="ru-RU" sz="1400">
                  <a:latin typeface="Arial" charset="0"/>
                  <a:cs typeface="Arial" charset="0"/>
                </a:rPr>
                <a:t>  </a:t>
              </a:r>
              <a:r>
                <a:rPr lang="ru-RU" altLang="ru-RU" sz="1400" b="1" i="1">
                  <a:latin typeface="Arial" charset="0"/>
                  <a:cs typeface="Arial" charset="0"/>
                </a:rPr>
                <a:t>ячеек</a:t>
              </a:r>
              <a:r>
                <a:rPr lang="ru-RU" altLang="ru-RU" sz="1400">
                  <a:latin typeface="Arial" charset="0"/>
                  <a:cs typeface="Arial" charset="0"/>
                </a:rPr>
                <a:t> через контекстное меню</a:t>
              </a:r>
            </a:p>
          </p:txBody>
        </p:sp>
        <p:sp>
          <p:nvSpPr>
            <p:cNvPr id="10254" name="Text Box 13"/>
            <p:cNvSpPr txBox="1">
              <a:spLocks noChangeArrowheads="1"/>
            </p:cNvSpPr>
            <p:nvPr/>
          </p:nvSpPr>
          <p:spPr bwMode="auto">
            <a:xfrm>
              <a:off x="4890" y="3774"/>
              <a:ext cx="190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ru-RU" altLang="ru-RU" sz="1400">
                  <a:latin typeface="Arial" charset="0"/>
                  <a:cs typeface="Arial" charset="0"/>
                </a:rPr>
                <a:t>Диалоговое окно </a:t>
              </a:r>
              <a:r>
                <a:rPr lang="ru-RU" altLang="ru-RU" sz="1400" b="1" i="1">
                  <a:latin typeface="Arial" charset="0"/>
                  <a:cs typeface="Arial" charset="0"/>
                </a:rPr>
                <a:t>Формат</a:t>
              </a:r>
              <a:r>
                <a:rPr lang="ru-RU" altLang="ru-RU" sz="1400">
                  <a:latin typeface="Arial" charset="0"/>
                  <a:cs typeface="Arial" charset="0"/>
                </a:rPr>
                <a:t> </a:t>
              </a:r>
              <a:r>
                <a:rPr lang="ru-RU" altLang="ru-RU" sz="1400" b="1" i="1">
                  <a:latin typeface="Arial" charset="0"/>
                  <a:cs typeface="Arial" charset="0"/>
                </a:rPr>
                <a:t>ячеек</a:t>
              </a:r>
            </a:p>
          </p:txBody>
        </p:sp>
        <p:sp>
          <p:nvSpPr>
            <p:cNvPr id="10255" name="Line 14"/>
            <p:cNvSpPr>
              <a:spLocks noChangeShapeType="1"/>
            </p:cNvSpPr>
            <p:nvPr/>
          </p:nvSpPr>
          <p:spPr bwMode="auto">
            <a:xfrm flipV="1">
              <a:off x="2843" y="3249"/>
              <a:ext cx="46" cy="37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0256" name="Line 14"/>
            <p:cNvSpPr>
              <a:spLocks noChangeShapeType="1"/>
            </p:cNvSpPr>
            <p:nvPr/>
          </p:nvSpPr>
          <p:spPr bwMode="auto">
            <a:xfrm flipH="1" flipV="1">
              <a:off x="5738" y="3504"/>
              <a:ext cx="326" cy="28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6950075" y="1089025"/>
            <a:ext cx="2085975" cy="50609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0250" name="Rectangle 3"/>
          <p:cNvSpPr txBox="1">
            <a:spLocks noChangeArrowheads="1"/>
          </p:cNvSpPr>
          <p:nvPr/>
        </p:nvSpPr>
        <p:spPr bwMode="auto">
          <a:xfrm>
            <a:off x="1258888" y="2492375"/>
            <a:ext cx="55816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1B587C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None/>
            </a:pPr>
            <a:r>
              <a:rPr lang="ru-RU" altLang="ru-RU" sz="1400" dirty="0">
                <a:latin typeface="Arial" charset="0"/>
                <a:cs typeface="Arial" charset="0"/>
              </a:rPr>
              <a:t>Также изменить формат представления значений можно, выбрав по правой кнопке мыши из контекстного меню пункт Формат ячеек, который откроет одноименное диалоговое окно.</a:t>
            </a:r>
            <a:endParaRPr lang="ru-RU" altLang="ru-RU" sz="1400" i="1" dirty="0">
              <a:latin typeface="Arial" charset="0"/>
              <a:cs typeface="Arial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306513" y="225425"/>
            <a:ext cx="7297737" cy="6826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2400" b="1" dirty="0">
                <a:effectLst/>
              </a:rPr>
              <a:t>Представление чисел в разных форматах и разрядности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331913" y="3362325"/>
            <a:ext cx="2509837" cy="330676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1331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1306513" y="1052736"/>
            <a:ext cx="7446962" cy="1512887"/>
          </a:xfrm>
        </p:spPr>
        <p:txBody>
          <a:bodyPr>
            <a:normAutofit/>
          </a:bodyPr>
          <a:lstStyle/>
          <a:p>
            <a:pPr marL="365760" indent="-283464" algn="just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Выделите ячейку, к которой хотите добавить примечание</a:t>
            </a:r>
          </a:p>
          <a:p>
            <a:pPr marL="365760" indent="-283464" algn="just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Затем щелкните правой кнопкой мыши и выберите </a:t>
            </a:r>
            <a:r>
              <a:rPr lang="ru-RU" alt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Вставить примечание</a:t>
            </a:r>
          </a:p>
          <a:p>
            <a:pPr marL="6350" indent="-63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управления примечаниями (скрыть примечание, отобразить примечание, удалить, изменить и т.д.) можно использовать соответствующие кнопки контекстного меню (по правой кнопки мыши), либо активировать вкладку </a:t>
            </a:r>
            <a:r>
              <a:rPr lang="ru-RU" alt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Рецензирование – Примечания.</a:t>
            </a:r>
          </a:p>
          <a:p>
            <a:pPr marL="6350" indent="-63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500B90-D94E-4FD5-A689-2C89C766429A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1457325" y="5500688"/>
            <a:ext cx="1819275" cy="2857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1B587C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Comic Sans MS" pitchFamily="66" charset="0"/>
            </a:endParaRPr>
          </a:p>
        </p:txBody>
      </p:sp>
      <p:sp>
        <p:nvSpPr>
          <p:cNvPr id="11270" name="TextBox 14"/>
          <p:cNvSpPr txBox="1">
            <a:spLocks noChangeArrowheads="1"/>
          </p:cNvSpPr>
          <p:nvPr/>
        </p:nvSpPr>
        <p:spPr bwMode="auto">
          <a:xfrm>
            <a:off x="6424613" y="5256213"/>
            <a:ext cx="1571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1B587C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b="1" i="1">
                <a:latin typeface="Arial" charset="0"/>
                <a:cs typeface="Arial" charset="0"/>
              </a:rPr>
              <a:t>Кнопки управления примечаниями</a:t>
            </a:r>
          </a:p>
        </p:txBody>
      </p:sp>
      <p:pic>
        <p:nvPicPr>
          <p:cNvPr id="11271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50" y="2213421"/>
            <a:ext cx="2009775" cy="1071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2" name="Rectangle 1027"/>
          <p:cNvSpPr txBox="1">
            <a:spLocks noChangeArrowheads="1"/>
          </p:cNvSpPr>
          <p:nvPr/>
        </p:nvSpPr>
        <p:spPr bwMode="auto">
          <a:xfrm>
            <a:off x="1386971" y="2444527"/>
            <a:ext cx="5497269" cy="92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639763" indent="-236538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885825" indent="-22860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096963" indent="-173038">
              <a:spcBef>
                <a:spcPct val="20000"/>
              </a:spcBef>
              <a:buClr>
                <a:srgbClr val="1B587C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1296988" indent="-182563">
              <a:spcBef>
                <a:spcPct val="20000"/>
              </a:spcBef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1754188" indent="-182563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211388" indent="-182563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2668588" indent="-182563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125788" indent="-182563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панели </a:t>
            </a:r>
            <a:r>
              <a:rPr lang="ru-RU" alt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Примечания </a:t>
            </a: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находятся  кнопки управления примечаниями.</a:t>
            </a:r>
            <a:r>
              <a:rPr lang="en-US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Примечание можно перемещать как графический объект, изменить шрифт, заливку и другие атрибуты.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3413125" y="4724400"/>
            <a:ext cx="2600325" cy="1838325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11274" name="Rectangle 6"/>
          <p:cNvSpPr>
            <a:spLocks noChangeArrowheads="1"/>
          </p:cNvSpPr>
          <p:nvPr/>
        </p:nvSpPr>
        <p:spPr bwMode="auto">
          <a:xfrm>
            <a:off x="3413125" y="4933950"/>
            <a:ext cx="2238375" cy="70961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1B587C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Comic Sans MS" pitchFamily="66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4705350" y="3429000"/>
            <a:ext cx="4122738" cy="993775"/>
          </a:xfrm>
          <a:prstGeom prst="rect">
            <a:avLst/>
          </a:prstGeom>
          <a:ln>
            <a:solidFill>
              <a:schemeClr val="accent6"/>
            </a:solidFill>
          </a:ln>
        </p:spPr>
      </p:pic>
      <p:cxnSp>
        <p:nvCxnSpPr>
          <p:cNvPr id="16" name="Прямая со стрелкой 15"/>
          <p:cNvCxnSpPr/>
          <p:nvPr/>
        </p:nvCxnSpPr>
        <p:spPr>
          <a:xfrm flipH="1" flipV="1">
            <a:off x="5651500" y="4149725"/>
            <a:ext cx="1135063" cy="1106488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306513" y="225425"/>
            <a:ext cx="7297737" cy="6826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ru-RU"/>
            </a:defPPr>
            <a:lvl1pPr algn="ctr" eaLnBrk="1" fontAlgn="auto" latinLnBrk="0" hangingPunct="1">
              <a:spcAft>
                <a:spcPts val="0"/>
              </a:spcAft>
              <a:buNone/>
              <a:defRPr kumimoji="0" b="1" cap="all" baseline="0">
                <a:effectLst/>
              </a:defRPr>
            </a:lvl1pPr>
          </a:lstStyle>
          <a:p>
            <a:pPr>
              <a:defRPr/>
            </a:pPr>
            <a:r>
              <a:rPr lang="ru-RU" dirty="0" smtClean="0"/>
              <a:t>Вставка примечаний (комментариев)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75656" y="914400"/>
            <a:ext cx="7344494" cy="3352800"/>
          </a:xfrm>
        </p:spPr>
        <p:txBody>
          <a:bodyPr>
            <a:normAutofit/>
          </a:bodyPr>
          <a:lstStyle/>
          <a:p>
            <a:pPr marL="425196" indent="-342900" algn="just" fontAlgn="auto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Щелкните ячейку, в которую нужно ввести формулу.</a:t>
            </a:r>
          </a:p>
          <a:p>
            <a:pPr marL="425196" indent="-342900" algn="just" fontAlgn="auto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Введите знак равенства – </a:t>
            </a: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</a:rPr>
              <a:t>обязательное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начало формулы. Формула, которая начинается не с него, просто отобразится на экране и не будет участвовать в вычислениях.</a:t>
            </a:r>
          </a:p>
          <a:p>
            <a:pPr marL="425196" indent="-342900" algn="just" fontAlgn="auto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Введите первый аргумент – число или ссылку на ячейку. Адрес можно ввести вручную или вставить автоматически, щелкнув нужную ячейку.</a:t>
            </a:r>
          </a:p>
          <a:p>
            <a:pPr marL="425196" indent="-342900" algn="just" fontAlgn="auto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Введите знак арифметического действия.</a:t>
            </a:r>
          </a:p>
          <a:p>
            <a:pPr marL="425196" indent="-342900" algn="just" fontAlgn="auto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Введите следующий аргумент.</a:t>
            </a:r>
          </a:p>
          <a:p>
            <a:pPr marL="425196" indent="-342900" algn="just" fontAlgn="auto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Повторяя пункты 4 и 5, закончите ввод формулы.</a:t>
            </a:r>
          </a:p>
          <a:p>
            <a:pPr marL="425196" indent="-342900" algn="just" fontAlgn="auto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Щелкните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пункт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ввода в строке формул или нажмите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Обратите внимание, что в ячейке отображается результат вычислений, а в строке формул – сама формула.</a:t>
            </a:r>
          </a:p>
          <a:p>
            <a:pPr marL="365760" indent="-283464" algn="ct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вводе формул учитывайте приоритет арифметических операций.</a:t>
            </a:r>
          </a:p>
        </p:txBody>
      </p:sp>
      <p:sp>
        <p:nvSpPr>
          <p:cNvPr id="12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852814-0066-43FB-8143-ABE823F12397}" type="slidenum">
              <a:rPr lang="ru-RU"/>
              <a:pPr>
                <a:defRPr/>
              </a:pPr>
              <a:t>4</a:t>
            </a:fld>
            <a:endParaRPr lang="ru-RU"/>
          </a:p>
        </p:txBody>
      </p:sp>
      <p:pic>
        <p:nvPicPr>
          <p:cNvPr id="1229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252913"/>
            <a:ext cx="5534025" cy="23510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Прямая со стрелкой 13"/>
          <p:cNvCxnSpPr/>
          <p:nvPr/>
        </p:nvCxnSpPr>
        <p:spPr>
          <a:xfrm rot="10800000" flipV="1">
            <a:off x="4572000" y="5032375"/>
            <a:ext cx="2928938" cy="21431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5" name="TextBox 14"/>
          <p:cNvSpPr txBox="1">
            <a:spLocks noChangeArrowheads="1"/>
          </p:cNvSpPr>
          <p:nvPr/>
        </p:nvSpPr>
        <p:spPr bwMode="auto">
          <a:xfrm>
            <a:off x="7572375" y="4857750"/>
            <a:ext cx="1571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1B587C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b="1" i="1">
                <a:latin typeface="Arial" charset="0"/>
                <a:cs typeface="Arial" charset="0"/>
              </a:rPr>
              <a:t>Формула, записанная в строке формул</a:t>
            </a:r>
          </a:p>
        </p:txBody>
      </p:sp>
      <p:sp>
        <p:nvSpPr>
          <p:cNvPr id="12296" name="TextBox 15"/>
          <p:cNvSpPr txBox="1">
            <a:spLocks noChangeArrowheads="1"/>
          </p:cNvSpPr>
          <p:nvPr/>
        </p:nvSpPr>
        <p:spPr bwMode="auto">
          <a:xfrm>
            <a:off x="7286625" y="5786438"/>
            <a:ext cx="17859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1B587C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b="1" i="1">
                <a:latin typeface="Arial" charset="0"/>
                <a:cs typeface="Arial" charset="0"/>
              </a:rPr>
              <a:t>Результат вычислений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 rot="10800000" flipV="1">
            <a:off x="3000375" y="5929313"/>
            <a:ext cx="4286250" cy="21431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475656" y="225425"/>
            <a:ext cx="7297737" cy="6826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ru-RU"/>
            </a:defPPr>
            <a:lvl1pPr algn="ctr" eaLnBrk="1" fontAlgn="auto" latinLnBrk="0" hangingPunct="1">
              <a:spcAft>
                <a:spcPts val="0"/>
              </a:spcAft>
              <a:buNone/>
              <a:defRPr kumimoji="0" b="1" cap="all" baseline="0">
                <a:effectLst/>
              </a:defRPr>
            </a:lvl1pPr>
          </a:lstStyle>
          <a:p>
            <a:pPr>
              <a:defRPr/>
            </a:pPr>
            <a:r>
              <a:rPr lang="ru-RU" dirty="0" smtClean="0"/>
              <a:t>Ввод формулы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63713" y="1484313"/>
            <a:ext cx="6480695" cy="3528863"/>
          </a:xfrm>
        </p:spPr>
        <p:txBody>
          <a:bodyPr>
            <a:noAutofit/>
          </a:bodyPr>
          <a:lstStyle/>
          <a:p>
            <a:pPr marL="365760" indent="-283464" algn="just" fontAlgn="auto">
              <a:lnSpc>
                <a:spcPct val="12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Введите знак равенства – символ начала формулы.</a:t>
            </a:r>
          </a:p>
          <a:p>
            <a:pPr marL="365760" indent="-283464" algn="just" fontAlgn="auto">
              <a:lnSpc>
                <a:spcPct val="12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Щелкните первую ячейку диапазона, а затем перетащите курсор к его последней ячейке. Программа вставит в формулу ссылку на этот диапазон.</a:t>
            </a:r>
          </a:p>
          <a:p>
            <a:pPr marL="365760" indent="-283464" algn="just" fontAlgn="auto">
              <a:lnSpc>
                <a:spcPct val="12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Закончите ввод формулы и щелкните кнопку ввода в строке формул или нажмите </a:t>
            </a:r>
            <a:r>
              <a:rPr lang="en-US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US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83464" algn="just" fontAlgn="auto">
              <a:lnSpc>
                <a:spcPct val="12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Диапазон ячеек </a:t>
            </a: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 формуле указывается </a:t>
            </a:r>
            <a:r>
              <a:rPr lang="ru-RU" altLang="ru-RU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через знак двоеточия </a:t>
            </a:r>
            <a:r>
              <a:rPr lang="ru-RU" altLang="ru-RU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14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ru-RU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365760" indent="-283464" algn="just" fontAlgn="auto">
              <a:lnSpc>
                <a:spcPct val="12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в формуле используется несколько диапазонов значений, то </a:t>
            </a:r>
            <a:r>
              <a:rPr lang="ru-RU" altLang="ru-RU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диапазоны разделяются знаком </a:t>
            </a:r>
            <a:r>
              <a:rPr lang="ru-RU" altLang="ru-RU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14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altLang="ru-RU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altLang="ru-RU" sz="14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83464" algn="just" fontAlgn="auto">
              <a:lnSpc>
                <a:spcPct val="12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Чтобы ввести в формулу несколько значений или диапазонов, выделяйте нужные ячейки, удерживая клавишу </a:t>
            </a:r>
            <a:r>
              <a:rPr lang="en-US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r>
              <a:rPr lang="en-US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559F42-260C-4D65-91DB-048299019593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03647" y="404664"/>
            <a:ext cx="7297737" cy="6826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ru-RU"/>
            </a:defPPr>
            <a:lvl1pPr algn="ctr" eaLnBrk="1" fontAlgn="auto" latinLnBrk="0" hangingPunct="1">
              <a:spcAft>
                <a:spcPts val="0"/>
              </a:spcAft>
              <a:buNone/>
              <a:defRPr kumimoji="0" b="1" cap="all" baseline="0">
                <a:effectLst/>
              </a:defRPr>
            </a:lvl1pPr>
          </a:lstStyle>
          <a:p>
            <a:pPr>
              <a:defRPr/>
            </a:pPr>
            <a:r>
              <a:rPr lang="ru-RU" dirty="0" smtClean="0"/>
              <a:t>Включение диапазона ячеек в формулу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5076825" y="4868863"/>
            <a:ext cx="3949700" cy="947737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03350" y="1196752"/>
            <a:ext cx="7134225" cy="2857500"/>
          </a:xfrm>
        </p:spPr>
        <p:txBody>
          <a:bodyPr>
            <a:normAutofit/>
          </a:bodyPr>
          <a:lstStyle/>
          <a:p>
            <a:pPr marL="365760" indent="-283464" algn="just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Щелкните ячейку, в которую хотите вставить функцию</a:t>
            </a:r>
          </a:p>
          <a:p>
            <a:pPr marL="365760" indent="-283464" algn="just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Введите знак равенства, название функции и открывающуюся круглую скобку.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Например, чтобы вставить функцию суммирования, введите =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СУММ.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83464" algn="just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Введите аргумент или щелкните ячейку или диапазон, которые нужно использовать при вычислении функции</a:t>
            </a:r>
          </a:p>
          <a:p>
            <a:pPr marL="365760" indent="-283464" algn="just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Щелкните кнопку ввода в строке формул или нажмите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Закрывающуюся скобку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Excel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вставит самостоятельно.</a:t>
            </a:r>
          </a:p>
          <a:p>
            <a:pPr marL="87313" indent="-4763"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4763"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Или Щелкните на вкладке </a:t>
            </a: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Формулы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Вставить функцию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 выберите через мастер функций нужную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функцию.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FAB796-4CBF-4E41-99AD-84CE4E332BE5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14342" name="Rectangle 14"/>
          <p:cNvSpPr>
            <a:spLocks noChangeArrowheads="1"/>
          </p:cNvSpPr>
          <p:nvPr/>
        </p:nvSpPr>
        <p:spPr bwMode="auto">
          <a:xfrm>
            <a:off x="5003800" y="5103813"/>
            <a:ext cx="579438" cy="873125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1B587C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Comic Sans MS" pitchFamily="66" charset="0"/>
            </a:endParaRPr>
          </a:p>
        </p:txBody>
      </p:sp>
      <p:pic>
        <p:nvPicPr>
          <p:cNvPr id="1434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627438"/>
            <a:ext cx="3398838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403647" y="404664"/>
            <a:ext cx="7297737" cy="6826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ru-RU"/>
            </a:defPPr>
            <a:lvl1pPr algn="ctr" eaLnBrk="1" fontAlgn="auto" latinLnBrk="0" hangingPunct="1">
              <a:spcAft>
                <a:spcPts val="0"/>
              </a:spcAft>
              <a:buNone/>
              <a:defRPr kumimoji="0" b="1" cap="all" baseline="0">
                <a:effectLst/>
              </a:defRPr>
            </a:lvl1pPr>
          </a:lstStyle>
          <a:p>
            <a:pPr>
              <a:defRPr/>
            </a:pPr>
            <a:r>
              <a:rPr lang="ru-RU" dirty="0" smtClean="0"/>
              <a:t>Ввод функции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D5221A-7C1A-471A-B857-0ED2D4CEAC80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63650" y="1268413"/>
            <a:ext cx="72009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82550" indent="452438"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формулах адреса ячеек указываются с помощью ссылок —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относительных, абсолютных или смешанных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Благодаря ссылкам данные, находящиеся в разных частях листа, могут использоваться в нескольких формулах одновременно.</a:t>
            </a:r>
          </a:p>
          <a:p>
            <a:pPr marL="82550"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Относительная ссылка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указывает расположение нужной ячейки относительно активной (т.е. текущей). </a:t>
            </a: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</a:rPr>
              <a:t>При копировании формул эти ссылки автоматически изменяются в соответствии с новым положением формулы.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(Пример записи ссылки: </a:t>
            </a:r>
            <a:r>
              <a:rPr lang="en-US" sz="1400" b="1" i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sz="1400" b="1" i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 С10).</a:t>
            </a:r>
          </a:p>
          <a:p>
            <a:pPr marL="82550"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Абсолютная ссылка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указывает на точное местоположение ячейки, входящей в формулу. </a:t>
            </a: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</a:rPr>
              <a:t>При копировании формул эти ссылки не изменяются.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Для создания абсолютной ссылки на ячейку, поставьте знак доллара ($) перед обозначением столбца и строки </a:t>
            </a:r>
            <a:r>
              <a:rPr lang="ru-RU" sz="1400" b="1" i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(Пример записи ссылки: $</a:t>
            </a:r>
            <a:r>
              <a:rPr lang="en-US" sz="1400" b="1" i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sz="1400" b="1" i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$2, $С$10).</a:t>
            </a:r>
          </a:p>
          <a:p>
            <a:pPr marL="82550"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Чтобы зафиксировать часть адреса ячейки от изменений (по столбцу или по строке) при копировании формул, используется </a:t>
            </a: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смешанная ссылка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 фиксацией нужного параметра. </a:t>
            </a:r>
            <a:r>
              <a:rPr lang="ru-RU" sz="1400" b="1" i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(Пример записи ссылки: $</a:t>
            </a:r>
            <a:r>
              <a:rPr lang="en-US" sz="1400" b="1" i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sz="1400" b="1" i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 С$10).</a:t>
            </a:r>
          </a:p>
          <a:p>
            <a:pPr marL="82550"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Чтобы вручную не набирать знаки доллара при записи ссылок, можно воспользоваться клавишей </a:t>
            </a:r>
            <a:r>
              <a:rPr lang="en-US" sz="14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ru-RU" sz="14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которая позволяет «перебрать» все виды ссылок для ячейки. Для этого установите курсор в строку ввода  перед адресом ячейки и нажимайте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F4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пока не выберете нужный вид адресации.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03647" y="404664"/>
            <a:ext cx="7297737" cy="6826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ru-RU"/>
            </a:defPPr>
            <a:lvl1pPr algn="ctr" eaLnBrk="1" fontAlgn="auto" latinLnBrk="0" hangingPunct="1">
              <a:spcAft>
                <a:spcPts val="0"/>
              </a:spcAft>
              <a:buNone/>
              <a:defRPr kumimoji="0" b="1" cap="all" baseline="0">
                <a:effectLst/>
              </a:defRPr>
            </a:lvl1pPr>
          </a:lstStyle>
          <a:p>
            <a:pPr>
              <a:defRPr/>
            </a:pPr>
            <a:r>
              <a:rPr lang="ru-RU" dirty="0" smtClean="0"/>
              <a:t>Виды ссылок на ячейки (адресация)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88" y="3860800"/>
            <a:ext cx="3633787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16013" y="765175"/>
            <a:ext cx="7810500" cy="3643313"/>
          </a:xfrm>
        </p:spPr>
        <p:txBody>
          <a:bodyPr>
            <a:noAutofit/>
          </a:bodyPr>
          <a:lstStyle/>
          <a:p>
            <a:pPr marL="0" indent="360363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Условное форматирование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позволяет выбирать вид оформления ячеек в зависимости от их содержимого, т.е. форматирование применяется к ячейкам, только если они удовлетворяют каким-то условиям. </a:t>
            </a:r>
          </a:p>
          <a:p>
            <a:pPr marL="0" indent="360363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0363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задания условного форматирования надо выделить </a:t>
            </a:r>
          </a:p>
          <a:p>
            <a:pPr marL="0" indent="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блок ячеек и выбрать команду </a:t>
            </a: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Главная – Стили – Условное </a:t>
            </a:r>
          </a:p>
          <a:p>
            <a:pPr marL="0" indent="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форматирование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 диалоговом окне нужно выбрать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необходи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marL="0" indent="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мые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пункты, чтобы  задать  условное  форматирование.</a:t>
            </a:r>
          </a:p>
          <a:p>
            <a:pPr marL="0" indent="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Excel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предлагает  множество  различных  заготовок  для </a:t>
            </a:r>
          </a:p>
          <a:p>
            <a:pPr marL="0" indent="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условного форматирования. Можно создать свое правило </a:t>
            </a:r>
          </a:p>
          <a:p>
            <a:pPr marL="0" indent="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форматирования с помощью команды </a:t>
            </a: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Создать правило. </a:t>
            </a:r>
          </a:p>
          <a:p>
            <a:pPr marL="0" indent="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правил форматирования предполагается </a:t>
            </a:r>
          </a:p>
          <a:p>
            <a:pPr marL="0" indent="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несколько, то сначала нужно использовать пункт 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Управление правилами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).  </a:t>
            </a:r>
          </a:p>
          <a:p>
            <a:pPr marL="0" indent="360363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0363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нужно задать условное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форматирова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ние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не на выделенной ячейке, а относительно 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другой – можно использовать </a:t>
            </a: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Формулу для 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определения форматируемых ячеек.</a:t>
            </a:r>
          </a:p>
          <a:p>
            <a:pPr marL="365760" indent="-4763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4763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Чтобы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удалить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условное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форматирова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marL="4763" indent="-4763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нужно выделить диапазон ячеек с ним  и </a:t>
            </a:r>
          </a:p>
          <a:p>
            <a:pPr marL="4763" indent="-4763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Использовать команду </a:t>
            </a: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Условное </a:t>
            </a:r>
            <a:r>
              <a:rPr lang="ru-RU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форматиро</a:t>
            </a: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marL="4763" indent="-4763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вание</a:t>
            </a: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– Удалить правила – Удалить правила</a:t>
            </a:r>
          </a:p>
          <a:p>
            <a:pPr marL="4763" indent="-4763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из выделенных ячеек.</a:t>
            </a:r>
          </a:p>
          <a:p>
            <a:pPr marL="365760" indent="-283464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83464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45E5D5-7EED-43A9-AC05-37061D0A0F76}" type="slidenum">
              <a:rPr lang="ru-RU"/>
              <a:pPr>
                <a:defRPr/>
              </a:pPr>
              <a:t>8</a:t>
            </a:fld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572000" y="4868864"/>
            <a:ext cx="1008063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6846888" y="1341438"/>
            <a:ext cx="2035175" cy="2232025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1403647" y="116632"/>
            <a:ext cx="7297737" cy="6826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ru-RU"/>
            </a:defPPr>
            <a:lvl1pPr algn="ctr" eaLnBrk="1" fontAlgn="auto" latinLnBrk="0" hangingPunct="1">
              <a:spcAft>
                <a:spcPts val="0"/>
              </a:spcAft>
              <a:buNone/>
              <a:defRPr kumimoji="0" b="1" cap="all" baseline="0">
                <a:effectLst/>
              </a:defRPr>
            </a:lvl1pPr>
          </a:lstStyle>
          <a:p>
            <a:pPr>
              <a:defRPr/>
            </a:pPr>
            <a:r>
              <a:rPr lang="ru-RU" dirty="0" smtClean="0"/>
              <a:t>Условное форматирование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0EBAF8-F88E-4EB4-A873-70E14BD4348B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1447800" y="457200"/>
            <a:ext cx="719613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1B587C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>
                <a:solidFill>
                  <a:srgbClr val="006600"/>
                </a:solidFill>
                <a:latin typeface="Comic Sans MS" pitchFamily="66" charset="0"/>
              </a:rPr>
              <a:t>Условное форматирование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>
                <a:solidFill>
                  <a:srgbClr val="006600"/>
                </a:solidFill>
                <a:latin typeface="Comic Sans MS" pitchFamily="66" charset="0"/>
              </a:rPr>
              <a:t>Пример 1.</a:t>
            </a:r>
          </a:p>
        </p:txBody>
      </p:sp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1500188" y="1539875"/>
            <a:ext cx="71437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Требуется наложить условное форматирование на выделенный диапазон так, чтобы все числа, которые больше 5, были выделены красным шрифтом с розовой заливкой.</a:t>
            </a:r>
          </a:p>
          <a:p>
            <a:pPr algn="just" eaLnBrk="1" hangingPunct="1">
              <a:defRPr/>
            </a:pPr>
            <a:endParaRPr lang="ru-RU" altLang="ru-RU" sz="1500" i="1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ru-RU" altLang="ru-RU" sz="1500" dirty="0" smtClean="0">
                <a:latin typeface="Arial" pitchFamily="34" charset="0"/>
                <a:cs typeface="Arial" pitchFamily="34" charset="0"/>
              </a:rPr>
              <a:t>Выделить нужный диапазон</a:t>
            </a: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ru-RU" altLang="ru-RU" sz="1500" dirty="0" smtClean="0">
                <a:latin typeface="Arial" pitchFamily="34" charset="0"/>
                <a:cs typeface="Arial" pitchFamily="34" charset="0"/>
              </a:rPr>
              <a:t>Выбрать команду 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Главная - Условное форматирование – Правила выделения ячеек – Больше…</a:t>
            </a: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ru-RU" altLang="ru-RU" sz="1500" dirty="0" smtClean="0">
                <a:latin typeface="Arial" pitchFamily="34" charset="0"/>
                <a:cs typeface="Arial" pitchFamily="34" charset="0"/>
              </a:rPr>
              <a:t>Задать значение 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5  </a:t>
            </a:r>
            <a:r>
              <a:rPr lang="ru-RU" altLang="ru-RU" sz="1500" dirty="0" smtClean="0">
                <a:latin typeface="Arial" pitchFamily="34" charset="0"/>
                <a:cs typeface="Arial" pitchFamily="34" charset="0"/>
              </a:rPr>
              <a:t>в строке условий</a:t>
            </a: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ru-RU" altLang="ru-RU" sz="1500" dirty="0" smtClean="0">
                <a:latin typeface="Arial" pitchFamily="34" charset="0"/>
                <a:cs typeface="Arial" pitchFamily="34" charset="0"/>
              </a:rPr>
              <a:t>Выбрать нужный формат </a:t>
            </a:r>
            <a:endParaRPr lang="en-US" altLang="ru-RU" sz="15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ru-RU" altLang="ru-RU" sz="1500" dirty="0" smtClean="0">
                <a:latin typeface="Arial" pitchFamily="34" charset="0"/>
                <a:cs typeface="Arial" pitchFamily="34" charset="0"/>
              </a:rPr>
              <a:t>ОК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550988" y="3997325"/>
            <a:ext cx="5295900" cy="2343150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10B50D-19C6-4D10-85E9-AC8B95751CE1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1303338" y="0"/>
            <a:ext cx="7196137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1B587C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>
                <a:solidFill>
                  <a:srgbClr val="006600"/>
                </a:solidFill>
                <a:latin typeface="Comic Sans MS" pitchFamily="66" charset="0"/>
              </a:rPr>
              <a:t>Условное форматирование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>
                <a:solidFill>
                  <a:srgbClr val="006600"/>
                </a:solidFill>
                <a:latin typeface="Comic Sans MS" pitchFamily="66" charset="0"/>
              </a:rPr>
              <a:t>Пример 2.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287463" y="4010025"/>
            <a:ext cx="5195887" cy="252571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1163638" y="981075"/>
            <a:ext cx="758507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sz="1400" i="1" dirty="0" smtClean="0">
                <a:latin typeface="Arial" pitchFamily="34" charset="0"/>
                <a:cs typeface="Arial" pitchFamily="34" charset="0"/>
              </a:rPr>
              <a:t>Требуется наложить условное форматирование на выделенный диапазон так, чтобы все числа, которые больше числа в ячейке </a:t>
            </a:r>
            <a:r>
              <a:rPr lang="en-US" altLang="ru-RU" sz="1400" b="1" i="1" dirty="0" smtClean="0">
                <a:latin typeface="Arial" pitchFamily="34" charset="0"/>
                <a:cs typeface="Arial" pitchFamily="34" charset="0"/>
              </a:rPr>
              <a:t>B13</a:t>
            </a:r>
            <a:r>
              <a:rPr lang="ru-RU" altLang="ru-RU" sz="1400" i="1" dirty="0" smtClean="0">
                <a:latin typeface="Arial" pitchFamily="34" charset="0"/>
                <a:cs typeface="Arial" pitchFamily="34" charset="0"/>
              </a:rPr>
              <a:t>, были выделены зеленой заливкой. </a:t>
            </a: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Выделить нужный диапазон, на который будет наложено </a:t>
            </a:r>
            <a:r>
              <a:rPr lang="ru-RU" altLang="ru-RU" sz="1400" dirty="0" err="1" smtClean="0">
                <a:latin typeface="Arial" pitchFamily="34" charset="0"/>
                <a:cs typeface="Arial" pitchFamily="34" charset="0"/>
              </a:rPr>
              <a:t>усл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. форматирование</a:t>
            </a: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Выбрать команду </a:t>
            </a:r>
            <a:r>
              <a:rPr lang="ru-RU" altLang="ru-RU" sz="1400" i="1" dirty="0" smtClean="0">
                <a:latin typeface="Arial" pitchFamily="34" charset="0"/>
                <a:cs typeface="Arial" pitchFamily="34" charset="0"/>
              </a:rPr>
              <a:t>Главная - Условное форматирование – Создать правило…–  Использовать формулу для определения форматируемых ячеек</a:t>
            </a: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В строке формул записать условие отбора: </a:t>
            </a:r>
            <a:r>
              <a:rPr lang="en-US" altLang="ru-RU" sz="1400" b="1" dirty="0" smtClean="0">
                <a:latin typeface="Arial" pitchFamily="34" charset="0"/>
                <a:cs typeface="Arial" pitchFamily="34" charset="0"/>
              </a:rPr>
              <a:t>B15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1400" b="1" dirty="0" smtClean="0">
                <a:latin typeface="Arial" pitchFamily="34" charset="0"/>
                <a:cs typeface="Arial" pitchFamily="34" charset="0"/>
              </a:rPr>
              <a:t>&gt;$B$13</a:t>
            </a:r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altLang="ru-RU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Ячейка </a:t>
            </a:r>
            <a:r>
              <a:rPr lang="en-US" altLang="ru-RU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B15</a:t>
            </a:r>
            <a:r>
              <a:rPr lang="ru-RU" altLang="ru-RU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– это первая ячейка диапазона, записана с относительной адресацией, т.к. нужно будет применить условие для всех ячеек выделенного диапазона. Ячейка </a:t>
            </a:r>
            <a:r>
              <a:rPr lang="en-US" altLang="ru-RU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$B$13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записана с абсолютной адресацией, т.к. все ячейки проверяемого диапазона будут сравниваться только с ней, ее адрес фиксируем абсолютной ссылкой.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) </a:t>
            </a: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Выбрать нужный формат   </a:t>
            </a: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ОК</a:t>
            </a:r>
          </a:p>
          <a:p>
            <a:pPr algn="just" eaLnBrk="1" hangingPunct="1">
              <a:defRPr/>
            </a:pPr>
            <a:endParaRPr lang="ru-RU" altLang="ru-RU" sz="1000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defRPr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При вводе в ячейку </a:t>
            </a:r>
            <a:r>
              <a:rPr lang="en-US" altLang="ru-RU" sz="1400" b="1" dirty="0" smtClean="0">
                <a:latin typeface="Arial" pitchFamily="34" charset="0"/>
                <a:cs typeface="Arial" pitchFamily="34" charset="0"/>
              </a:rPr>
              <a:t>B13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различных чисел форматирование диапазона будет меняться.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6732588" y="5208588"/>
            <a:ext cx="2195512" cy="1296987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18439" name="TextBox 1"/>
          <p:cNvSpPr txBox="1">
            <a:spLocks noChangeArrowheads="1"/>
          </p:cNvSpPr>
          <p:nvPr/>
        </p:nvSpPr>
        <p:spPr bwMode="auto">
          <a:xfrm>
            <a:off x="6729413" y="4611688"/>
            <a:ext cx="2195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1B587C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4E854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Comic Sans MS" pitchFamily="66" charset="0"/>
              </a:rPr>
              <a:t>Результат применения:</a:t>
            </a:r>
          </a:p>
        </p:txBody>
      </p:sp>
      <p:sp>
        <p:nvSpPr>
          <p:cNvPr id="3" name="Овал 2"/>
          <p:cNvSpPr/>
          <p:nvPr/>
        </p:nvSpPr>
        <p:spPr>
          <a:xfrm>
            <a:off x="2987675" y="5516563"/>
            <a:ext cx="647700" cy="3397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1404</TotalTime>
  <Words>1041</Words>
  <Application>Microsoft Office PowerPoint</Application>
  <PresentationFormat>Экран (4:3)</PresentationFormat>
  <Paragraphs>104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Указания к лабораторной работе  по теме: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Указания к лабораторной работе:</dc:title>
  <dc:creator>Лещенко Ольга</dc:creator>
  <cp:lastModifiedBy>Пользователь</cp:lastModifiedBy>
  <cp:revision>165</cp:revision>
  <dcterms:created xsi:type="dcterms:W3CDTF">2002-07-10T11:59:37Z</dcterms:created>
  <dcterms:modified xsi:type="dcterms:W3CDTF">2023-10-23T16:41:52Z</dcterms:modified>
</cp:coreProperties>
</file>