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60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3D83401-37D2-4736-B9C5-028A2B6F921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3193951-698F-4E62-BE75-3E0999AF4B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D83401-37D2-4736-B9C5-028A2B6F921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93951-698F-4E62-BE75-3E0999AF4BA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D83401-37D2-4736-B9C5-028A2B6F921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93951-698F-4E62-BE75-3E0999AF4BA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D83401-37D2-4736-B9C5-028A2B6F921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93951-698F-4E62-BE75-3E0999AF4BA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D83401-37D2-4736-B9C5-028A2B6F921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93951-698F-4E62-BE75-3E0999AF4BA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D83401-37D2-4736-B9C5-028A2B6F921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93951-698F-4E62-BE75-3E0999AF4BA7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D83401-37D2-4736-B9C5-028A2B6F921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93951-698F-4E62-BE75-3E0999AF4B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3D83401-37D2-4736-B9C5-028A2B6F921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93951-698F-4E62-BE75-3E0999AF4BA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3D83401-37D2-4736-B9C5-028A2B6F921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3193951-698F-4E62-BE75-3E0999AF4BA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D83401-37D2-4736-B9C5-028A2B6F921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93951-698F-4E62-BE75-3E0999AF4B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D83401-37D2-4736-B9C5-028A2B6F921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93951-698F-4E62-BE75-3E0999AF4B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573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219700" y="19812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257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957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1247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87CD9-2CE0-4030-A049-64E2AEC31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522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3D83401-37D2-4736-B9C5-028A2B6F921E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3193951-698F-4E62-BE75-3E0999AF4BA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Сортировка данных в таблице </a:t>
            </a:r>
            <a:r>
              <a:rPr lang="en-US" dirty="0" smtClean="0"/>
              <a:t>Excel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3187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60648"/>
            <a:ext cx="7772400" cy="762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006600"/>
                </a:solidFill>
                <a:latin typeface="Comic Sans MS" pitchFamily="66" charset="0"/>
              </a:rPr>
              <a:t>Быстрая с</a:t>
            </a:r>
            <a:r>
              <a:rPr lang="ru-RU" sz="4000" b="1" dirty="0" smtClean="0">
                <a:solidFill>
                  <a:srgbClr val="006600"/>
                </a:solidFill>
                <a:latin typeface="Comic Sans MS" pitchFamily="66" charset="0"/>
              </a:rPr>
              <a:t>ортировка </a:t>
            </a:r>
            <a:r>
              <a:rPr lang="ru-RU" sz="4000" b="1" dirty="0">
                <a:solidFill>
                  <a:srgbClr val="006600"/>
                </a:solidFill>
                <a:latin typeface="Comic Sans MS" pitchFamily="66" charset="0"/>
              </a:rPr>
              <a:t>данных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2612" y="1196752"/>
            <a:ext cx="7543800" cy="55006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ru-RU" altLang="ru-RU" sz="1800" dirty="0" smtClean="0"/>
          </a:p>
          <a:p>
            <a:pPr algn="just" eaLnBrk="1" hangingPunct="1">
              <a:lnSpc>
                <a:spcPct val="120000"/>
              </a:lnSpc>
              <a:defRPr/>
            </a:pPr>
            <a:r>
              <a:rPr lang="ru-RU" altLang="ru-RU" sz="1800" dirty="0" smtClean="0"/>
              <a:t>Набор строк в </a:t>
            </a:r>
            <a:r>
              <a:rPr lang="ru-RU" altLang="ru-RU" sz="1800" dirty="0" err="1" smtClean="0"/>
              <a:t>Excel</a:t>
            </a:r>
            <a:r>
              <a:rPr lang="ru-RU" altLang="ru-RU" sz="1800" dirty="0" smtClean="0"/>
              <a:t>, содержащий</a:t>
            </a:r>
          </a:p>
          <a:p>
            <a:pPr algn="just" eaLnBrk="1" hangingPunct="1">
              <a:lnSpc>
                <a:spcPct val="120000"/>
              </a:lnSpc>
              <a:buFont typeface="Wingdings 2" pitchFamily="18" charset="2"/>
              <a:buNone/>
              <a:defRPr/>
            </a:pPr>
            <a:r>
              <a:rPr lang="ru-RU" altLang="ru-RU" sz="1800" dirty="0" smtClean="0"/>
              <a:t>взаимосвязанные </a:t>
            </a:r>
            <a:r>
              <a:rPr lang="ru-RU" altLang="ru-RU" sz="1800" dirty="0" smtClean="0"/>
              <a:t>данные и определенную</a:t>
            </a:r>
          </a:p>
          <a:p>
            <a:pPr algn="just" eaLnBrk="1" hangingPunct="1">
              <a:lnSpc>
                <a:spcPct val="120000"/>
              </a:lnSpc>
              <a:buFont typeface="Wingdings 2" pitchFamily="18" charset="2"/>
              <a:buNone/>
              <a:defRPr/>
            </a:pPr>
            <a:r>
              <a:rPr lang="ru-RU" altLang="ru-RU" sz="1800" dirty="0" smtClean="0"/>
              <a:t>структуру, называется </a:t>
            </a:r>
            <a:r>
              <a:rPr lang="ru-RU" altLang="ru-RU" sz="1800" b="1" dirty="0" smtClean="0"/>
              <a:t>списком</a:t>
            </a:r>
            <a:r>
              <a:rPr lang="ru-RU" altLang="ru-RU" sz="1800" dirty="0" smtClean="0"/>
              <a:t>. </a:t>
            </a:r>
          </a:p>
          <a:p>
            <a:pPr algn="just" eaLnBrk="1" hangingPunct="1">
              <a:lnSpc>
                <a:spcPct val="120000"/>
              </a:lnSpc>
              <a:buFont typeface="Wingdings 2" pitchFamily="18" charset="2"/>
              <a:buNone/>
              <a:defRPr/>
            </a:pPr>
            <a:r>
              <a:rPr lang="ru-RU" altLang="ru-RU" sz="1800" dirty="0" smtClean="0"/>
              <a:t>Такой диапазон можно сортировать.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endParaRPr lang="ru-RU" altLang="ru-RU" sz="1800" dirty="0"/>
          </a:p>
          <a:p>
            <a:pPr algn="just" eaLnBrk="1" hangingPunct="1">
              <a:lnSpc>
                <a:spcPct val="120000"/>
              </a:lnSpc>
              <a:defRPr/>
            </a:pPr>
            <a:r>
              <a:rPr lang="ru-RU" altLang="ru-RU" sz="1800" dirty="0" smtClean="0"/>
              <a:t>Для </a:t>
            </a:r>
            <a:r>
              <a:rPr lang="ru-RU" altLang="ru-RU" sz="1800" dirty="0" smtClean="0"/>
              <a:t>сортировки </a:t>
            </a:r>
            <a:r>
              <a:rPr lang="ru-RU" altLang="ru-RU" sz="1800" dirty="0" smtClean="0"/>
              <a:t>данных</a:t>
            </a:r>
            <a:r>
              <a:rPr lang="en-US" altLang="ru-RU" sz="1800" dirty="0" smtClean="0"/>
              <a:t> </a:t>
            </a:r>
            <a:r>
              <a:rPr lang="ru-RU" altLang="ru-RU" sz="1800" dirty="0" smtClean="0"/>
              <a:t>выделите </a:t>
            </a:r>
            <a:r>
              <a:rPr lang="ru-RU" altLang="ru-RU" sz="1800" dirty="0" smtClean="0"/>
              <a:t>диапазон данных для </a:t>
            </a:r>
            <a:r>
              <a:rPr lang="ru-RU" altLang="ru-RU" sz="1800" dirty="0" smtClean="0"/>
              <a:t>сортировки</a:t>
            </a:r>
            <a:r>
              <a:rPr lang="en-US" altLang="ru-RU" sz="1800" dirty="0" smtClean="0"/>
              <a:t> (</a:t>
            </a:r>
            <a:r>
              <a:rPr lang="ru-RU" altLang="ru-RU" sz="1800" dirty="0" smtClean="0"/>
              <a:t>включая заголовки таблицы</a:t>
            </a:r>
            <a:r>
              <a:rPr lang="en-US" altLang="ru-RU" sz="1800" dirty="0" smtClean="0"/>
              <a:t>)</a:t>
            </a:r>
            <a:r>
              <a:rPr lang="ru-RU" altLang="ru-RU" sz="1800" dirty="0" smtClean="0"/>
              <a:t>.</a:t>
            </a:r>
            <a:endParaRPr lang="ru-RU" altLang="ru-RU" sz="1800" dirty="0" smtClean="0"/>
          </a:p>
          <a:p>
            <a:pPr algn="just">
              <a:lnSpc>
                <a:spcPct val="120000"/>
              </a:lnSpc>
              <a:defRPr/>
            </a:pPr>
            <a:r>
              <a:rPr lang="ru-RU" altLang="ru-RU" sz="1800" dirty="0" smtClean="0"/>
              <a:t>Щелкните кнопку </a:t>
            </a:r>
            <a:r>
              <a:rPr lang="ru-RU" altLang="ru-RU" sz="1800" b="1" i="1" dirty="0" smtClean="0"/>
              <a:t>Сортировка </a:t>
            </a:r>
            <a:r>
              <a:rPr lang="ru-RU" altLang="ru-RU" sz="1800" b="1" i="1" dirty="0" smtClean="0"/>
              <a:t>возрастанию  </a:t>
            </a:r>
            <a:r>
              <a:rPr lang="ru-RU" altLang="ru-RU" sz="1800" dirty="0" smtClean="0"/>
              <a:t>или </a:t>
            </a:r>
            <a:r>
              <a:rPr lang="ru-RU" altLang="ru-RU" sz="1800" b="1" i="1" dirty="0" smtClean="0"/>
              <a:t>Сортировка </a:t>
            </a:r>
            <a:r>
              <a:rPr lang="ru-RU" altLang="ru-RU" sz="1800" b="1" i="1" dirty="0" smtClean="0"/>
              <a:t>по убыванию</a:t>
            </a:r>
            <a:r>
              <a:rPr lang="ru-RU" altLang="ru-RU" sz="1800" dirty="0" smtClean="0"/>
              <a:t> на </a:t>
            </a:r>
            <a:r>
              <a:rPr lang="ru-RU" altLang="ru-RU" sz="1800" dirty="0" smtClean="0"/>
              <a:t>вкладке  </a:t>
            </a:r>
            <a:r>
              <a:rPr lang="ru-RU" altLang="ru-RU" sz="1800" b="1" i="1" dirty="0" smtClean="0"/>
              <a:t>Данные-Сортировка </a:t>
            </a:r>
            <a:r>
              <a:rPr lang="ru-RU" altLang="ru-RU" sz="1800" b="1" i="1" dirty="0" smtClean="0"/>
              <a:t>и фильтр </a:t>
            </a:r>
            <a:r>
              <a:rPr lang="ru-RU" altLang="ru-RU" sz="1800" b="1" i="1" dirty="0" smtClean="0"/>
              <a:t>.</a:t>
            </a:r>
          </a:p>
          <a:p>
            <a:pPr algn="just">
              <a:lnSpc>
                <a:spcPct val="120000"/>
              </a:lnSpc>
              <a:defRPr/>
            </a:pPr>
            <a:r>
              <a:rPr lang="ru-RU" altLang="ru-RU" sz="1800" dirty="0" smtClean="0"/>
              <a:t>Данные будут отсортированы </a:t>
            </a:r>
          </a:p>
          <a:p>
            <a:pPr marL="109728" indent="0" algn="just">
              <a:lnSpc>
                <a:spcPct val="120000"/>
              </a:lnSpc>
              <a:buNone/>
              <a:defRPr/>
            </a:pPr>
            <a:r>
              <a:rPr lang="ru-RU" altLang="ru-RU" sz="1800" dirty="0" smtClean="0"/>
              <a:t>по возрастанию/убыванию значений</a:t>
            </a:r>
          </a:p>
          <a:p>
            <a:pPr marL="109728" indent="0" algn="just">
              <a:lnSpc>
                <a:spcPct val="120000"/>
              </a:lnSpc>
              <a:buNone/>
              <a:defRPr/>
            </a:pPr>
            <a:r>
              <a:rPr lang="ru-RU" altLang="ru-RU" sz="1800" dirty="0" smtClean="0"/>
              <a:t>первого выделенного столбца таблицы.</a:t>
            </a:r>
            <a:endParaRPr lang="ru-RU" altLang="ru-RU" sz="1800" dirty="0" smtClean="0"/>
          </a:p>
          <a:p>
            <a:pPr marL="82550" indent="0" eaLnBrk="1" hangingPunct="1">
              <a:lnSpc>
                <a:spcPct val="150000"/>
              </a:lnSpc>
              <a:buFont typeface="Wingdings 2" pitchFamily="18" charset="2"/>
              <a:buNone/>
              <a:defRPr/>
            </a:pPr>
            <a:endParaRPr lang="ru-RU" altLang="ru-RU" sz="1800" b="1" i="1" dirty="0" smtClean="0"/>
          </a:p>
        </p:txBody>
      </p:sp>
      <p:sp>
        <p:nvSpPr>
          <p:cNvPr id="1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D18377-8180-4BD0-8D8B-717043FC2399}" type="slidenum">
              <a:rPr lang="ru-RU"/>
              <a:pPr>
                <a:defRPr/>
              </a:pPr>
              <a:t>2</a:t>
            </a:fld>
            <a:endParaRPr lang="ru-RU"/>
          </a:p>
        </p:txBody>
      </p:sp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404" y="1700808"/>
            <a:ext cx="2643187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 flipV="1">
            <a:off x="4499992" y="2420888"/>
            <a:ext cx="1214438" cy="7143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34518" r="46938" b="83888"/>
          <a:stretch/>
        </p:blipFill>
        <p:spPr>
          <a:xfrm>
            <a:off x="5572919" y="4725144"/>
            <a:ext cx="2543176" cy="138112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5508104" y="5157192"/>
            <a:ext cx="367233" cy="72008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78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8" y="3752850"/>
            <a:ext cx="8183562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92480" cy="83842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6600"/>
                </a:solidFill>
                <a:latin typeface="Comic Sans MS" pitchFamily="66" charset="0"/>
              </a:rPr>
              <a:t>Сортировка </a:t>
            </a:r>
            <a:r>
              <a:rPr lang="ru-RU" sz="3600" b="1" dirty="0" smtClean="0">
                <a:solidFill>
                  <a:srgbClr val="006600"/>
                </a:solidFill>
                <a:latin typeface="Comic Sans MS" pitchFamily="66" charset="0"/>
              </a:rPr>
              <a:t>таблицы </a:t>
            </a:r>
            <a:r>
              <a:rPr lang="ru-RU" sz="3600" b="1" dirty="0">
                <a:solidFill>
                  <a:srgbClr val="006600"/>
                </a:solidFill>
                <a:latin typeface="Comic Sans MS" pitchFamily="66" charset="0"/>
              </a:rPr>
              <a:t>по нескольким полям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266825"/>
            <a:ext cx="8135470" cy="1651000"/>
          </a:xfrm>
        </p:spPr>
        <p:txBody>
          <a:bodyPr>
            <a:normAutofit fontScale="85000" lnSpcReduction="10000"/>
          </a:bodyPr>
          <a:lstStyle/>
          <a:p>
            <a:pPr marL="109728" indent="0" eaLnBrk="1" hangingPunct="1">
              <a:lnSpc>
                <a:spcPct val="130000"/>
              </a:lnSpc>
              <a:buNone/>
            </a:pPr>
            <a:r>
              <a:rPr lang="ru-RU" altLang="ru-RU" sz="1600" dirty="0" smtClean="0"/>
              <a:t>1) Выделите диапазон, который нужно отсортировать (включая заголовки таблицы)</a:t>
            </a:r>
            <a:endParaRPr lang="ru-RU" altLang="ru-RU" sz="1600" dirty="0" smtClean="0"/>
          </a:p>
          <a:p>
            <a:pPr marL="109728" indent="0" algn="just" eaLnBrk="1" hangingPunct="1">
              <a:lnSpc>
                <a:spcPct val="130000"/>
              </a:lnSpc>
              <a:buNone/>
            </a:pPr>
            <a:r>
              <a:rPr lang="ru-RU" altLang="ru-RU" sz="1600" dirty="0" smtClean="0"/>
              <a:t>2) По </a:t>
            </a:r>
            <a:r>
              <a:rPr lang="ru-RU" altLang="ru-RU" sz="1600" dirty="0" smtClean="0"/>
              <a:t>правой кнопке мыши выберите команду </a:t>
            </a:r>
            <a:r>
              <a:rPr lang="ru-RU" altLang="ru-RU" sz="1600" b="1" i="1" dirty="0" smtClean="0"/>
              <a:t>Сортировка – Настраиваемая сортировка, </a:t>
            </a:r>
            <a:r>
              <a:rPr lang="ru-RU" altLang="ru-RU" sz="1600" dirty="0" smtClean="0"/>
              <a:t>либо нажмите кнопку </a:t>
            </a:r>
            <a:r>
              <a:rPr lang="ru-RU" altLang="ru-RU" sz="1600" dirty="0" smtClean="0"/>
              <a:t>на </a:t>
            </a:r>
            <a:r>
              <a:rPr lang="ru-RU" altLang="ru-RU" sz="1600" dirty="0" smtClean="0"/>
              <a:t>панели </a:t>
            </a:r>
            <a:r>
              <a:rPr lang="ru-RU" altLang="ru-RU" sz="1600" b="1" i="1" dirty="0" smtClean="0"/>
              <a:t>Данные</a:t>
            </a:r>
            <a:r>
              <a:rPr lang="ru-RU" altLang="ru-RU" sz="1600" dirty="0" smtClean="0"/>
              <a:t> - </a:t>
            </a:r>
            <a:r>
              <a:rPr lang="ru-RU" altLang="ru-RU" sz="1600" b="1" i="1" dirty="0" smtClean="0"/>
              <a:t>Сортировка и фильтр</a:t>
            </a:r>
          </a:p>
          <a:p>
            <a:pPr marL="109728" indent="0" eaLnBrk="1" hangingPunct="1">
              <a:lnSpc>
                <a:spcPct val="130000"/>
              </a:lnSpc>
              <a:buNone/>
            </a:pPr>
            <a:r>
              <a:rPr lang="ru-RU" altLang="ru-RU" sz="1600" dirty="0" smtClean="0"/>
              <a:t>3) Выберите </a:t>
            </a:r>
            <a:r>
              <a:rPr lang="ru-RU" altLang="ru-RU" sz="1600" dirty="0" smtClean="0"/>
              <a:t>из раскрывающегося списка </a:t>
            </a:r>
            <a:r>
              <a:rPr lang="ru-RU" altLang="ru-RU" sz="1600" b="1" i="1" dirty="0" smtClean="0"/>
              <a:t>Сортировать по</a:t>
            </a:r>
            <a:r>
              <a:rPr lang="ru-RU" altLang="ru-RU" sz="1600" dirty="0" smtClean="0"/>
              <a:t> </a:t>
            </a:r>
            <a:r>
              <a:rPr lang="ru-RU" altLang="ru-RU" sz="1600" dirty="0" smtClean="0"/>
              <a:t> поле</a:t>
            </a:r>
            <a:r>
              <a:rPr lang="ru-RU" altLang="ru-RU" sz="1600" dirty="0" smtClean="0"/>
              <a:t>, по которому </a:t>
            </a:r>
            <a:endParaRPr lang="ru-RU" altLang="ru-RU" sz="1600" dirty="0" smtClean="0"/>
          </a:p>
          <a:p>
            <a:pPr marL="109728" indent="0" eaLnBrk="1" hangingPunct="1">
              <a:lnSpc>
                <a:spcPct val="130000"/>
              </a:lnSpc>
              <a:buNone/>
            </a:pPr>
            <a:r>
              <a:rPr lang="ru-RU" altLang="ru-RU" sz="1600" dirty="0" smtClean="0"/>
              <a:t>будет </a:t>
            </a:r>
            <a:r>
              <a:rPr lang="ru-RU" altLang="ru-RU" sz="1600" dirty="0" smtClean="0"/>
              <a:t>производиться </a:t>
            </a:r>
            <a:r>
              <a:rPr lang="ru-RU" altLang="ru-RU" sz="1600" dirty="0" smtClean="0"/>
              <a:t>сортировка</a:t>
            </a:r>
          </a:p>
          <a:p>
            <a:pPr marL="109728" indent="0" eaLnBrk="1" hangingPunct="1">
              <a:lnSpc>
                <a:spcPct val="130000"/>
              </a:lnSpc>
              <a:buNone/>
            </a:pPr>
            <a:endParaRPr lang="ru-RU" altLang="ru-RU" sz="1600" dirty="0" smtClean="0"/>
          </a:p>
          <a:p>
            <a:pPr eaLnBrk="1" hangingPunct="1">
              <a:lnSpc>
                <a:spcPct val="90000"/>
              </a:lnSpc>
            </a:pPr>
            <a:endParaRPr lang="ru-RU" altLang="ru-RU" sz="1800" dirty="0" smtClean="0"/>
          </a:p>
          <a:p>
            <a:pPr eaLnBrk="1" hangingPunct="1">
              <a:lnSpc>
                <a:spcPct val="90000"/>
              </a:lnSpc>
            </a:pPr>
            <a:endParaRPr lang="ru-RU" altLang="ru-RU" sz="1800" dirty="0" smtClean="0"/>
          </a:p>
          <a:p>
            <a:pPr eaLnBrk="1" hangingPunct="1">
              <a:lnSpc>
                <a:spcPct val="90000"/>
              </a:lnSpc>
            </a:pPr>
            <a:endParaRPr lang="ru-RU" altLang="ru-RU" sz="1800" dirty="0" smtClean="0"/>
          </a:p>
          <a:p>
            <a:pPr eaLnBrk="1" hangingPunct="1">
              <a:lnSpc>
                <a:spcPct val="90000"/>
              </a:lnSpc>
            </a:pPr>
            <a:endParaRPr lang="ru-RU" altLang="ru-RU" sz="1800" dirty="0" smtClean="0"/>
          </a:p>
          <a:p>
            <a:pPr eaLnBrk="1" hangingPunct="1">
              <a:lnSpc>
                <a:spcPct val="90000"/>
              </a:lnSpc>
            </a:pPr>
            <a:endParaRPr lang="ru-RU" altLang="ru-RU" sz="1800" dirty="0" smtClean="0"/>
          </a:p>
          <a:p>
            <a:pPr eaLnBrk="1" hangingPunct="1">
              <a:lnSpc>
                <a:spcPct val="90000"/>
              </a:lnSpc>
            </a:pPr>
            <a:endParaRPr lang="ru-RU" altLang="ru-RU" sz="1800" dirty="0" smtClean="0"/>
          </a:p>
          <a:p>
            <a:pPr eaLnBrk="1" hangingPunct="1">
              <a:lnSpc>
                <a:spcPct val="90000"/>
              </a:lnSpc>
            </a:pPr>
            <a:endParaRPr lang="ru-RU" altLang="ru-RU" sz="1800" dirty="0" smtClean="0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2EF02A-76A4-41D0-8C06-6AC68B5485E9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23559" name="TextBox 8"/>
          <p:cNvSpPr txBox="1">
            <a:spLocks noChangeArrowheads="1"/>
          </p:cNvSpPr>
          <p:nvPr/>
        </p:nvSpPr>
        <p:spPr bwMode="auto">
          <a:xfrm>
            <a:off x="1630363" y="3300413"/>
            <a:ext cx="2714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32D2E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b="1" i="1">
                <a:latin typeface="Arial" charset="0"/>
                <a:cs typeface="Arial" charset="0"/>
              </a:rPr>
              <a:t>Кнопки управления уровнями сортировки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rot="16200000" flipH="1">
            <a:off x="2327276" y="3729037"/>
            <a:ext cx="671512" cy="21431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786063" y="3606800"/>
            <a:ext cx="706437" cy="56515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416300" y="3557588"/>
            <a:ext cx="1262063" cy="614362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3" name="TextBox 17"/>
          <p:cNvSpPr txBox="1">
            <a:spLocks noChangeArrowheads="1"/>
          </p:cNvSpPr>
          <p:nvPr/>
        </p:nvSpPr>
        <p:spPr bwMode="auto">
          <a:xfrm>
            <a:off x="4392613" y="3246438"/>
            <a:ext cx="2143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32D2E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b="1" i="1">
                <a:latin typeface="Arial" charset="0"/>
                <a:cs typeface="Arial" charset="0"/>
              </a:rPr>
              <a:t>Кнопки смены порядка условий  сортировки</a:t>
            </a:r>
          </a:p>
        </p:txBody>
      </p:sp>
      <p:cxnSp>
        <p:nvCxnSpPr>
          <p:cNvPr id="19" name="Прямая со стрелкой 18"/>
          <p:cNvCxnSpPr>
            <a:stCxn id="23563" idx="2"/>
          </p:cNvCxnSpPr>
          <p:nvPr/>
        </p:nvCxnSpPr>
        <p:spPr>
          <a:xfrm>
            <a:off x="5465763" y="3646488"/>
            <a:ext cx="534987" cy="525462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867400" y="3606800"/>
            <a:ext cx="288925" cy="53181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6" name="TextBox 30"/>
          <p:cNvSpPr txBox="1">
            <a:spLocks noChangeArrowheads="1"/>
          </p:cNvSpPr>
          <p:nvPr/>
        </p:nvSpPr>
        <p:spPr bwMode="auto">
          <a:xfrm>
            <a:off x="487363" y="3382963"/>
            <a:ext cx="1143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32D2E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b="1" i="1">
                <a:latin typeface="Arial" charset="0"/>
                <a:cs typeface="Arial" charset="0"/>
              </a:rPr>
              <a:t>Выбор поля для сортировки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465263" y="3900488"/>
            <a:ext cx="1673225" cy="68580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8" name="TextBox 33"/>
          <p:cNvSpPr txBox="1">
            <a:spLocks noChangeArrowheads="1"/>
          </p:cNvSpPr>
          <p:nvPr/>
        </p:nvSpPr>
        <p:spPr bwMode="auto">
          <a:xfrm>
            <a:off x="3357563" y="6143625"/>
            <a:ext cx="2643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32D2E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b="1" i="1">
                <a:latin typeface="Arial" charset="0"/>
                <a:cs typeface="Arial" charset="0"/>
              </a:rPr>
              <a:t>Параметр переключения сортировки строк на сортировку столбцов 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 flipV="1">
            <a:off x="4572000" y="4365625"/>
            <a:ext cx="1871663" cy="1849438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0" name="TextBox 38"/>
          <p:cNvSpPr txBox="1">
            <a:spLocks noChangeArrowheads="1"/>
          </p:cNvSpPr>
          <p:nvPr/>
        </p:nvSpPr>
        <p:spPr bwMode="auto">
          <a:xfrm>
            <a:off x="6433542" y="2869466"/>
            <a:ext cx="25580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32D2E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i="1" dirty="0">
                <a:solidFill>
                  <a:srgbClr val="FF0000"/>
                </a:solidFill>
                <a:latin typeface="Arial" charset="0"/>
                <a:cs typeface="Arial" charset="0"/>
              </a:rPr>
              <a:t>Если галочка установлена, то </a:t>
            </a:r>
            <a:r>
              <a:rPr lang="ru-RU" altLang="ru-RU" sz="1200" b="1" i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первая строка таблицы расценивается </a:t>
            </a:r>
            <a:r>
              <a:rPr lang="ru-RU" altLang="ru-RU" sz="1200" b="1" i="1" dirty="0">
                <a:solidFill>
                  <a:srgbClr val="FF0000"/>
                </a:solidFill>
                <a:latin typeface="Arial" charset="0"/>
                <a:cs typeface="Arial" charset="0"/>
              </a:rPr>
              <a:t>как заголовки и не </a:t>
            </a:r>
            <a:r>
              <a:rPr lang="ru-RU" altLang="ru-RU" sz="1200" b="1" i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участвует </a:t>
            </a:r>
            <a:r>
              <a:rPr lang="ru-RU" altLang="ru-RU" sz="1200" b="1" i="1" dirty="0">
                <a:solidFill>
                  <a:srgbClr val="FF0000"/>
                </a:solidFill>
                <a:latin typeface="Arial" charset="0"/>
                <a:cs typeface="Arial" charset="0"/>
              </a:rPr>
              <a:t>в сортировке</a:t>
            </a:r>
          </a:p>
        </p:txBody>
      </p:sp>
      <p:cxnSp>
        <p:nvCxnSpPr>
          <p:cNvPr id="40" name="Прямая со стрелкой 39"/>
          <p:cNvCxnSpPr/>
          <p:nvPr/>
        </p:nvCxnSpPr>
        <p:spPr>
          <a:xfrm flipH="1">
            <a:off x="7308850" y="3700463"/>
            <a:ext cx="474663" cy="471487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/>
          <a:srcRect l="36665" t="6041" r="58462" b="87919"/>
          <a:stretch/>
        </p:blipFill>
        <p:spPr>
          <a:xfrm>
            <a:off x="8150699" y="1844824"/>
            <a:ext cx="668339" cy="51778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9483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620688"/>
            <a:ext cx="7776864" cy="3340100"/>
          </a:xfrm>
        </p:spPr>
        <p:txBody>
          <a:bodyPr>
            <a:normAutofit fontScale="92500" lnSpcReduction="10000"/>
          </a:bodyPr>
          <a:lstStyle/>
          <a:p>
            <a:pPr marL="109728" indent="0" algn="just" eaLnBrk="1" hangingPunct="1">
              <a:lnSpc>
                <a:spcPct val="120000"/>
              </a:lnSpc>
              <a:buNone/>
              <a:defRPr/>
            </a:pPr>
            <a:r>
              <a:rPr lang="ru-RU" sz="1600" dirty="0" smtClean="0"/>
              <a:t>4) Выберите </a:t>
            </a:r>
            <a:r>
              <a:rPr lang="ru-RU" sz="1600" dirty="0" smtClean="0"/>
              <a:t>команду </a:t>
            </a:r>
            <a:r>
              <a:rPr lang="ru-RU" sz="1600" b="1" i="1" dirty="0" smtClean="0"/>
              <a:t>Добавить уровень, </a:t>
            </a:r>
            <a:r>
              <a:rPr lang="ru-RU" sz="1600" dirty="0" smtClean="0"/>
              <a:t>укажите  следующее поле для сортировки и задайте </a:t>
            </a:r>
            <a:r>
              <a:rPr lang="ru-RU" sz="1600" dirty="0" smtClean="0"/>
              <a:t>критерии</a:t>
            </a:r>
          </a:p>
          <a:p>
            <a:pPr marL="109728" indent="0" algn="just" eaLnBrk="1" hangingPunct="1">
              <a:lnSpc>
                <a:spcPct val="120000"/>
              </a:lnSpc>
              <a:buNone/>
              <a:defRPr/>
            </a:pPr>
            <a:r>
              <a:rPr lang="ru-RU" sz="1600" dirty="0" smtClean="0"/>
              <a:t>5) При необходимости поменять порядок сортировки полей, щелкните </a:t>
            </a:r>
            <a:r>
              <a:rPr lang="ru-RU" sz="1600" dirty="0"/>
              <a:t>переключатель Порядок - </a:t>
            </a:r>
            <a:r>
              <a:rPr lang="ru-RU" sz="1600" b="1" i="1" dirty="0"/>
              <a:t>По возрастанию</a:t>
            </a:r>
            <a:r>
              <a:rPr lang="ru-RU" sz="1600" dirty="0"/>
              <a:t> или </a:t>
            </a:r>
            <a:r>
              <a:rPr lang="ru-RU" sz="1600" b="1" i="1" dirty="0"/>
              <a:t>По убыванию</a:t>
            </a:r>
          </a:p>
          <a:p>
            <a:pPr marL="109728" indent="0" algn="just" eaLnBrk="1" hangingPunct="1">
              <a:lnSpc>
                <a:spcPct val="120000"/>
              </a:lnSpc>
              <a:buNone/>
              <a:defRPr/>
            </a:pPr>
            <a:r>
              <a:rPr lang="ru-RU" sz="1600" dirty="0" smtClean="0"/>
              <a:t>6) Повторите </a:t>
            </a:r>
            <a:r>
              <a:rPr lang="ru-RU" sz="1600" dirty="0" smtClean="0"/>
              <a:t>эти действия, чтобы отсортировать список по нескольким критериям</a:t>
            </a:r>
          </a:p>
          <a:p>
            <a:pPr marL="109728" indent="0" algn="just" eaLnBrk="1" hangingPunct="1">
              <a:lnSpc>
                <a:spcPct val="120000"/>
              </a:lnSpc>
              <a:buNone/>
              <a:defRPr/>
            </a:pPr>
            <a:r>
              <a:rPr lang="ru-RU" sz="1600" dirty="0" smtClean="0">
                <a:solidFill>
                  <a:schemeClr val="accent3"/>
                </a:solidFill>
              </a:rPr>
              <a:t>7) Установите </a:t>
            </a:r>
            <a:r>
              <a:rPr lang="ru-RU" sz="1600" dirty="0" smtClean="0">
                <a:solidFill>
                  <a:schemeClr val="accent3"/>
                </a:solidFill>
              </a:rPr>
              <a:t>галочку в поле «Мои данные содержат заголовки», чтобы исключить названия полей (в первой строке) из сортировки. </a:t>
            </a:r>
          </a:p>
          <a:p>
            <a:pPr marL="109728" indent="0" algn="just" eaLnBrk="1" hangingPunct="1">
              <a:lnSpc>
                <a:spcPct val="120000"/>
              </a:lnSpc>
              <a:buNone/>
              <a:defRPr/>
            </a:pPr>
            <a:r>
              <a:rPr lang="ru-RU" sz="1600" dirty="0" smtClean="0"/>
              <a:t>(Чтобы </a:t>
            </a:r>
            <a:r>
              <a:rPr lang="ru-RU" sz="1600" dirty="0" smtClean="0"/>
              <a:t>включить в сортировку названия полей списка, уберите галочку из поля «Мои данные содержат заголовки</a:t>
            </a:r>
            <a:r>
              <a:rPr lang="ru-RU" sz="1600" dirty="0" smtClean="0"/>
              <a:t>»)</a:t>
            </a:r>
            <a:endParaRPr lang="ru-RU" sz="1600" dirty="0" smtClean="0"/>
          </a:p>
          <a:p>
            <a:pPr marL="109728" indent="0" algn="just" eaLnBrk="1" hangingPunct="1">
              <a:lnSpc>
                <a:spcPct val="120000"/>
              </a:lnSpc>
              <a:buNone/>
              <a:defRPr/>
            </a:pPr>
            <a:r>
              <a:rPr lang="ru-RU" sz="1600" dirty="0" smtClean="0"/>
              <a:t>8) Нажмите </a:t>
            </a:r>
            <a:r>
              <a:rPr lang="ru-RU" sz="1600" b="1" i="1" dirty="0" smtClean="0"/>
              <a:t>ОК</a:t>
            </a:r>
            <a:r>
              <a:rPr lang="ru-RU" sz="1600" dirty="0" smtClean="0"/>
              <a:t>.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8C72F5-EDA2-4196-AC26-53B422909D74}" type="slidenum">
              <a:rPr lang="ru-RU"/>
              <a:pPr>
                <a:defRPr/>
              </a:pPr>
              <a:t>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76815" t="4112" b="70107"/>
          <a:stretch/>
        </p:blipFill>
        <p:spPr>
          <a:xfrm>
            <a:off x="5436096" y="3865612"/>
            <a:ext cx="3179635" cy="22098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364088" y="5052010"/>
            <a:ext cx="2311449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61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052737"/>
            <a:ext cx="8229600" cy="187220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sz="1600" dirty="0" smtClean="0"/>
              <a:t>Сортировка </a:t>
            </a:r>
            <a:r>
              <a:rPr lang="ru-RU" sz="1600" dirty="0"/>
              <a:t>может быть произведена по настраиваемым пользовательским спискам, т.е. по определенному пользователем порядку сортировки. (</a:t>
            </a:r>
            <a:r>
              <a:rPr lang="ru-RU" sz="1600" i="1" dirty="0"/>
              <a:t>Например, требуется отсортировать данные по отделам – первым идет </a:t>
            </a:r>
            <a:r>
              <a:rPr lang="ru-RU" sz="1600" i="1" dirty="0" smtClean="0"/>
              <a:t> Бухгалтерия, далее Юридический и </a:t>
            </a:r>
            <a:r>
              <a:rPr lang="ru-RU" sz="1600" i="1" dirty="0"/>
              <a:t>т.д.</a:t>
            </a:r>
            <a:r>
              <a:rPr lang="ru-RU" sz="1600" dirty="0"/>
              <a:t>)</a:t>
            </a:r>
          </a:p>
          <a:p>
            <a:pPr algn="just">
              <a:lnSpc>
                <a:spcPct val="120000"/>
              </a:lnSpc>
            </a:pPr>
            <a:r>
              <a:rPr lang="ru-RU" sz="1600" dirty="0"/>
              <a:t>Предварительно для создания списка нужно внести элементы в ячейки, выделить их и занести в список по команде кнопка </a:t>
            </a:r>
            <a:r>
              <a:rPr lang="ru-RU" sz="1600" b="1" i="1" dirty="0"/>
              <a:t>Файл-Параметры-Дополнительно-Изменить </a:t>
            </a:r>
            <a:r>
              <a:rPr lang="ru-RU" sz="1600" b="1" i="1" dirty="0" smtClean="0"/>
              <a:t>списки</a:t>
            </a:r>
            <a:r>
              <a:rPr lang="ru-RU" sz="1600" b="1" dirty="0" smtClean="0"/>
              <a:t> –</a:t>
            </a:r>
            <a:r>
              <a:rPr lang="ru-RU" sz="1600" b="1" i="1" dirty="0"/>
              <a:t>Импорт.</a:t>
            </a:r>
            <a:endParaRPr lang="ru-RU" sz="1600" b="1" i="1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92480" cy="83842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6600"/>
                </a:solidFill>
                <a:latin typeface="Comic Sans MS" pitchFamily="66" charset="0"/>
              </a:rPr>
              <a:t>Сортировка </a:t>
            </a:r>
            <a:r>
              <a:rPr lang="ru-RU" sz="3600" b="1" dirty="0" smtClean="0">
                <a:solidFill>
                  <a:srgbClr val="006600"/>
                </a:solidFill>
                <a:latin typeface="Comic Sans MS" pitchFamily="66" charset="0"/>
              </a:rPr>
              <a:t>таблицы </a:t>
            </a:r>
            <a:r>
              <a:rPr lang="ru-RU" sz="3600" b="1" dirty="0">
                <a:solidFill>
                  <a:srgbClr val="006600"/>
                </a:solidFill>
                <a:latin typeface="Comic Sans MS" pitchFamily="66" charset="0"/>
              </a:rPr>
              <a:t>по </a:t>
            </a:r>
            <a:r>
              <a:rPr lang="ru-RU" sz="3600" b="1" dirty="0" smtClean="0">
                <a:solidFill>
                  <a:srgbClr val="006600"/>
                </a:solidFill>
                <a:latin typeface="Comic Sans MS" pitchFamily="66" charset="0"/>
              </a:rPr>
              <a:t>своему списку</a:t>
            </a:r>
            <a:endParaRPr lang="ru-RU" sz="3600" b="1" dirty="0">
              <a:solidFill>
                <a:srgbClr val="006600"/>
              </a:solidFill>
              <a:latin typeface="Comic Sans MS" pitchFamily="66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632" y="3051830"/>
            <a:ext cx="4969912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6658901" y="5513818"/>
            <a:ext cx="876300" cy="16668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03636"/>
            <a:ext cx="3563138" cy="214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H="1" flipV="1">
            <a:off x="3707904" y="5577733"/>
            <a:ext cx="2950998" cy="1942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159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404665"/>
            <a:ext cx="8229600" cy="151216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0000"/>
              </a:lnSpc>
            </a:pPr>
            <a:r>
              <a:rPr lang="ru-RU" sz="1600" dirty="0" smtClean="0"/>
              <a:t>После </a:t>
            </a:r>
            <a:r>
              <a:rPr lang="ru-RU" sz="1600" dirty="0"/>
              <a:t>того, как список создан, </a:t>
            </a:r>
            <a:r>
              <a:rPr lang="ru-RU" sz="1600" dirty="0" smtClean="0"/>
              <a:t>данные в таблице </a:t>
            </a:r>
            <a:r>
              <a:rPr lang="ru-RU" sz="1600" dirty="0"/>
              <a:t>могут быть отсортированы по возрастанию/убыванию элементов данного списка. Для этого в окне сортировки в графе </a:t>
            </a:r>
            <a:r>
              <a:rPr lang="ru-RU" sz="1600" b="1" i="1" dirty="0"/>
              <a:t>Порядок</a:t>
            </a:r>
            <a:r>
              <a:rPr lang="ru-RU" sz="1600" dirty="0"/>
              <a:t> нужно указать, что сортировка будет произведена по </a:t>
            </a:r>
            <a:r>
              <a:rPr lang="ru-RU" sz="1600" b="1" i="1" dirty="0"/>
              <a:t>Настраиваемому списку</a:t>
            </a:r>
            <a:r>
              <a:rPr lang="ru-RU" sz="1600" b="1" dirty="0" smtClean="0"/>
              <a:t>. </a:t>
            </a:r>
          </a:p>
          <a:p>
            <a:pPr algn="just">
              <a:lnSpc>
                <a:spcPct val="120000"/>
              </a:lnSpc>
            </a:pPr>
            <a:r>
              <a:rPr lang="ru-RU" sz="1600" dirty="0" smtClean="0"/>
              <a:t>Среди имеющихся списков нужно выбрать нужный и выполнить сортировку.</a:t>
            </a:r>
            <a:endParaRPr lang="ru-RU" sz="1600" dirty="0"/>
          </a:p>
          <a:p>
            <a:pPr marL="109728" indent="0" algn="just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5074" t="31559" r="11239" b="13878"/>
          <a:stretch/>
        </p:blipFill>
        <p:spPr>
          <a:xfrm>
            <a:off x="1043608" y="1844824"/>
            <a:ext cx="7362826" cy="46767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868145" y="2636912"/>
            <a:ext cx="1440160" cy="43204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4355976" y="3068960"/>
            <a:ext cx="1728192" cy="122413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7535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</TotalTime>
  <Words>367</Words>
  <Application>Microsoft Office PowerPoint</Application>
  <PresentationFormat>Экран (4:3)</PresentationFormat>
  <Paragraphs>43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Сортировка данных в таблице Excel</vt:lpstr>
      <vt:lpstr>Быстрая сортировка данных</vt:lpstr>
      <vt:lpstr>Сортировка таблицы по нескольким полям</vt:lpstr>
      <vt:lpstr>Презентация PowerPoint</vt:lpstr>
      <vt:lpstr>Сортировка таблицы по своему списку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Сортировка данных в таблице Excel</dc:title>
  <dc:creator>Админ</dc:creator>
  <cp:lastModifiedBy>Админ</cp:lastModifiedBy>
  <cp:revision>11</cp:revision>
  <dcterms:created xsi:type="dcterms:W3CDTF">2023-11-17T16:47:32Z</dcterms:created>
  <dcterms:modified xsi:type="dcterms:W3CDTF">2023-11-17T17:34:22Z</dcterms:modified>
</cp:coreProperties>
</file>