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1" r:id="rId4"/>
    <p:sldId id="278" r:id="rId5"/>
    <p:sldId id="279" r:id="rId6"/>
    <p:sldId id="262" r:id="rId7"/>
    <p:sldId id="280" r:id="rId8"/>
    <p:sldId id="263" r:id="rId9"/>
    <p:sldId id="276" r:id="rId10"/>
    <p:sldId id="273" r:id="rId11"/>
    <p:sldId id="281" r:id="rId12"/>
    <p:sldId id="282" r:id="rId13"/>
    <p:sldId id="283" r:id="rId14"/>
    <p:sldId id="285" r:id="rId15"/>
    <p:sldId id="268" r:id="rId16"/>
    <p:sldId id="275" r:id="rId17"/>
    <p:sldId id="269" r:id="rId18"/>
    <p:sldId id="284" r:id="rId19"/>
    <p:sldId id="270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0929"/>
  </p:normalViewPr>
  <p:slideViewPr>
    <p:cSldViewPr>
      <p:cViewPr varScale="1">
        <p:scale>
          <a:sx n="88" d="100"/>
          <a:sy n="88" d="100"/>
        </p:scale>
        <p:origin x="-97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7.xml"/><Relationship Id="rId1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BEF35-3BF7-414C-BB86-638A71D6960E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7B398-AD1A-451A-B29E-EB61CB2F6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53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SzPct val="90000"/>
              <a:buFontTx/>
              <a:buBlip>
                <a:blip r:embed="rId2"/>
              </a:buBlip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SzPct val="90000"/>
              <a:buFontTx/>
              <a:buBlip>
                <a:blip r:embed="rId2"/>
              </a:buBlip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SzPct val="90000"/>
              <a:buFontTx/>
              <a:buBlip>
                <a:blip r:embed="rId2"/>
              </a:buBlip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SzPct val="90000"/>
              <a:buFontTx/>
              <a:buBlip>
                <a:blip r:embed="rId2"/>
              </a:buBlip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1008BF57-BC22-4DF0-B22A-C1C5F7A6BD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232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08BF57-BC22-4DF0-B22A-C1C5F7A6BD66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9080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E8DD0452-A957-4ECD-82EB-21D970138F2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CE0A88FD-140B-46CC-B912-8224BF3FB46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ED4B7F-C93E-4C1C-9C29-B1CB360E528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46E85-10A2-4C09-9999-1A05913DE97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B6899A9F-BF1C-4416-B239-BE64577D62F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CA1FF7-3450-424F-A39E-607E324FDC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CB94E0-B589-487A-B336-19D1AE327FE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18991-401A-41F4-88E2-31CDFE8882F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EC03FF-FF7C-45D4-9B98-E05D836B340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2E5D4-2F10-4A4A-BF44-8AE36E5293E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AE8264-53B9-4310-88A0-3481FF0B944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57300" y="19812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257300" y="41148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0A6F-125F-4C79-B416-B317B75A91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573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DA237-6D56-4739-BDE2-DE2FEB08E96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573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2197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ru-RU" noProof="0" dirty="0" smtClean="0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985DE-A82E-488F-94A9-EE3D6A25B1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1D97764-AF58-4D94-B59D-A6C4349211E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052736"/>
            <a:ext cx="7848600" cy="143192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u="sng" dirty="0" smtClean="0"/>
              <a:t>Указания к лабораторной работе по теме: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34" y="2240868"/>
            <a:ext cx="7149988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Работа с электронными таблицами программы </a:t>
            </a:r>
            <a:r>
              <a:rPr lang="en-US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EXCEL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. </a:t>
            </a:r>
            <a:r>
              <a:rPr lang="ru-RU" sz="2800" b="1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charset="0"/>
              </a:rPr>
              <a:t>Основные сведения</a:t>
            </a:r>
            <a:endParaRPr lang="ru-RU" dirty="0" smtClean="0"/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1295400" y="5257800"/>
            <a:ext cx="78486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90000"/>
              <a:buFontTx/>
              <a:buBlip>
                <a:blip r:embed="rId3"/>
              </a:buBlip>
            </a:pPr>
            <a:r>
              <a:rPr lang="ru-RU" sz="1800" dirty="0">
                <a:solidFill>
                  <a:srgbClr val="000000"/>
                </a:solidFill>
                <a:latin typeface="Times New Roman" pitchFamily="18" charset="0"/>
              </a:rPr>
              <a:t>Чтобы начать просмотр нажмите 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</a:rPr>
              <a:t>F5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</a:rPr>
              <a:t> или выберите меню </a:t>
            </a:r>
            <a:r>
              <a:rPr lang="ru-RU" sz="1800" b="1" i="1" dirty="0">
                <a:solidFill>
                  <a:srgbClr val="000000"/>
                </a:solidFill>
                <a:latin typeface="Times New Roman" pitchFamily="18" charset="0"/>
              </a:rPr>
              <a:t>Показ слайдов</a:t>
            </a:r>
            <a:endParaRPr lang="en-US" sz="1800" b="1" i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buSzPct val="90000"/>
              <a:buFontTx/>
              <a:buBlip>
                <a:blip r:embed="rId3"/>
              </a:buBlip>
            </a:pPr>
            <a:r>
              <a:rPr lang="ru-RU" sz="1800" dirty="0">
                <a:solidFill>
                  <a:srgbClr val="000000"/>
                </a:solidFill>
                <a:latin typeface="Times New Roman" pitchFamily="18" charset="0"/>
              </a:rPr>
              <a:t>Для смены слайдов нажмите 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</a:rPr>
              <a:t>Enter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</a:rPr>
              <a:t> или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</a:rPr>
              <a:t>пробел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itchFamily="18" charset="0"/>
              </a:rPr>
              <a:t>или щелкните мышью</a:t>
            </a:r>
          </a:p>
          <a:p>
            <a:pPr>
              <a:spcBef>
                <a:spcPct val="50000"/>
              </a:spcBef>
              <a:buSzPct val="90000"/>
              <a:buFontTx/>
              <a:buBlip>
                <a:blip r:embed="rId3"/>
              </a:buBlip>
            </a:pPr>
            <a:r>
              <a:rPr lang="ru-RU" sz="1800" dirty="0">
                <a:solidFill>
                  <a:srgbClr val="000000"/>
                </a:solidFill>
                <a:latin typeface="Times New Roman" pitchFamily="18" charset="0"/>
              </a:rPr>
              <a:t>Выход – клавиша 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</a:rPr>
              <a:t>Esc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ru-RU" sz="1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77955" y="3645024"/>
            <a:ext cx="71499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b="1" dirty="0" smtClean="0">
                <a:cs typeface="Times New Roman" charset="0"/>
              </a:rPr>
              <a:t>Дополнительно рекомендуется обращаться к </a:t>
            </a:r>
            <a:endParaRPr lang="en-US" sz="1800" b="1" dirty="0" smtClean="0">
              <a:cs typeface="Times New Roman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b="1" dirty="0" smtClean="0">
                <a:cs typeface="Times New Roman" charset="0"/>
              </a:rPr>
              <a:t>«Методическим указаниям </a:t>
            </a:r>
            <a:r>
              <a:rPr lang="en-US" sz="1800" b="1" dirty="0" smtClean="0">
                <a:cs typeface="Times New Roman" charset="0"/>
              </a:rPr>
              <a:t>Excel 2010</a:t>
            </a:r>
            <a:r>
              <a:rPr lang="ru-RU" sz="1800" b="1" dirty="0" smtClean="0">
                <a:cs typeface="Times New Roman" charset="0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4" y="928670"/>
            <a:ext cx="7772400" cy="1143000"/>
          </a:xfrm>
          <a:effectLst/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Введение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31640" y="1556792"/>
            <a:ext cx="7024688" cy="4212468"/>
          </a:xfrm>
        </p:spPr>
        <p:txBody>
          <a:bodyPr anchor="ctr" anchorCtr="1">
            <a:normAutofit/>
          </a:bodyPr>
          <a:lstStyle/>
          <a:p>
            <a:pPr algn="just" eaLnBrk="1" hangingPunct="1">
              <a:spcBef>
                <a:spcPts val="120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Программа </a:t>
            </a:r>
            <a:r>
              <a:rPr lang="en-US" sz="1800" dirty="0" smtClean="0">
                <a:solidFill>
                  <a:schemeClr val="tx1"/>
                </a:solidFill>
              </a:rPr>
              <a:t>Microsoft Excel </a:t>
            </a:r>
            <a:r>
              <a:rPr lang="ru-RU" sz="1800" dirty="0" smtClean="0">
                <a:solidFill>
                  <a:schemeClr val="tx1"/>
                </a:solidFill>
              </a:rPr>
              <a:t>предназначена для работы с электронными таблицами, позволяющими собирать, анализировать и представлять количественную информацию. </a:t>
            </a:r>
          </a:p>
          <a:p>
            <a:pPr algn="just" eaLnBrk="1" hangingPunct="1">
              <a:spcBef>
                <a:spcPts val="120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Файл, создаваемый и сохраняемый в </a:t>
            </a:r>
            <a:r>
              <a:rPr lang="en-US" sz="1800" dirty="0" smtClean="0">
                <a:solidFill>
                  <a:schemeClr val="tx1"/>
                </a:solidFill>
              </a:rPr>
              <a:t>Excel</a:t>
            </a:r>
            <a:r>
              <a:rPr lang="ru-RU" sz="1800" dirty="0" smtClean="0">
                <a:solidFill>
                  <a:schemeClr val="tx1"/>
                </a:solidFill>
              </a:rPr>
              <a:t>, называется рабочей книгой (</a:t>
            </a:r>
            <a:r>
              <a:rPr lang="en-US" sz="1800" dirty="0" smtClean="0">
                <a:solidFill>
                  <a:schemeClr val="tx1"/>
                </a:solidFill>
              </a:rPr>
              <a:t>workbook).</a:t>
            </a:r>
            <a:r>
              <a:rPr lang="ru-RU" sz="1800" dirty="0" smtClean="0">
                <a:solidFill>
                  <a:schemeClr val="tx1"/>
                </a:solidFill>
              </a:rPr>
              <a:t> Книга состоит из рабочих листов </a:t>
            </a:r>
            <a:r>
              <a:rPr lang="en-US" sz="1800" dirty="0" smtClean="0">
                <a:solidFill>
                  <a:schemeClr val="tx1"/>
                </a:solidFill>
              </a:rPr>
              <a:t>(worksheets)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</a:p>
          <a:p>
            <a:pPr algn="just" eaLnBrk="1" hangingPunct="1">
              <a:spcBef>
                <a:spcPts val="120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Файл книги имеет расширение </a:t>
            </a:r>
            <a:r>
              <a:rPr lang="ru-RU" sz="1800" b="1" dirty="0" smtClean="0">
                <a:solidFill>
                  <a:schemeClr val="tx1"/>
                </a:solidFill>
              </a:rPr>
              <a:t>.</a:t>
            </a:r>
            <a:r>
              <a:rPr lang="en-US" sz="1800" b="1" dirty="0" smtClean="0">
                <a:solidFill>
                  <a:schemeClr val="tx1"/>
                </a:solidFill>
              </a:rPr>
              <a:t>XLSX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lang="ru-RU" sz="1800" dirty="0">
                <a:solidFill>
                  <a:schemeClr val="tx1"/>
                </a:solidFill>
              </a:rPr>
              <a:t>если книга не содержит макросы) и </a:t>
            </a:r>
            <a:r>
              <a:rPr lang="ru-RU" sz="1800" b="1" dirty="0">
                <a:solidFill>
                  <a:schemeClr val="tx1"/>
                </a:solidFill>
              </a:rPr>
              <a:t>.</a:t>
            </a:r>
            <a:r>
              <a:rPr lang="en-US" sz="1800" b="1" dirty="0" smtClean="0">
                <a:solidFill>
                  <a:schemeClr val="tx1"/>
                </a:solidFill>
              </a:rPr>
              <a:t>XLSM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lang="ru-RU" sz="1800" dirty="0">
                <a:solidFill>
                  <a:schemeClr val="tx1"/>
                </a:solidFill>
              </a:rPr>
              <a:t>если книга содержит макросы), также книга может иметь расширение .</a:t>
            </a:r>
            <a:r>
              <a:rPr lang="en-US" sz="1800" dirty="0">
                <a:solidFill>
                  <a:schemeClr val="tx1"/>
                </a:solidFill>
              </a:rPr>
              <a:t>XLTX</a:t>
            </a:r>
            <a:r>
              <a:rPr lang="ru-RU" sz="1800" dirty="0">
                <a:solidFill>
                  <a:schemeClr val="tx1"/>
                </a:solidFill>
              </a:rPr>
              <a:t>(книга-шаблон) и .</a:t>
            </a:r>
            <a:r>
              <a:rPr lang="en-US" sz="1800" dirty="0">
                <a:solidFill>
                  <a:schemeClr val="tx1"/>
                </a:solidFill>
              </a:rPr>
              <a:t>XLTM</a:t>
            </a:r>
            <a:r>
              <a:rPr lang="ru-RU" sz="1800" dirty="0">
                <a:solidFill>
                  <a:schemeClr val="tx1"/>
                </a:solidFill>
              </a:rPr>
              <a:t>(книга-шаблон с макросами). </a:t>
            </a:r>
            <a:endParaRPr lang="ru-RU" sz="1800" dirty="0" smtClean="0">
              <a:solidFill>
                <a:schemeClr val="tx1"/>
              </a:solidFill>
            </a:endParaRPr>
          </a:p>
          <a:p>
            <a:pPr algn="just" eaLnBrk="1" hangingPunct="1">
              <a:spcBef>
                <a:spcPts val="120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Программа </a:t>
            </a:r>
            <a:r>
              <a:rPr lang="en-US" sz="1800" dirty="0" smtClean="0">
                <a:solidFill>
                  <a:schemeClr val="tx1"/>
                </a:solidFill>
              </a:rPr>
              <a:t>Excel </a:t>
            </a:r>
            <a:r>
              <a:rPr lang="ru-RU" sz="1800" dirty="0" smtClean="0">
                <a:solidFill>
                  <a:schemeClr val="tx1"/>
                </a:solidFill>
              </a:rPr>
              <a:t>автоматизирует все вычисления, а также позволяет выполнять некоторые другие задачи по обработке, анализу и визуализации данных.</a:t>
            </a:r>
          </a:p>
        </p:txBody>
      </p:sp>
      <p:sp>
        <p:nvSpPr>
          <p:cNvPr id="1638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9F87A-AB98-438A-AC73-565C66B7243F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53"/>
          <a:stretch/>
        </p:blipFill>
        <p:spPr bwMode="auto">
          <a:xfrm>
            <a:off x="1928813" y="1500187"/>
            <a:ext cx="5538787" cy="331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394685" y="260648"/>
            <a:ext cx="4105307" cy="63624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effectLst/>
              </a:rPr>
              <a:t>Структура окна </a:t>
            </a:r>
            <a:r>
              <a:rPr lang="en-US" sz="2800" b="1" dirty="0" smtClean="0">
                <a:effectLst/>
              </a:rPr>
              <a:t>Excel</a:t>
            </a:r>
            <a:endParaRPr lang="ru-RU" sz="2800" b="1" dirty="0" smtClean="0">
              <a:effectLst/>
            </a:endParaRPr>
          </a:p>
        </p:txBody>
      </p:sp>
      <p:sp>
        <p:nvSpPr>
          <p:cNvPr id="174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B049C-33EE-42EB-B3E7-C38AA4628011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1295400" y="1752600"/>
            <a:ext cx="1752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dirty="0"/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214313" y="1500188"/>
            <a:ext cx="1752600" cy="1016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/>
              <a:t>Команды </a:t>
            </a:r>
            <a:r>
              <a:rPr lang="en-US" sz="1200" b="1" dirty="0"/>
              <a:t>Excel</a:t>
            </a:r>
            <a:r>
              <a:rPr lang="ru-RU" sz="1200" b="1" dirty="0"/>
              <a:t> объединены в группы, отображаемые на ленте. </a:t>
            </a:r>
            <a:endParaRPr lang="ru-RU" dirty="0"/>
          </a:p>
        </p:txBody>
      </p:sp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214313" y="1000125"/>
            <a:ext cx="2667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/>
              <a:t>В </a:t>
            </a:r>
            <a:r>
              <a:rPr lang="ru-RU" sz="1200" i="1" dirty="0"/>
              <a:t>строке заголовка</a:t>
            </a:r>
            <a:r>
              <a:rPr lang="ru-RU" sz="1200" b="1" dirty="0"/>
              <a:t> указано название активной книги.</a:t>
            </a:r>
          </a:p>
        </p:txBody>
      </p:sp>
      <p:sp>
        <p:nvSpPr>
          <p:cNvPr id="12295" name="Text Box 9"/>
          <p:cNvSpPr txBox="1">
            <a:spLocks noChangeArrowheads="1"/>
          </p:cNvSpPr>
          <p:nvPr/>
        </p:nvSpPr>
        <p:spPr bwMode="auto">
          <a:xfrm>
            <a:off x="5715000" y="785813"/>
            <a:ext cx="2667000" cy="646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/>
              <a:t>Данные, содержащиеся в активной ячейке, показаны в </a:t>
            </a:r>
            <a:r>
              <a:rPr lang="ru-RU" sz="1200" i="1" dirty="0"/>
              <a:t>строке формул.</a:t>
            </a:r>
          </a:p>
        </p:txBody>
      </p:sp>
      <p:sp>
        <p:nvSpPr>
          <p:cNvPr id="12296" name="Text Box 10"/>
          <p:cNvSpPr txBox="1">
            <a:spLocks noChangeArrowheads="1"/>
          </p:cNvSpPr>
          <p:nvPr/>
        </p:nvSpPr>
        <p:spPr bwMode="auto">
          <a:xfrm>
            <a:off x="285720" y="3143248"/>
            <a:ext cx="1752600" cy="156966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/>
              <a:t>В </a:t>
            </a:r>
            <a:r>
              <a:rPr lang="ru-RU" sz="1200" b="1" i="1" dirty="0">
                <a:solidFill>
                  <a:srgbClr val="FF0000"/>
                </a:solidFill>
              </a:rPr>
              <a:t>поле имени</a:t>
            </a:r>
            <a:r>
              <a:rPr lang="ru-RU" sz="1200" b="1" dirty="0">
                <a:solidFill>
                  <a:srgbClr val="FF0000"/>
                </a:solidFill>
              </a:rPr>
              <a:t> </a:t>
            </a:r>
            <a:r>
              <a:rPr lang="ru-RU" sz="1200" b="1" dirty="0"/>
              <a:t>расположен адрес выделенной (активной) в данный момент ячейки, в которую и будут введены данные.</a:t>
            </a:r>
          </a:p>
        </p:txBody>
      </p:sp>
      <p:sp>
        <p:nvSpPr>
          <p:cNvPr id="12297" name="Text Box 11"/>
          <p:cNvSpPr txBox="1">
            <a:spLocks noChangeArrowheads="1"/>
          </p:cNvSpPr>
          <p:nvPr/>
        </p:nvSpPr>
        <p:spPr bwMode="auto">
          <a:xfrm>
            <a:off x="290513" y="4714875"/>
            <a:ext cx="1676400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/>
              <a:t>В </a:t>
            </a:r>
            <a:r>
              <a:rPr lang="ru-RU" sz="1200" b="1" i="1" dirty="0">
                <a:solidFill>
                  <a:srgbClr val="FF0000"/>
                </a:solidFill>
              </a:rPr>
              <a:t>строке состояния</a:t>
            </a:r>
            <a:r>
              <a:rPr lang="ru-RU" sz="1200" b="1" dirty="0">
                <a:solidFill>
                  <a:srgbClr val="FF0000"/>
                </a:solidFill>
              </a:rPr>
              <a:t> </a:t>
            </a:r>
            <a:r>
              <a:rPr lang="ru-RU" sz="1200" b="1" dirty="0"/>
              <a:t>отображается информация о выбранных командах и процедурах.</a:t>
            </a:r>
          </a:p>
        </p:txBody>
      </p:sp>
      <p:sp>
        <p:nvSpPr>
          <p:cNvPr id="12298" name="Text Box 12"/>
          <p:cNvSpPr txBox="1">
            <a:spLocks noChangeArrowheads="1"/>
          </p:cNvSpPr>
          <p:nvPr/>
        </p:nvSpPr>
        <p:spPr bwMode="auto">
          <a:xfrm>
            <a:off x="3048000" y="4987448"/>
            <a:ext cx="3972272" cy="83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1200" b="1" dirty="0"/>
              <a:t>Каждый лист снабжен</a:t>
            </a:r>
            <a:r>
              <a:rPr lang="ru-RU" sz="1200" b="1" i="1" dirty="0"/>
              <a:t> </a:t>
            </a:r>
            <a:r>
              <a:rPr lang="ru-RU" sz="1200" b="1" i="1" dirty="0">
                <a:solidFill>
                  <a:srgbClr val="FF0000"/>
                </a:solidFill>
              </a:rPr>
              <a:t>ярлычком</a:t>
            </a:r>
            <a:r>
              <a:rPr lang="ru-RU" sz="1200" b="1" dirty="0"/>
              <a:t>, щелкнув </a:t>
            </a:r>
            <a:r>
              <a:rPr lang="ru-RU" sz="1200" b="1" dirty="0" smtClean="0"/>
              <a:t>который, </a:t>
            </a:r>
            <a:r>
              <a:rPr lang="ru-RU" sz="1200" b="1" dirty="0"/>
              <a:t>Вы перейдете непосредственно к листу. Можно переименовать листы, чтобы легче было запомнить их содержание.</a:t>
            </a:r>
          </a:p>
        </p:txBody>
      </p:sp>
      <p:sp>
        <p:nvSpPr>
          <p:cNvPr id="12299" name="Text Box 13"/>
          <p:cNvSpPr txBox="1">
            <a:spLocks noChangeArrowheads="1"/>
          </p:cNvSpPr>
          <p:nvPr/>
        </p:nvSpPr>
        <p:spPr bwMode="auto">
          <a:xfrm>
            <a:off x="7467600" y="1981200"/>
            <a:ext cx="1676400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/>
              <a:t>Кнопки основных команд </a:t>
            </a:r>
            <a:r>
              <a:rPr lang="en-US" sz="1200" b="1" dirty="0"/>
              <a:t>Excel</a:t>
            </a:r>
            <a:r>
              <a:rPr lang="ru-RU" sz="1200" b="1" dirty="0"/>
              <a:t> собраны на </a:t>
            </a:r>
            <a:r>
              <a:rPr lang="ru-RU" sz="1200" b="1" i="1" dirty="0">
                <a:solidFill>
                  <a:srgbClr val="FF0000"/>
                </a:solidFill>
              </a:rPr>
              <a:t>панелях инструментов</a:t>
            </a:r>
            <a:r>
              <a:rPr lang="ru-RU" sz="12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2300" name="Text Box 15"/>
          <p:cNvSpPr txBox="1">
            <a:spLocks noChangeArrowheads="1"/>
          </p:cNvSpPr>
          <p:nvPr/>
        </p:nvSpPr>
        <p:spPr bwMode="auto">
          <a:xfrm>
            <a:off x="7467600" y="3124200"/>
            <a:ext cx="1676400" cy="230832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i="1" dirty="0">
                <a:solidFill>
                  <a:srgbClr val="FF0000"/>
                </a:solidFill>
              </a:rPr>
              <a:t>Ячейки </a:t>
            </a:r>
            <a:r>
              <a:rPr lang="ru-RU" sz="1200" b="1" dirty="0"/>
              <a:t>расположены на пересечениях строк и столбцов; каждая ячейка однозначно определяется адресом, состоящим из буквы столбца и номера строки. </a:t>
            </a:r>
            <a:r>
              <a:rPr lang="ru-RU" sz="1200" b="1" dirty="0" smtClean="0"/>
              <a:t>Например, </a:t>
            </a:r>
            <a:r>
              <a:rPr lang="en-US" sz="1200" b="1" dirty="0"/>
              <a:t>F</a:t>
            </a:r>
            <a:r>
              <a:rPr lang="ru-RU" sz="1200" b="1" dirty="0"/>
              <a:t>10.</a:t>
            </a:r>
          </a:p>
        </p:txBody>
      </p:sp>
      <p:sp>
        <p:nvSpPr>
          <p:cNvPr id="12301" name="Line 19"/>
          <p:cNvSpPr>
            <a:spLocks noChangeShapeType="1"/>
          </p:cNvSpPr>
          <p:nvPr/>
        </p:nvSpPr>
        <p:spPr bwMode="auto">
          <a:xfrm>
            <a:off x="2752725" y="4811237"/>
            <a:ext cx="379115" cy="33940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2303" name="Line 27"/>
          <p:cNvSpPr>
            <a:spLocks noChangeShapeType="1"/>
          </p:cNvSpPr>
          <p:nvPr/>
        </p:nvSpPr>
        <p:spPr bwMode="auto">
          <a:xfrm>
            <a:off x="3275856" y="2210085"/>
            <a:ext cx="0" cy="1009080"/>
          </a:xfrm>
          <a:prstGeom prst="line">
            <a:avLst/>
          </a:prstGeom>
          <a:noFill/>
          <a:ln w="19050" cap="rnd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2305" name="Line 31"/>
          <p:cNvSpPr>
            <a:spLocks noChangeShapeType="1"/>
          </p:cNvSpPr>
          <p:nvPr/>
        </p:nvSpPr>
        <p:spPr bwMode="auto">
          <a:xfrm>
            <a:off x="2038320" y="2986088"/>
            <a:ext cx="3429000" cy="0"/>
          </a:xfrm>
          <a:prstGeom prst="line">
            <a:avLst/>
          </a:prstGeom>
          <a:noFill/>
          <a:ln w="19050" cap="rnd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2306" name="Line 32"/>
          <p:cNvSpPr>
            <a:spLocks noChangeShapeType="1"/>
          </p:cNvSpPr>
          <p:nvPr/>
        </p:nvSpPr>
        <p:spPr bwMode="auto">
          <a:xfrm>
            <a:off x="2038320" y="2888940"/>
            <a:ext cx="3429000" cy="0"/>
          </a:xfrm>
          <a:prstGeom prst="line">
            <a:avLst/>
          </a:prstGeom>
          <a:noFill/>
          <a:ln w="19050" cap="rnd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2307" name="Text Box 34"/>
          <p:cNvSpPr txBox="1">
            <a:spLocks noChangeArrowheads="1"/>
          </p:cNvSpPr>
          <p:nvPr/>
        </p:nvSpPr>
        <p:spPr bwMode="auto">
          <a:xfrm>
            <a:off x="3752820" y="3092450"/>
            <a:ext cx="533400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chemeClr val="tx2"/>
                </a:solidFill>
              </a:rPr>
              <a:t>F10</a:t>
            </a:r>
            <a:endParaRPr lang="ru-RU" sz="1000" b="1" dirty="0">
              <a:solidFill>
                <a:schemeClr val="tx2"/>
              </a:solidFill>
            </a:endParaRPr>
          </a:p>
        </p:txBody>
      </p:sp>
      <p:sp>
        <p:nvSpPr>
          <p:cNvPr id="12309" name="Oval 18"/>
          <p:cNvSpPr>
            <a:spLocks noChangeArrowheads="1"/>
          </p:cNvSpPr>
          <p:nvPr/>
        </p:nvSpPr>
        <p:spPr bwMode="auto">
          <a:xfrm>
            <a:off x="2567688" y="4582636"/>
            <a:ext cx="293873" cy="228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2310" name="Line 20"/>
          <p:cNvSpPr>
            <a:spLocks noChangeShapeType="1"/>
          </p:cNvSpPr>
          <p:nvPr/>
        </p:nvSpPr>
        <p:spPr bwMode="auto">
          <a:xfrm flipH="1">
            <a:off x="1714500" y="2071688"/>
            <a:ext cx="57150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2311" name="Line 16"/>
          <p:cNvSpPr>
            <a:spLocks noChangeShapeType="1"/>
          </p:cNvSpPr>
          <p:nvPr/>
        </p:nvSpPr>
        <p:spPr bwMode="auto">
          <a:xfrm flipV="1">
            <a:off x="1187624" y="4745776"/>
            <a:ext cx="1026922" cy="33940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2312" name="Line 25"/>
          <p:cNvSpPr>
            <a:spLocks noChangeShapeType="1"/>
          </p:cNvSpPr>
          <p:nvPr/>
        </p:nvSpPr>
        <p:spPr bwMode="auto">
          <a:xfrm>
            <a:off x="6480212" y="1981200"/>
            <a:ext cx="1063588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2714624" y="1383787"/>
            <a:ext cx="3170267" cy="174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2942282" y="1357313"/>
            <a:ext cx="2915593" cy="714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12315" name="Line 22"/>
          <p:cNvSpPr>
            <a:spLocks noChangeShapeType="1"/>
          </p:cNvSpPr>
          <p:nvPr/>
        </p:nvSpPr>
        <p:spPr bwMode="auto">
          <a:xfrm>
            <a:off x="2286000" y="1285875"/>
            <a:ext cx="1928813" cy="2143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2316" name="Line 21"/>
          <p:cNvSpPr>
            <a:spLocks noChangeShapeType="1"/>
          </p:cNvSpPr>
          <p:nvPr/>
        </p:nvSpPr>
        <p:spPr bwMode="auto">
          <a:xfrm flipV="1">
            <a:off x="1464469" y="1650125"/>
            <a:ext cx="750077" cy="17152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 flipV="1">
            <a:off x="3491880" y="2986088"/>
            <a:ext cx="4009059" cy="1085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32" name="Line 20"/>
          <p:cNvSpPr>
            <a:spLocks noChangeShapeType="1"/>
          </p:cNvSpPr>
          <p:nvPr/>
        </p:nvSpPr>
        <p:spPr bwMode="auto">
          <a:xfrm flipH="1">
            <a:off x="899589" y="2253992"/>
            <a:ext cx="939918" cy="4549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264060" y="2492896"/>
            <a:ext cx="1571636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 smtClean="0"/>
              <a:t>Кнопка выделения </a:t>
            </a:r>
            <a:r>
              <a:rPr lang="ru-RU" sz="1200" b="1" dirty="0" smtClean="0">
                <a:solidFill>
                  <a:srgbClr val="FF0000"/>
                </a:solidFill>
              </a:rPr>
              <a:t>всех ячеек листа</a:t>
            </a:r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>
            <a:off x="3491880" y="2210085"/>
            <a:ext cx="0" cy="1009081"/>
          </a:xfrm>
          <a:prstGeom prst="line">
            <a:avLst/>
          </a:prstGeom>
          <a:noFill/>
          <a:ln w="19050" cap="rnd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40" name="Oval 18"/>
          <p:cNvSpPr>
            <a:spLocks noChangeArrowheads="1"/>
          </p:cNvSpPr>
          <p:nvPr/>
        </p:nvSpPr>
        <p:spPr bwMode="auto">
          <a:xfrm>
            <a:off x="1839507" y="2057400"/>
            <a:ext cx="293873" cy="228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spect="1" noChangeArrowheads="1"/>
          </p:cNvSpPr>
          <p:nvPr/>
        </p:nvSpPr>
        <p:spPr bwMode="auto">
          <a:xfrm>
            <a:off x="1439652" y="1197043"/>
            <a:ext cx="6445462" cy="284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bIns="0" anchor="ctr">
            <a:spAutoFit/>
          </a:bodyPr>
          <a:lstStyle/>
          <a:p>
            <a:pPr algn="just" defTabSz="180975"/>
            <a:r>
              <a:rPr lang="ru-RU" sz="1400" dirty="0" smtClean="0">
                <a:cs typeface="Arial" panose="020B0604020202020204" pitchFamily="34" charset="0"/>
              </a:rPr>
              <a:t>Рабочий </a:t>
            </a:r>
            <a:r>
              <a:rPr lang="ru-RU" sz="1400" dirty="0">
                <a:cs typeface="Arial" panose="020B0604020202020204" pitchFamily="34" charset="0"/>
              </a:rPr>
              <a:t>лист состоит из столбцов и строк. </a:t>
            </a:r>
            <a:endParaRPr lang="ru-RU" sz="1400" dirty="0" smtClean="0">
              <a:cs typeface="Arial" panose="020B0604020202020204" pitchFamily="34" charset="0"/>
            </a:endParaRPr>
          </a:p>
          <a:p>
            <a:pPr algn="just" defTabSz="180975"/>
            <a:endParaRPr lang="en-US" sz="1400" dirty="0" smtClean="0"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1400" dirty="0" smtClean="0">
                <a:cs typeface="Arial" panose="020B0604020202020204" pitchFamily="34" charset="0"/>
              </a:rPr>
              <a:t> Столбцы </a:t>
            </a:r>
            <a:r>
              <a:rPr lang="ru-RU" sz="1400" dirty="0">
                <a:cs typeface="Arial" panose="020B0604020202020204" pitchFamily="34" charset="0"/>
              </a:rPr>
              <a:t>идут вертикально и озаглавлены буквами, записанными вверху над каждым из них. Эти буквы называются заголовками столбцов. </a:t>
            </a:r>
            <a:endParaRPr lang="ru-RU" sz="1400" dirty="0" smtClean="0">
              <a:cs typeface="Arial" panose="020B0604020202020204" pitchFamily="34" charset="0"/>
            </a:endParaRPr>
          </a:p>
          <a:p>
            <a:pPr algn="just"/>
            <a:endParaRPr lang="en-US" sz="1400" dirty="0" smtClean="0"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1400" dirty="0" smtClean="0">
                <a:cs typeface="Arial" panose="020B0604020202020204" pitchFamily="34" charset="0"/>
              </a:rPr>
              <a:t> Строки </a:t>
            </a:r>
            <a:r>
              <a:rPr lang="ru-RU" sz="1400" dirty="0">
                <a:cs typeface="Arial" panose="020B0604020202020204" pitchFamily="34" charset="0"/>
              </a:rPr>
              <a:t>расположены по горизонтали и обозначаются номерами, записанными слева. Эти номера называются заголовками строк</a:t>
            </a:r>
            <a:r>
              <a:rPr lang="ru-RU" sz="1400" b="1" dirty="0" smtClean="0">
                <a:cs typeface="Arial" panose="020B0604020202020204" pitchFamily="34" charset="0"/>
              </a:rPr>
              <a:t>.</a:t>
            </a:r>
          </a:p>
          <a:p>
            <a:pPr algn="just"/>
            <a:endParaRPr lang="en-US" sz="1400" b="1" dirty="0" smtClean="0"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1400" b="1" dirty="0" smtClean="0">
                <a:cs typeface="Arial" panose="020B0604020202020204" pitchFamily="34" charset="0"/>
              </a:rPr>
              <a:t>  Пересечения </a:t>
            </a:r>
            <a:r>
              <a:rPr lang="ru-RU" sz="1400" b="1" dirty="0">
                <a:cs typeface="Arial" panose="020B0604020202020204" pitchFamily="34" charset="0"/>
              </a:rPr>
              <a:t>столбцов и строк называются ячейками</a:t>
            </a:r>
            <a:r>
              <a:rPr lang="ru-RU" sz="1400" dirty="0">
                <a:cs typeface="Arial" panose="020B0604020202020204" pitchFamily="34" charset="0"/>
              </a:rPr>
              <a:t>. </a:t>
            </a:r>
            <a:r>
              <a:rPr lang="ru-RU" sz="1400" dirty="0" smtClean="0">
                <a:cs typeface="Arial" panose="020B0604020202020204" pitchFamily="34" charset="0"/>
              </a:rPr>
              <a:t>Сочетание </a:t>
            </a:r>
            <a:r>
              <a:rPr lang="ru-RU" sz="1400" dirty="0">
                <a:cs typeface="Arial" panose="020B0604020202020204" pitchFamily="34" charset="0"/>
              </a:rPr>
              <a:t>буквы, обозначающей столбец, и номера строки называется </a:t>
            </a:r>
            <a:r>
              <a:rPr lang="ru-RU" sz="1400" i="1" u="sng" dirty="0">
                <a:cs typeface="Arial" panose="020B0604020202020204" pitchFamily="34" charset="0"/>
              </a:rPr>
              <a:t>адресом</a:t>
            </a:r>
            <a:r>
              <a:rPr lang="ru-RU" sz="1400" i="1" dirty="0">
                <a:cs typeface="Arial" panose="020B0604020202020204" pitchFamily="34" charset="0"/>
              </a:rPr>
              <a:t> </a:t>
            </a:r>
            <a:r>
              <a:rPr lang="ru-RU" sz="1400" dirty="0">
                <a:cs typeface="Arial" panose="020B0604020202020204" pitchFamily="34" charset="0"/>
              </a:rPr>
              <a:t>или </a:t>
            </a:r>
            <a:r>
              <a:rPr lang="ru-RU" sz="1400" i="1" u="sng" dirty="0">
                <a:cs typeface="Arial" panose="020B0604020202020204" pitchFamily="34" charset="0"/>
              </a:rPr>
              <a:t>ссылкой на </a:t>
            </a:r>
            <a:r>
              <a:rPr lang="ru-RU" sz="1400" i="1" u="sng" dirty="0" smtClean="0">
                <a:cs typeface="Arial" panose="020B0604020202020204" pitchFamily="34" charset="0"/>
              </a:rPr>
              <a:t>ячейку</a:t>
            </a:r>
            <a:r>
              <a:rPr lang="ru-RU" sz="1400" i="1" dirty="0" smtClean="0">
                <a:cs typeface="Arial" panose="020B0604020202020204" pitchFamily="34" charset="0"/>
              </a:rPr>
              <a:t>).</a:t>
            </a:r>
            <a:r>
              <a:rPr lang="ru-RU" sz="1400" dirty="0" smtClean="0">
                <a:cs typeface="Arial" panose="020B0604020202020204" pitchFamily="34" charset="0"/>
              </a:rPr>
              <a:t> </a:t>
            </a:r>
            <a:r>
              <a:rPr lang="ru-RU" sz="1400" dirty="0">
                <a:cs typeface="Arial" panose="020B0604020202020204" pitchFamily="34" charset="0"/>
              </a:rPr>
              <a:t>Ячейка в столбце А и в первой строке обозначается А1. Ячейка правее обозначается В1. Ячейки, находящиеся под А1, В1, имеют адреса А2, В2 и так далее.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9652" y="296652"/>
            <a:ext cx="6445461" cy="684076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algn="ctr"/>
            <a:r>
              <a:rPr lang="ru-RU" sz="2400" b="1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Рабочий лист и перемещение по нему</a:t>
            </a:r>
            <a:endParaRPr lang="en-US" sz="2400" b="1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1439652" y="4509120"/>
            <a:ext cx="6336704" cy="1512168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Примечание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Если у вас столбцы обозначаются номерами вместо букв, то причина в том, что у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 параметра </a:t>
            </a:r>
            <a:r>
              <a:rPr lang="ru-RU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Стиль ссылок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выбран стиль </a:t>
            </a:r>
            <a:r>
              <a:rPr lang="en-US" sz="14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sz="14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4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не А1. </a:t>
            </a: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1400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Изменить </a:t>
            </a:r>
            <a:r>
              <a:rPr lang="ru-RU" sz="14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стиль нумерации строк/столбцов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можно через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команду </a:t>
            </a:r>
            <a:r>
              <a:rPr lang="ru-RU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 – Параметры – Формулы - Работа с формулами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путем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установки/снятия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флажка в пункте «Стиль ссылок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1». </a:t>
            </a:r>
          </a:p>
        </p:txBody>
      </p:sp>
      <p:sp>
        <p:nvSpPr>
          <p:cNvPr id="3079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885113" y="6524625"/>
            <a:ext cx="287337" cy="1444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080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524625"/>
            <a:ext cx="287337" cy="144463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853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spect="1" noChangeArrowheads="1"/>
          </p:cNvSpPr>
          <p:nvPr/>
        </p:nvSpPr>
        <p:spPr bwMode="auto">
          <a:xfrm>
            <a:off x="935595" y="983104"/>
            <a:ext cx="7524985" cy="5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bIns="0" anchor="ctr">
            <a:spAutoFit/>
          </a:bodyPr>
          <a:lstStyle/>
          <a:p>
            <a:pPr indent="360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>
                <a:cs typeface="Arial" panose="020B0604020202020204" pitchFamily="34" charset="0"/>
              </a:rPr>
              <a:t>Когда вы выбираете ячейку мышью или клавишами управления курсором, выбранная ячейка становится текущей (или активной) ячейкой. Сделав ячейку текущей, вы можете вводить в нее данные с клавиатуры или редактировать ее содержимое. Текущую ячейку можно отличить по рамке вокруг нее. </a:t>
            </a:r>
            <a:endParaRPr lang="en-US" sz="1400" dirty="0">
              <a:cs typeface="Arial" panose="020B0604020202020204" pitchFamily="34" charset="0"/>
            </a:endParaRPr>
          </a:p>
          <a:p>
            <a:pPr indent="360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>
                <a:cs typeface="Arial" panose="020B0604020202020204" pitchFamily="34" charset="0"/>
              </a:rPr>
              <a:t>Адрес текущей ячейки всегда отображается в </a:t>
            </a:r>
            <a:r>
              <a:rPr lang="ru-RU" sz="1400" i="1" dirty="0">
                <a:cs typeface="Arial" panose="020B0604020202020204" pitchFamily="34" charset="0"/>
              </a:rPr>
              <a:t>Поле </a:t>
            </a:r>
            <a:r>
              <a:rPr lang="ru-RU" sz="1400" i="1" dirty="0" smtClean="0">
                <a:cs typeface="Arial" panose="020B0604020202020204" pitchFamily="34" charset="0"/>
              </a:rPr>
              <a:t>имени </a:t>
            </a:r>
            <a:r>
              <a:rPr lang="ru-RU" sz="1400" dirty="0">
                <a:cs typeface="Arial" panose="020B0604020202020204" pitchFamily="34" charset="0"/>
              </a:rPr>
              <a:t>с левой стороны </a:t>
            </a:r>
            <a:r>
              <a:rPr lang="ru-RU" sz="1400" i="1" dirty="0">
                <a:cs typeface="Arial" panose="020B0604020202020204" pitchFamily="34" charset="0"/>
              </a:rPr>
              <a:t>Строки </a:t>
            </a:r>
            <a:r>
              <a:rPr lang="ru-RU" sz="1400" i="1" dirty="0" smtClean="0">
                <a:cs typeface="Arial" panose="020B0604020202020204" pitchFamily="34" charset="0"/>
              </a:rPr>
              <a:t>формул </a:t>
            </a:r>
            <a:r>
              <a:rPr lang="ru-RU" sz="1400" dirty="0">
                <a:cs typeface="Arial" panose="020B0604020202020204" pitchFamily="34" charset="0"/>
              </a:rPr>
              <a:t>над рабочим листом. </a:t>
            </a:r>
            <a:r>
              <a:rPr lang="ru-RU" sz="1400" dirty="0" smtClean="0">
                <a:cs typeface="Arial" panose="020B0604020202020204" pitchFamily="34" charset="0"/>
              </a:rPr>
              <a:t>При </a:t>
            </a:r>
            <a:r>
              <a:rPr lang="ru-RU" sz="1400" dirty="0">
                <a:cs typeface="Arial" panose="020B0604020202020204" pitchFamily="34" charset="0"/>
              </a:rPr>
              <a:t>этом соответствующие заголовки столбца и строки окажутся выделенными </a:t>
            </a:r>
            <a:r>
              <a:rPr lang="ru-RU" sz="1400" dirty="0" smtClean="0">
                <a:cs typeface="Arial" panose="020B0604020202020204" pitchFamily="34" charset="0"/>
              </a:rPr>
              <a:t>заливкой. </a:t>
            </a:r>
          </a:p>
          <a:p>
            <a:pPr indent="360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endParaRPr lang="ru-RU" sz="1400" dirty="0">
              <a:cs typeface="Arial" panose="020B0604020202020204" pitchFamily="34" charset="0"/>
            </a:endParaRPr>
          </a:p>
          <a:p>
            <a:pPr indent="360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endParaRPr lang="ru-RU" sz="1400" dirty="0" smtClean="0">
              <a:cs typeface="Arial" panose="020B0604020202020204" pitchFamily="34" charset="0"/>
            </a:endParaRPr>
          </a:p>
          <a:p>
            <a:pPr indent="360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endParaRPr lang="ru-RU" sz="1400" dirty="0">
              <a:cs typeface="Arial" panose="020B0604020202020204" pitchFamily="34" charset="0"/>
            </a:endParaRPr>
          </a:p>
          <a:p>
            <a:pPr indent="360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 smtClean="0">
                <a:cs typeface="Arial" panose="020B0604020202020204" pitchFamily="34" charset="0"/>
              </a:rPr>
              <a:t>    </a:t>
            </a:r>
          </a:p>
          <a:p>
            <a:pPr indent="360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 smtClean="0">
                <a:cs typeface="Arial" panose="020B0604020202020204" pitchFamily="34" charset="0"/>
              </a:rPr>
              <a:t> </a:t>
            </a:r>
            <a:r>
              <a:rPr lang="ru-RU" sz="1400" dirty="0">
                <a:cs typeface="Arial" panose="020B0604020202020204" pitchFamily="34" charset="0"/>
              </a:rPr>
              <a:t>Справа и снизу от рабочего листа находятся полосы прокрутки, при помощи которых можно быстро посмотреть части рабочего листа, которые не поместились на экране. При перемещении по рабочему листу с помощью полос прокрутки, бегунков или стрелок прокрутки изменяется вид рабочего листа, но текущей остается прежняя ячейка. </a:t>
            </a:r>
            <a:endParaRPr lang="ru-RU" sz="1400" dirty="0" smtClean="0">
              <a:cs typeface="Arial" panose="020B0604020202020204" pitchFamily="34" charset="0"/>
            </a:endParaRPr>
          </a:p>
          <a:p>
            <a:pPr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1400" dirty="0" smtClean="0">
                <a:cs typeface="Arial" panose="020B0604020202020204" pitchFamily="34" charset="0"/>
              </a:rPr>
              <a:t>В </a:t>
            </a:r>
            <a:r>
              <a:rPr lang="ru-RU" sz="1400" dirty="0">
                <a:cs typeface="Arial" panose="020B0604020202020204" pitchFamily="34" charset="0"/>
              </a:rPr>
              <a:t>окне </a:t>
            </a:r>
            <a:r>
              <a:rPr lang="en-US" sz="1400" dirty="0">
                <a:cs typeface="Arial" panose="020B0604020202020204" pitchFamily="34" charset="0"/>
              </a:rPr>
              <a:t>Microsoft Excel 2010 </a:t>
            </a:r>
            <a:r>
              <a:rPr lang="ru-RU" sz="1400" dirty="0">
                <a:cs typeface="Arial" panose="020B0604020202020204" pitchFamily="34" charset="0"/>
              </a:rPr>
              <a:t>видна лишь небольшая часть рабочего листа, который </a:t>
            </a:r>
            <a:r>
              <a:rPr lang="ru-RU" sz="1400" u="heavy" dirty="0">
                <a:solidFill>
                  <a:srgbClr val="C00000"/>
                </a:solidFill>
                <a:cs typeface="Arial" panose="020B0604020202020204" pitchFamily="34" charset="0"/>
              </a:rPr>
              <a:t>состоит из 16 384 столбцов и 1 048 576 строк. </a:t>
            </a:r>
            <a:r>
              <a:rPr lang="ru-RU" sz="1400" dirty="0">
                <a:cs typeface="Arial" panose="020B0604020202020204" pitchFamily="34" charset="0"/>
              </a:rPr>
              <a:t>При помощи полос прокрутки вы всегда </a:t>
            </a:r>
            <a:r>
              <a:rPr lang="ru-RU" sz="1400" dirty="0" smtClean="0">
                <a:cs typeface="Arial" panose="020B0604020202020204" pitchFamily="34" charset="0"/>
              </a:rPr>
              <a:t>можете </a:t>
            </a:r>
            <a:r>
              <a:rPr lang="ru-RU" sz="1400" dirty="0">
                <a:cs typeface="Arial" panose="020B0604020202020204" pitchFamily="34" charset="0"/>
              </a:rPr>
              <a:t>переместиться к нужному фрагменту рабочего листа.</a:t>
            </a:r>
          </a:p>
        </p:txBody>
      </p:sp>
      <p:sp>
        <p:nvSpPr>
          <p:cNvPr id="3079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885113" y="6524625"/>
            <a:ext cx="287337" cy="1444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080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524625"/>
            <a:ext cx="287337" cy="144463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439652" y="296652"/>
            <a:ext cx="6445461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smtClean="0">
                <a:effectLst/>
              </a:rPr>
              <a:t>Рабочий лист и перемещение по нему</a:t>
            </a:r>
            <a:endParaRPr lang="en-US" sz="2400" b="1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09" b="76626"/>
          <a:stretch/>
        </p:blipFill>
        <p:spPr bwMode="auto">
          <a:xfrm>
            <a:off x="3987078" y="2816932"/>
            <a:ext cx="1350608" cy="13806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64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213C0B-9845-4E3C-8631-76860CE4AC4A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grpSp>
        <p:nvGrpSpPr>
          <p:cNvPr id="14343" name="Group 16"/>
          <p:cNvGrpSpPr>
            <a:grpSpLocks/>
          </p:cNvGrpSpPr>
          <p:nvPr/>
        </p:nvGrpSpPr>
        <p:grpSpPr bwMode="auto">
          <a:xfrm>
            <a:off x="5426062" y="3125821"/>
            <a:ext cx="228600" cy="228600"/>
            <a:chOff x="8921" y="6085"/>
            <a:chExt cx="432" cy="288"/>
          </a:xfrm>
        </p:grpSpPr>
        <p:sp>
          <p:nvSpPr>
            <p:cNvPr id="14353" name="Rectangle 17"/>
            <p:cNvSpPr>
              <a:spLocks noChangeArrowheads="1"/>
            </p:cNvSpPr>
            <p:nvPr/>
          </p:nvSpPr>
          <p:spPr bwMode="auto">
            <a:xfrm>
              <a:off x="8921" y="6085"/>
              <a:ext cx="43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>
              <a:off x="8921" y="6229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4344" name="Group 19"/>
          <p:cNvGrpSpPr>
            <a:grpSpLocks/>
          </p:cNvGrpSpPr>
          <p:nvPr/>
        </p:nvGrpSpPr>
        <p:grpSpPr bwMode="auto">
          <a:xfrm>
            <a:off x="5426062" y="3645024"/>
            <a:ext cx="274638" cy="182563"/>
            <a:chOff x="8921" y="7093"/>
            <a:chExt cx="432" cy="288"/>
          </a:xfrm>
        </p:grpSpPr>
        <p:sp>
          <p:nvSpPr>
            <p:cNvPr id="14351" name="Rectangle 20"/>
            <p:cNvSpPr>
              <a:spLocks noChangeArrowheads="1"/>
            </p:cNvSpPr>
            <p:nvPr/>
          </p:nvSpPr>
          <p:spPr bwMode="auto">
            <a:xfrm>
              <a:off x="8921" y="7093"/>
              <a:ext cx="43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4352" name="Line 21"/>
            <p:cNvSpPr>
              <a:spLocks noChangeShapeType="1"/>
            </p:cNvSpPr>
            <p:nvPr/>
          </p:nvSpPr>
          <p:spPr bwMode="auto">
            <a:xfrm flipH="1">
              <a:off x="8921" y="7237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331640" y="296652"/>
            <a:ext cx="6445461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>
                <a:effectLst/>
              </a:rPr>
              <a:t>Выделение активной ячейки</a:t>
            </a:r>
            <a:endParaRPr lang="en-US" sz="2400" b="1" dirty="0">
              <a:effectLst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676285"/>
              </p:ext>
            </p:extLst>
          </p:nvPr>
        </p:nvGraphicFramePr>
        <p:xfrm>
          <a:off x="1331640" y="1158205"/>
          <a:ext cx="6445462" cy="491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2160986"/>
              </a:tblGrid>
              <a:tr h="226028"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 smtClean="0"/>
                        <a:t>Чтобы сделать текущей</a:t>
                      </a:r>
                      <a:r>
                        <a:rPr lang="ru-RU" sz="1600" u="none" baseline="0" dirty="0" smtClean="0"/>
                        <a:t> </a:t>
                      </a:r>
                      <a:r>
                        <a:rPr lang="ru-RU" sz="1600" u="none" dirty="0" smtClean="0"/>
                        <a:t>ячейку:</a:t>
                      </a:r>
                      <a:endParaRPr lang="ru-RU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dirty="0" smtClean="0"/>
                        <a:t>Нажмите:</a:t>
                      </a:r>
                      <a:endParaRPr lang="ru-RU" sz="1600" u="non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Слева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      или </a:t>
                      </a:r>
                      <a:r>
                        <a:rPr kumimoji="0" lang="en-US" sz="1600" kern="1200" dirty="0" smtClean="0">
                          <a:effectLst/>
                        </a:rPr>
                        <a:t>Shift</a:t>
                      </a:r>
                      <a:r>
                        <a:rPr kumimoji="0" lang="ru-RU" sz="1600" kern="1200" dirty="0" smtClean="0">
                          <a:effectLst/>
                        </a:rPr>
                        <a:t> + </a:t>
                      </a:r>
                      <a:r>
                        <a:rPr kumimoji="0" lang="en-US" sz="1600" kern="1200" dirty="0" smtClean="0">
                          <a:effectLst/>
                        </a:rPr>
                        <a:t>Tab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Справа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      </a:t>
                      </a:r>
                      <a:r>
                        <a:rPr lang="ru-RU" sz="1600" dirty="0" smtClean="0"/>
                        <a:t>или </a:t>
                      </a:r>
                      <a:r>
                        <a:rPr kumimoji="0" lang="en-US" sz="1600" kern="1200" dirty="0" smtClean="0">
                          <a:effectLst/>
                        </a:rPr>
                        <a:t>Tab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Сверху, в предыдущей сроке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      </a:t>
                      </a:r>
                      <a:r>
                        <a:rPr lang="ru-RU" sz="1600" dirty="0" smtClean="0"/>
                        <a:t> или</a:t>
                      </a:r>
                      <a:r>
                        <a:rPr lang="en-US" sz="1600" dirty="0" smtClean="0"/>
                        <a:t> </a:t>
                      </a:r>
                      <a:r>
                        <a:rPr kumimoji="0" lang="en-US" sz="1600" kern="1200" dirty="0" smtClean="0">
                          <a:effectLst/>
                        </a:rPr>
                        <a:t>Shift</a:t>
                      </a:r>
                      <a:r>
                        <a:rPr kumimoji="0" lang="ru-RU" sz="1600" kern="1200" dirty="0" smtClean="0">
                          <a:effectLst/>
                        </a:rPr>
                        <a:t> + </a:t>
                      </a:r>
                      <a:r>
                        <a:rPr kumimoji="0" lang="en-US" sz="1600" kern="1200" dirty="0" smtClean="0">
                          <a:effectLst/>
                        </a:rPr>
                        <a:t>Enter</a:t>
                      </a:r>
                      <a:endParaRPr lang="ru-RU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Снизу, в следующей строке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      </a:t>
                      </a:r>
                      <a:r>
                        <a:rPr lang="ru-RU" sz="1600" dirty="0" smtClean="0"/>
                        <a:t> или</a:t>
                      </a:r>
                      <a:r>
                        <a:rPr lang="en-US" sz="1600" dirty="0" smtClean="0"/>
                        <a:t> </a:t>
                      </a:r>
                      <a:r>
                        <a:rPr kumimoji="0" lang="en-US" sz="1600" kern="1200" dirty="0" smtClean="0">
                          <a:effectLst/>
                        </a:rPr>
                        <a:t>Enter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Выше на одну экранную страницу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PageUp</a:t>
                      </a:r>
                      <a:endParaRPr lang="ru-RU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Ниже на одну экранную страницу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PageDown</a:t>
                      </a:r>
                      <a:endParaRPr lang="ru-RU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eaLnBrk="1" hangingPunct="1"/>
                      <a:r>
                        <a:rPr lang="ru-RU" sz="1600" dirty="0" smtClean="0"/>
                        <a:t>В начале или конце следующего слева блока данных 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Ctrl </a:t>
                      </a:r>
                      <a:r>
                        <a:rPr lang="ru-RU" sz="1600" dirty="0" smtClean="0"/>
                        <a:t>+</a:t>
                      </a:r>
                      <a:r>
                        <a:rPr lang="en-US" sz="1600" dirty="0" smtClean="0"/>
                        <a:t> </a:t>
                      </a:r>
                      <a:r>
                        <a:rPr lang="ru-RU" sz="1600" dirty="0" smtClean="0"/>
                        <a:t>    </a:t>
                      </a:r>
                    </a:p>
                    <a:p>
                      <a:pPr algn="just"/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eaLnBrk="1" hangingPunct="1"/>
                      <a:r>
                        <a:rPr lang="ru-RU" sz="1600" dirty="0" smtClean="0"/>
                        <a:t>В начале или конце следующего справа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блока данных 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Ctrl </a:t>
                      </a:r>
                      <a:r>
                        <a:rPr lang="ru-RU" sz="1600" dirty="0" smtClean="0"/>
                        <a:t>+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eaLnBrk="1" hangingPunct="1"/>
                      <a:r>
                        <a:rPr lang="ru-RU" sz="1600" dirty="0" smtClean="0"/>
                        <a:t>В начало рабочего листа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Ctrl</a:t>
                      </a:r>
                      <a:r>
                        <a:rPr kumimoji="0"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kumimoji="0"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  <a:r>
                        <a:rPr kumimoji="0"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eaLnBrk="1" hangingPunct="1"/>
                      <a:r>
                        <a:rPr lang="ru-RU" sz="1600" dirty="0" smtClean="0"/>
                        <a:t>На пересечении последней строки и последнего столбца, которые содержат данные 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Ctrl</a:t>
                      </a:r>
                      <a:r>
                        <a:rPr lang="ru-RU" sz="1600" dirty="0" smtClean="0"/>
                        <a:t> + </a:t>
                      </a:r>
                      <a:r>
                        <a:rPr lang="en-US" sz="1600" dirty="0" smtClean="0"/>
                        <a:t>End</a:t>
                      </a:r>
                      <a:endParaRPr lang="ru-RU" sz="1600" dirty="0" smtClean="0"/>
                    </a:p>
                    <a:p>
                      <a:pPr algn="just"/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4345" name="Group 22"/>
          <p:cNvGrpSpPr>
            <a:grpSpLocks/>
          </p:cNvGrpSpPr>
          <p:nvPr/>
        </p:nvGrpSpPr>
        <p:grpSpPr bwMode="auto">
          <a:xfrm>
            <a:off x="5692801" y="1619751"/>
            <a:ext cx="274638" cy="182563"/>
            <a:chOff x="8921" y="7093"/>
            <a:chExt cx="432" cy="288"/>
          </a:xfrm>
        </p:grpSpPr>
        <p:sp>
          <p:nvSpPr>
            <p:cNvPr id="14349" name="Rectangle 23"/>
            <p:cNvSpPr>
              <a:spLocks noChangeArrowheads="1"/>
            </p:cNvSpPr>
            <p:nvPr/>
          </p:nvSpPr>
          <p:spPr bwMode="auto">
            <a:xfrm>
              <a:off x="8921" y="7093"/>
              <a:ext cx="43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4350" name="Line 24"/>
            <p:cNvSpPr>
              <a:spLocks noChangeShapeType="1"/>
            </p:cNvSpPr>
            <p:nvPr/>
          </p:nvSpPr>
          <p:spPr bwMode="auto">
            <a:xfrm flipH="1">
              <a:off x="8921" y="7237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4341" name="Group 9"/>
          <p:cNvGrpSpPr>
            <a:grpSpLocks/>
          </p:cNvGrpSpPr>
          <p:nvPr/>
        </p:nvGrpSpPr>
        <p:grpSpPr bwMode="auto">
          <a:xfrm>
            <a:off x="5702929" y="2348880"/>
            <a:ext cx="274638" cy="152400"/>
            <a:chOff x="7627" y="3175"/>
            <a:chExt cx="432" cy="288"/>
          </a:xfrm>
        </p:grpSpPr>
        <p:sp>
          <p:nvSpPr>
            <p:cNvPr id="14357" name="Rectangle 10"/>
            <p:cNvSpPr>
              <a:spLocks noChangeArrowheads="1"/>
            </p:cNvSpPr>
            <p:nvPr/>
          </p:nvSpPr>
          <p:spPr bwMode="auto">
            <a:xfrm>
              <a:off x="7627" y="3175"/>
              <a:ext cx="43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ru-RU" sz="1200" dirty="0">
                <a:latin typeface="Times New Roman" pitchFamily="18" charset="0"/>
              </a:endParaRPr>
            </a:p>
          </p:txBody>
        </p:sp>
        <p:sp>
          <p:nvSpPr>
            <p:cNvPr id="14358" name="Line 11"/>
            <p:cNvSpPr>
              <a:spLocks noChangeShapeType="1"/>
            </p:cNvSpPr>
            <p:nvPr/>
          </p:nvSpPr>
          <p:spPr bwMode="auto">
            <a:xfrm>
              <a:off x="7771" y="3175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4342" name="Group 12"/>
          <p:cNvGrpSpPr>
            <a:grpSpLocks/>
          </p:cNvGrpSpPr>
          <p:nvPr/>
        </p:nvGrpSpPr>
        <p:grpSpPr bwMode="auto">
          <a:xfrm>
            <a:off x="5692801" y="2708920"/>
            <a:ext cx="304800" cy="152400"/>
            <a:chOff x="8201" y="3778"/>
            <a:chExt cx="576" cy="288"/>
          </a:xfrm>
        </p:grpSpPr>
        <p:sp>
          <p:nvSpPr>
            <p:cNvPr id="14355" name="Rectangle 13"/>
            <p:cNvSpPr>
              <a:spLocks noChangeArrowheads="1"/>
            </p:cNvSpPr>
            <p:nvPr/>
          </p:nvSpPr>
          <p:spPr bwMode="auto">
            <a:xfrm>
              <a:off x="8201" y="3778"/>
              <a:ext cx="576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4356" name="Line 14"/>
            <p:cNvSpPr>
              <a:spLocks noChangeShapeType="1"/>
            </p:cNvSpPr>
            <p:nvPr/>
          </p:nvSpPr>
          <p:spPr bwMode="auto">
            <a:xfrm flipV="1">
              <a:off x="8489" y="3778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4346" name="Group 25"/>
          <p:cNvGrpSpPr>
            <a:grpSpLocks/>
          </p:cNvGrpSpPr>
          <p:nvPr/>
        </p:nvGrpSpPr>
        <p:grpSpPr bwMode="auto">
          <a:xfrm>
            <a:off x="5688124" y="1988840"/>
            <a:ext cx="274638" cy="152400"/>
            <a:chOff x="8921" y="6085"/>
            <a:chExt cx="432" cy="288"/>
          </a:xfrm>
        </p:grpSpPr>
        <p:sp>
          <p:nvSpPr>
            <p:cNvPr id="14347" name="Rectangle 26"/>
            <p:cNvSpPr>
              <a:spLocks noChangeArrowheads="1"/>
            </p:cNvSpPr>
            <p:nvPr/>
          </p:nvSpPr>
          <p:spPr bwMode="auto">
            <a:xfrm>
              <a:off x="8921" y="6085"/>
              <a:ext cx="43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4348" name="Line 27"/>
            <p:cNvSpPr>
              <a:spLocks noChangeShapeType="1"/>
            </p:cNvSpPr>
            <p:nvPr/>
          </p:nvSpPr>
          <p:spPr bwMode="auto">
            <a:xfrm>
              <a:off x="8921" y="6229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6300192" y="3833758"/>
            <a:ext cx="274638" cy="182563"/>
            <a:chOff x="8921" y="7093"/>
            <a:chExt cx="432" cy="288"/>
          </a:xfrm>
        </p:grpSpPr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8921" y="7093"/>
              <a:ext cx="43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 flipH="1">
              <a:off x="8921" y="7237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29" name="Group 25"/>
          <p:cNvGrpSpPr>
            <a:grpSpLocks/>
          </p:cNvGrpSpPr>
          <p:nvPr/>
        </p:nvGrpSpPr>
        <p:grpSpPr bwMode="auto">
          <a:xfrm>
            <a:off x="6300192" y="4509120"/>
            <a:ext cx="274638" cy="152400"/>
            <a:chOff x="8921" y="6085"/>
            <a:chExt cx="432" cy="288"/>
          </a:xfrm>
        </p:grpSpPr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8921" y="6085"/>
              <a:ext cx="43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>
              <a:off x="8921" y="6229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34040" y="1232756"/>
            <a:ext cx="6550328" cy="4428492"/>
          </a:xfrm>
        </p:spPr>
        <p:txBody>
          <a:bodyPr>
            <a:noAutofit/>
          </a:bodyPr>
          <a:lstStyle/>
          <a:p>
            <a:pPr marL="0" indent="36195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</a:t>
            </a:r>
            <a:r>
              <a:rPr lang="ru-RU" sz="14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выделить несколько смежных ячеек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щелкните на первой из них, затем нажмите клавишу </a:t>
            </a:r>
            <a:r>
              <a:rPr lang="en-US" sz="14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и, не отпуская ее, щелкните на последней из выделяемых ячеек. </a:t>
            </a: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195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выделить группу смежных ячеек, пользуясь только мышью. Для этого нажмите левую кнопку мыши на первой ячейке и, не отпуская ее, передвиньте указатель мыши к последней ячейке. В обоих случаях вы выделите все смежные ячейки от первой до последней. </a:t>
            </a: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195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4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выделения несмежных ячеек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щелкните на первой из них, а затем нажмите клавишу </a:t>
            </a:r>
            <a:r>
              <a:rPr lang="en-US" sz="14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и, не отпуская ее, щелкайте на других ячейках, которые хотите выделить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36195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выделить все ячейки на листе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используйте сочетание клавиш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Ctrl+A.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Курсор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этом должен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находиться на пустой ячейке листа)</a:t>
            </a:r>
          </a:p>
          <a:p>
            <a:pPr marL="0" indent="36195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выделить весь столбец, нужно нажать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заголовок.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195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выделить всю строку, нужно нажать на ее номер.</a:t>
            </a:r>
          </a:p>
        </p:txBody>
      </p:sp>
      <p:sp>
        <p:nvSpPr>
          <p:cNvPr id="1843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213C0B-9845-4E3C-8631-76860CE4AC4A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334040" y="332656"/>
            <a:ext cx="6445461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 smtClean="0">
                <a:effectLst/>
              </a:rPr>
              <a:t>Как выделить ячейки на листе</a:t>
            </a:r>
            <a:endParaRPr lang="en-US" sz="24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270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1540" y="1157287"/>
            <a:ext cx="3810000" cy="5332053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 можете вводить текст, числа или формулы в любую ячейку рабочего листа.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этого достаточно выделить ячейку и набрать с клавиатуры то, что вам нужно. В процессе ввода данных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Microsoft Excel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автоматически распознает, что вы вводите: числа, текст или формулы.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Все, что вы набираете на клавиатуре, появляется и в текущей ячейке, и в строке формул. 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Занести набранный текст в текущую ячейку можно, нажав клавишу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или щелкнув мышью на другой ячейке.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 необходимости ввод данных можно отменить нажатием на клавишу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Если вы допустили ошибку при наборе текста, исправьте ее. Для этого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выделить ячейку и, щелкнув на строке формул, отредактировать данные в строке или редактировать данные прямо в ячейке. </a:t>
            </a:r>
            <a:endPara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редактирования в ячейке дважды щелкните на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ней (или нажмите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F2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затем,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поместите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текстовой курсор на место, куда хотите внести изменения. </a:t>
            </a:r>
            <a:endPara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A17890-B6C6-422A-B1BF-AA188E3A9D02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pic>
        <p:nvPicPr>
          <p:cNvPr id="15365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730" y="1398588"/>
            <a:ext cx="4406900" cy="3000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grpSp>
        <p:nvGrpSpPr>
          <p:cNvPr id="15366" name="Group 12"/>
          <p:cNvGrpSpPr>
            <a:grpSpLocks/>
          </p:cNvGrpSpPr>
          <p:nvPr/>
        </p:nvGrpSpPr>
        <p:grpSpPr bwMode="auto">
          <a:xfrm>
            <a:off x="4845932" y="1160748"/>
            <a:ext cx="2205038" cy="1547813"/>
            <a:chOff x="3330" y="945"/>
            <a:chExt cx="1389" cy="975"/>
          </a:xfrm>
        </p:grpSpPr>
        <p:sp>
          <p:nvSpPr>
            <p:cNvPr id="15367" name="Rectangle 5"/>
            <p:cNvSpPr>
              <a:spLocks noChangeArrowheads="1"/>
            </p:cNvSpPr>
            <p:nvPr/>
          </p:nvSpPr>
          <p:spPr bwMode="auto">
            <a:xfrm>
              <a:off x="3888" y="1776"/>
              <a:ext cx="96" cy="144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5368" name="Rectangle 6"/>
            <p:cNvSpPr>
              <a:spLocks noChangeArrowheads="1"/>
            </p:cNvSpPr>
            <p:nvPr/>
          </p:nvSpPr>
          <p:spPr bwMode="auto">
            <a:xfrm>
              <a:off x="3984" y="1776"/>
              <a:ext cx="96" cy="144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5369" name="Text Box 7"/>
            <p:cNvSpPr txBox="1">
              <a:spLocks noChangeArrowheads="1"/>
            </p:cNvSpPr>
            <p:nvPr/>
          </p:nvSpPr>
          <p:spPr bwMode="auto">
            <a:xfrm>
              <a:off x="3330" y="945"/>
              <a:ext cx="576" cy="17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200" b="1" dirty="0"/>
                <a:t>отмена</a:t>
              </a:r>
            </a:p>
          </p:txBody>
        </p:sp>
        <p:sp>
          <p:nvSpPr>
            <p:cNvPr id="15370" name="Text Box 8"/>
            <p:cNvSpPr txBox="1">
              <a:spLocks noChangeArrowheads="1"/>
            </p:cNvSpPr>
            <p:nvPr/>
          </p:nvSpPr>
          <p:spPr bwMode="auto">
            <a:xfrm>
              <a:off x="4095" y="945"/>
              <a:ext cx="624" cy="17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200" b="1" dirty="0"/>
                <a:t>ввод</a:t>
              </a:r>
            </a:p>
          </p:txBody>
        </p:sp>
        <p:sp>
          <p:nvSpPr>
            <p:cNvPr id="15371" name="Line 9"/>
            <p:cNvSpPr>
              <a:spLocks noChangeShapeType="1"/>
            </p:cNvSpPr>
            <p:nvPr/>
          </p:nvSpPr>
          <p:spPr bwMode="auto">
            <a:xfrm>
              <a:off x="3645" y="1035"/>
              <a:ext cx="243" cy="6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 dirty="0"/>
            </a:p>
          </p:txBody>
        </p:sp>
        <p:sp>
          <p:nvSpPr>
            <p:cNvPr id="15372" name="Line 10"/>
            <p:cNvSpPr>
              <a:spLocks noChangeShapeType="1"/>
            </p:cNvSpPr>
            <p:nvPr/>
          </p:nvSpPr>
          <p:spPr bwMode="auto">
            <a:xfrm flipH="1">
              <a:off x="4080" y="1080"/>
              <a:ext cx="150" cy="6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 dirty="0"/>
            </a:p>
          </p:txBody>
        </p:sp>
      </p:grp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359554" y="4419834"/>
            <a:ext cx="4406900" cy="196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just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1200" b="1">
                <a:solidFill>
                  <a:schemeClr val="tx2"/>
                </a:solidFill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>
                <a:solidFill>
                  <a:schemeClr val="tx2"/>
                </a:solidFill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>
                <a:solidFill>
                  <a:schemeClr val="tx2"/>
                </a:solidFill>
                <a:latin typeface="+mn-lt"/>
              </a:defRPr>
            </a:lvl6pPr>
            <a:lvl7pPr marL="29718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>
                <a:solidFill>
                  <a:schemeClr val="tx2"/>
                </a:solidFill>
                <a:latin typeface="+mn-lt"/>
              </a:defRPr>
            </a:lvl7pPr>
            <a:lvl8pPr marL="3429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baseline="0">
                <a:solidFill>
                  <a:schemeClr val="tx2"/>
                </a:solidFill>
                <a:latin typeface="+mn-lt"/>
              </a:defRPr>
            </a:lvl8pPr>
            <a:lvl9pPr marL="3886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baseline="0">
                <a:solidFill>
                  <a:schemeClr val="tx2"/>
                </a:solidFill>
                <a:latin typeface="+mn-lt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0" dirty="0">
                <a:solidFill>
                  <a:srgbClr val="000000"/>
                </a:solidFill>
              </a:rPr>
              <a:t>Если вам необходимо </a:t>
            </a:r>
            <a:r>
              <a:rPr lang="ru-RU" b="0" u="sng" dirty="0">
                <a:solidFill>
                  <a:srgbClr val="000000"/>
                </a:solidFill>
              </a:rPr>
              <a:t>удалить</a:t>
            </a:r>
            <a:r>
              <a:rPr lang="ru-RU" b="0" dirty="0">
                <a:solidFill>
                  <a:srgbClr val="000000"/>
                </a:solidFill>
              </a:rPr>
              <a:t> данные из ячейки, вы можете стереть предыдущий текст</a:t>
            </a:r>
            <a:r>
              <a:rPr lang="de-DE" b="0" dirty="0">
                <a:solidFill>
                  <a:srgbClr val="000000"/>
                </a:solidFill>
              </a:rPr>
              <a:t>, </a:t>
            </a:r>
            <a:r>
              <a:rPr lang="ru-RU" b="0" dirty="0">
                <a:solidFill>
                  <a:srgbClr val="000000"/>
                </a:solidFill>
              </a:rPr>
              <a:t>просто набрав в ячейке новые данные </a:t>
            </a:r>
            <a:r>
              <a:rPr lang="ru-RU" b="0" u="sng" dirty="0">
                <a:solidFill>
                  <a:srgbClr val="000000"/>
                </a:solidFill>
              </a:rPr>
              <a:t>поверх</a:t>
            </a:r>
            <a:r>
              <a:rPr lang="ru-RU" b="0" dirty="0">
                <a:solidFill>
                  <a:srgbClr val="000000"/>
                </a:solidFill>
              </a:rPr>
              <a:t> старых. </a:t>
            </a:r>
          </a:p>
          <a:p>
            <a:pPr>
              <a:lnSpc>
                <a:spcPct val="110000"/>
              </a:lnSpc>
            </a:pPr>
            <a:r>
              <a:rPr lang="ru-RU" b="0" dirty="0">
                <a:solidFill>
                  <a:srgbClr val="000000"/>
                </a:solidFill>
              </a:rPr>
              <a:t>Можно удалить </a:t>
            </a:r>
            <a:r>
              <a:rPr lang="ru-RU" b="0" dirty="0" smtClean="0">
                <a:solidFill>
                  <a:srgbClr val="000000"/>
                </a:solidFill>
              </a:rPr>
              <a:t>все данные </a:t>
            </a:r>
            <a:r>
              <a:rPr lang="ru-RU" b="0" dirty="0">
                <a:solidFill>
                  <a:srgbClr val="000000"/>
                </a:solidFill>
              </a:rPr>
              <a:t>из ячейки, выделив ячейку и нажав </a:t>
            </a:r>
            <a:r>
              <a:rPr lang="en-US" b="0" dirty="0">
                <a:solidFill>
                  <a:srgbClr val="000000"/>
                </a:solidFill>
              </a:rPr>
              <a:t>Del</a:t>
            </a:r>
            <a:r>
              <a:rPr lang="ru-RU" b="0" dirty="0">
                <a:solidFill>
                  <a:srgbClr val="000000"/>
                </a:solidFill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ru-RU" b="0" dirty="0">
                <a:solidFill>
                  <a:srgbClr val="000000"/>
                </a:solidFill>
              </a:rPr>
              <a:t>Другой способ удалить данные–выделить ячейку и, нажав правую кнопку мыши, выбрать из контекстного меню команду </a:t>
            </a:r>
            <a:r>
              <a:rPr lang="ru-RU" b="0" i="1" dirty="0">
                <a:solidFill>
                  <a:srgbClr val="000000"/>
                </a:solidFill>
              </a:rPr>
              <a:t>Очистить </a:t>
            </a:r>
            <a:r>
              <a:rPr lang="ru-RU" b="0" i="1" dirty="0" smtClean="0">
                <a:solidFill>
                  <a:srgbClr val="000000"/>
                </a:solidFill>
              </a:rPr>
              <a:t>содержимое</a:t>
            </a:r>
            <a:r>
              <a:rPr lang="ru-RU" b="0" dirty="0" smtClean="0">
                <a:solidFill>
                  <a:srgbClr val="000000"/>
                </a:solidFill>
              </a:rPr>
              <a:t>. </a:t>
            </a:r>
            <a:endParaRPr lang="ru-RU" b="0" dirty="0">
              <a:solidFill>
                <a:srgbClr val="000000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511660" y="260648"/>
            <a:ext cx="6445461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 smtClean="0">
                <a:effectLst/>
              </a:rPr>
              <a:t>Ввод и редактирование данных</a:t>
            </a:r>
            <a:endParaRPr lang="en-US" sz="2400" b="1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850" y="2328863"/>
            <a:ext cx="3494088" cy="2886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102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82B1E9-610F-4C90-929D-FF5A1764F8EF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1367644" y="4114800"/>
            <a:ext cx="2213756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/>
              <a:t>Чтобы просмотреть ярлычки других листов, не активизируя их, щелкните одну из кнопок прокрутки.  </a:t>
            </a:r>
          </a:p>
        </p:txBody>
      </p:sp>
      <p:sp>
        <p:nvSpPr>
          <p:cNvPr id="13318" name="Line 12"/>
          <p:cNvSpPr>
            <a:spLocks noChangeShapeType="1"/>
          </p:cNvSpPr>
          <p:nvPr/>
        </p:nvSpPr>
        <p:spPr bwMode="auto">
          <a:xfrm>
            <a:off x="3383868" y="4876800"/>
            <a:ext cx="612068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3321" name="Oval 13"/>
          <p:cNvSpPr>
            <a:spLocks noChangeArrowheads="1"/>
          </p:cNvSpPr>
          <p:nvPr/>
        </p:nvSpPr>
        <p:spPr bwMode="auto">
          <a:xfrm>
            <a:off x="3995936" y="4876800"/>
            <a:ext cx="457200" cy="304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3322" name="Text Box 14"/>
          <p:cNvSpPr txBox="1">
            <a:spLocks noChangeArrowheads="1"/>
          </p:cNvSpPr>
          <p:nvPr/>
        </p:nvSpPr>
        <p:spPr bwMode="auto">
          <a:xfrm>
            <a:off x="2123728" y="5755938"/>
            <a:ext cx="16764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/>
              <a:t>Чтобы активизировать лист, щелкните его ярлычок.</a:t>
            </a:r>
          </a:p>
        </p:txBody>
      </p:sp>
      <p:sp>
        <p:nvSpPr>
          <p:cNvPr id="13323" name="Line 15"/>
          <p:cNvSpPr>
            <a:spLocks noChangeShapeType="1"/>
          </p:cNvSpPr>
          <p:nvPr/>
        </p:nvSpPr>
        <p:spPr bwMode="auto">
          <a:xfrm flipH="1">
            <a:off x="3383868" y="5029200"/>
            <a:ext cx="1188132" cy="84807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3324" name="Text Box 17"/>
          <p:cNvSpPr txBox="1">
            <a:spLocks noChangeArrowheads="1"/>
          </p:cNvSpPr>
          <p:nvPr/>
        </p:nvSpPr>
        <p:spPr bwMode="auto">
          <a:xfrm>
            <a:off x="5544108" y="5562600"/>
            <a:ext cx="3312368" cy="83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1200" b="1" dirty="0"/>
              <a:t>Чтобы просмотреть фрагменты </a:t>
            </a:r>
            <a:r>
              <a:rPr lang="ru-RU" sz="1200" b="1" dirty="0" smtClean="0"/>
              <a:t>листа, щелкните </a:t>
            </a:r>
            <a:r>
              <a:rPr lang="ru-RU" sz="1200" b="1" dirty="0"/>
              <a:t>вертикальную или горизонтальную полосы прокрутки или перетащите соответствующий бегунок.</a:t>
            </a:r>
          </a:p>
        </p:txBody>
      </p:sp>
      <p:sp>
        <p:nvSpPr>
          <p:cNvPr id="13327" name="Text Box 26"/>
          <p:cNvSpPr txBox="1">
            <a:spLocks noChangeArrowheads="1"/>
          </p:cNvSpPr>
          <p:nvPr/>
        </p:nvSpPr>
        <p:spPr bwMode="auto">
          <a:xfrm>
            <a:off x="1547291" y="1268760"/>
            <a:ext cx="6445462" cy="954107"/>
          </a:xfrm>
          <a:prstGeom prst="rect">
            <a:avLst/>
          </a:prstGeom>
          <a:noFill/>
          <a:ln w="28575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indent="360363" algn="just">
              <a:spcBef>
                <a:spcPts val="0"/>
              </a:spcBef>
            </a:pPr>
            <a:r>
              <a:rPr lang="ru-RU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По </a:t>
            </a:r>
            <a:r>
              <a:rPr 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открытым листам и книгам перемещаются как с помощью мыши, так и с помощью клавиатуры.</a:t>
            </a:r>
            <a:r>
              <a:rPr lang="ru-RU" sz="1400" dirty="0">
                <a:solidFill>
                  <a:schemeClr val="hlink"/>
                </a:solidFill>
                <a:cs typeface="Arial" panose="020B0604020202020204" pitchFamily="34" charset="0"/>
              </a:rPr>
              <a:t> </a:t>
            </a:r>
            <a:endParaRPr lang="ru-RU" sz="1400" dirty="0" smtClean="0">
              <a:solidFill>
                <a:schemeClr val="hlink"/>
              </a:solidFill>
              <a:cs typeface="Arial" panose="020B0604020202020204" pitchFamily="34" charset="0"/>
            </a:endParaRPr>
          </a:p>
          <a:p>
            <a:pPr indent="360363" algn="just">
              <a:spcBef>
                <a:spcPts val="0"/>
              </a:spcBef>
            </a:pPr>
            <a:r>
              <a:rPr 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Комбинация клавиш </a:t>
            </a:r>
            <a:r>
              <a:rPr 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Ctrl+PageDow</a:t>
            </a:r>
            <a:r>
              <a:rPr 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n</a:t>
            </a:r>
            <a:r>
              <a:rPr 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позволяет перейти на следующий </a:t>
            </a:r>
            <a:r>
              <a:rPr lang="ru-RU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лист, а </a:t>
            </a:r>
            <a:r>
              <a:rPr 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комбинация </a:t>
            </a:r>
            <a:r>
              <a:rPr 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Ctrl+PageUp</a:t>
            </a:r>
            <a:r>
              <a:rPr lang="de-DE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– к предыдущему листу. </a:t>
            </a:r>
          </a:p>
        </p:txBody>
      </p:sp>
      <p:sp>
        <p:nvSpPr>
          <p:cNvPr id="22" name="Line 15"/>
          <p:cNvSpPr>
            <a:spLocks noChangeShapeType="1"/>
          </p:cNvSpPr>
          <p:nvPr/>
        </p:nvSpPr>
        <p:spPr bwMode="auto">
          <a:xfrm flipH="1">
            <a:off x="6334709" y="5029200"/>
            <a:ext cx="505543" cy="5960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23" name="Line 15"/>
          <p:cNvSpPr>
            <a:spLocks noChangeShapeType="1"/>
          </p:cNvSpPr>
          <p:nvPr/>
        </p:nvSpPr>
        <p:spPr bwMode="auto">
          <a:xfrm flipH="1">
            <a:off x="6638237" y="4293096"/>
            <a:ext cx="778078" cy="133214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547291" y="224644"/>
            <a:ext cx="6445461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>
                <a:effectLst/>
              </a:rPr>
              <a:t>Перемещение по книге</a:t>
            </a:r>
            <a:endParaRPr lang="en-US" sz="24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337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8245" y="1520788"/>
            <a:ext cx="4442854" cy="291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1540" y="1268760"/>
            <a:ext cx="3712496" cy="5286375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Char char=""/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Каждая новая рабочая книга имеет (по умолчанию) 3 чистых рабочих листа с именами Лист1, Лист2 и Лист3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 можете сохранить это количество листов или изменить состав рабочей книги, добавляя, удаляя или переименовывая ее листы. Рабочая книга может содержать произвольное число листов.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Char char=""/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Листы можно </a:t>
            </a:r>
            <a:r>
              <a:rPr lang="ru-RU" sz="1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добавлять (вставлять), удалять, перемещать, копировать, переименовывать, выделять, задавать цвет для ярлыка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60363" indent="0" algn="just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None/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этого можно воспользоваться соответствующей </a:t>
            </a:r>
            <a:r>
              <a:rPr lang="ru-RU" sz="1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командой из контекстного меню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нажатию правой кнопки мыши на ярлыке листа и указать </a:t>
            </a:r>
            <a:r>
              <a:rPr lang="ru-RU" sz="1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Книгу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вставки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(при копировании, перемещении).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Char char=""/>
              <a:defRPr/>
            </a:pPr>
            <a:r>
              <a:rPr lang="ru-RU" sz="1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Выделение листов: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 нажатой клавише </a:t>
            </a:r>
            <a:r>
              <a:rPr lang="ru-RU" sz="1200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можно выделить несколько листов подряд, при нажатой </a:t>
            </a:r>
            <a:r>
              <a:rPr lang="ru-RU" sz="1200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r>
              <a:rPr lang="ru-RU" sz="1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несколько вразброс.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Char char=""/>
              <a:defRPr/>
            </a:pPr>
            <a:r>
              <a:rPr lang="ru-RU" sz="1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выделить все листы книги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нужно использовать команду </a:t>
            </a:r>
            <a:r>
              <a:rPr lang="ru-RU" sz="1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Выделить все листы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(из контекстного меню по правой кнопке мыши при нажатии на ярлыке названия листа).</a:t>
            </a:r>
          </a:p>
        </p:txBody>
      </p:sp>
      <p:sp>
        <p:nvSpPr>
          <p:cNvPr id="1229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F67F8-BA8E-458F-B9CE-E8A4A0581046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26631" name="Text Box 9"/>
          <p:cNvSpPr txBox="1">
            <a:spLocks noChangeArrowheads="1"/>
          </p:cNvSpPr>
          <p:nvPr/>
        </p:nvSpPr>
        <p:spPr bwMode="auto">
          <a:xfrm>
            <a:off x="4391981" y="4727408"/>
            <a:ext cx="2196244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1200" b="1" dirty="0"/>
              <a:t>Каждый лист снабжен</a:t>
            </a:r>
            <a:r>
              <a:rPr lang="ru-RU" sz="1200" b="1" i="1" dirty="0"/>
              <a:t> </a:t>
            </a:r>
            <a:r>
              <a:rPr lang="ru-RU" sz="1200" i="1" dirty="0"/>
              <a:t>ярлычком</a:t>
            </a:r>
            <a:r>
              <a:rPr lang="ru-RU" sz="1200" b="1" dirty="0"/>
              <a:t>, щелкнув </a:t>
            </a:r>
            <a:r>
              <a:rPr lang="ru-RU" sz="1200" b="1" dirty="0" smtClean="0"/>
              <a:t>который, </a:t>
            </a:r>
            <a:r>
              <a:rPr lang="ru-RU" sz="1200" b="1" dirty="0"/>
              <a:t>Вы перейдете </a:t>
            </a:r>
            <a:r>
              <a:rPr lang="ru-RU" sz="1200" b="1" dirty="0" smtClean="0"/>
              <a:t>непосредственно</a:t>
            </a:r>
            <a:r>
              <a:rPr lang="en-US" sz="1200" b="1" dirty="0" smtClean="0"/>
              <a:t> </a:t>
            </a:r>
            <a:r>
              <a:rPr lang="ru-RU" sz="1200" b="1" dirty="0" smtClean="0"/>
              <a:t>к листу. Можно </a:t>
            </a:r>
            <a:r>
              <a:rPr lang="ru-RU" sz="1200" b="1" dirty="0"/>
              <a:t>переименовать </a:t>
            </a:r>
            <a:r>
              <a:rPr lang="ru-RU" sz="1200" b="1" dirty="0" smtClean="0"/>
              <a:t>лист, выполнив двойное нажатие по ярлычку.</a:t>
            </a:r>
            <a:endParaRPr lang="ru-RU" sz="1200" b="1" dirty="0"/>
          </a:p>
        </p:txBody>
      </p:sp>
      <p:sp>
        <p:nvSpPr>
          <p:cNvPr id="26632" name="Rectangle 10"/>
          <p:cNvSpPr>
            <a:spLocks noChangeArrowheads="1"/>
          </p:cNvSpPr>
          <p:nvPr/>
        </p:nvSpPr>
        <p:spPr bwMode="auto">
          <a:xfrm>
            <a:off x="4867096" y="4113076"/>
            <a:ext cx="785812" cy="2143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6633" name="Line 11"/>
          <p:cNvSpPr>
            <a:spLocks noChangeShapeType="1"/>
          </p:cNvSpPr>
          <p:nvPr/>
        </p:nvSpPr>
        <p:spPr bwMode="auto">
          <a:xfrm>
            <a:off x="5364088" y="4327389"/>
            <a:ext cx="137356" cy="39775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588224" y="4727408"/>
            <a:ext cx="2342875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1200" b="1" dirty="0" smtClean="0"/>
              <a:t>Контекстное меню с командами, которое открывается по нажатию правой кнопки мыши на ярлычке листа.</a:t>
            </a:r>
            <a:endParaRPr lang="ru-RU" sz="1200" b="1" dirty="0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7020272" y="4113076"/>
            <a:ext cx="648072" cy="72008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331640" y="260648"/>
            <a:ext cx="7056784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>
                <a:effectLst/>
              </a:rPr>
              <a:t>Как вставлять, удалять, переименовывать и перемещать листы </a:t>
            </a:r>
            <a:endParaRPr lang="en-US" sz="2400" b="1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F67F8-BA8E-458F-B9CE-E8A4A0581046}" type="slidenum">
              <a:rPr lang="ru-RU"/>
              <a:pPr>
                <a:defRPr/>
              </a:pPr>
              <a:t>11</a:t>
            </a:fld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56675" y="1113445"/>
            <a:ext cx="2688553" cy="2999631"/>
            <a:chOff x="3275856" y="2024844"/>
            <a:chExt cx="2688553" cy="299963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275856" y="2024844"/>
              <a:ext cx="2688553" cy="29996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grpSp>
          <p:nvGrpSpPr>
            <p:cNvPr id="3" name="Группа 2"/>
            <p:cNvGrpSpPr/>
            <p:nvPr/>
          </p:nvGrpSpPr>
          <p:grpSpPr>
            <a:xfrm>
              <a:off x="5400116" y="4617132"/>
              <a:ext cx="216000" cy="216024"/>
              <a:chOff x="1871700" y="4653137"/>
              <a:chExt cx="216000" cy="216024"/>
            </a:xfrm>
          </p:grpSpPr>
          <p:sp>
            <p:nvSpPr>
              <p:cNvPr id="13" name="Line 15"/>
              <p:cNvSpPr>
                <a:spLocks noChangeShapeType="1"/>
              </p:cNvSpPr>
              <p:nvPr/>
            </p:nvSpPr>
            <p:spPr bwMode="auto">
              <a:xfrm>
                <a:off x="1871700" y="4780037"/>
                <a:ext cx="2160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ru-RU" dirty="0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979712" y="4653137"/>
                <a:ext cx="0" cy="21602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ru-RU" dirty="0"/>
              </a:p>
            </p:txBody>
          </p:sp>
        </p:grpSp>
      </p:grpSp>
      <p:grpSp>
        <p:nvGrpSpPr>
          <p:cNvPr id="16" name="Group 41"/>
          <p:cNvGrpSpPr>
            <a:grpSpLocks/>
          </p:cNvGrpSpPr>
          <p:nvPr/>
        </p:nvGrpSpPr>
        <p:grpSpPr bwMode="auto">
          <a:xfrm>
            <a:off x="3323191" y="1258712"/>
            <a:ext cx="5442726" cy="2882483"/>
            <a:chOff x="4072" y="810"/>
            <a:chExt cx="2240" cy="1099"/>
          </a:xfrm>
        </p:grpSpPr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4079" y="810"/>
              <a:ext cx="2233" cy="36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ru-RU" sz="1400" b="1" u="sng" dirty="0" smtClean="0"/>
                <a:t>Для</a:t>
              </a:r>
              <a:r>
                <a:rPr lang="ru-RU" sz="1400" u="sng" dirty="0" smtClean="0"/>
                <a:t> </a:t>
              </a:r>
              <a:r>
                <a:rPr lang="ru-RU" sz="1400" b="1" u="sng" dirty="0" smtClean="0"/>
                <a:t>копирования в смежные ячейки</a:t>
              </a:r>
              <a:r>
                <a:rPr lang="ru-RU" sz="1400" dirty="0" smtClean="0"/>
                <a:t>: выделите ячейку или диапазон, </a:t>
              </a:r>
              <a:r>
                <a:rPr lang="ru-RU" sz="1400" dirty="0"/>
                <a:t>подведите мышь так, чтобы в правом нижнем углу ячейки появился плюсик (крестик), протяните </a:t>
              </a:r>
              <a:r>
                <a:rPr lang="ru-RU" sz="1400" dirty="0" smtClean="0"/>
                <a:t>вниз, вправо или влево для копирования.</a:t>
              </a:r>
              <a:endParaRPr lang="ru-RU" sz="1400" dirty="0"/>
            </a:p>
          </p:txBody>
        </p:sp>
        <p:sp>
          <p:nvSpPr>
            <p:cNvPr id="18" name="Text Box 24"/>
            <p:cNvSpPr txBox="1">
              <a:spLocks noChangeArrowheads="1"/>
            </p:cNvSpPr>
            <p:nvPr/>
          </p:nvSpPr>
          <p:spPr bwMode="auto">
            <a:xfrm>
              <a:off x="4095" y="1545"/>
              <a:ext cx="2217" cy="36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ru-RU" sz="1400" dirty="0"/>
                <a:t>Ячейки можно </a:t>
              </a:r>
              <a:r>
                <a:rPr lang="ru-RU" sz="1400" b="1" u="sng" dirty="0"/>
                <a:t>перемещать</a:t>
              </a:r>
              <a:r>
                <a:rPr lang="ru-RU" sz="1400" dirty="0"/>
                <a:t> с помощью мыши. Для этого выделите нужный диапазон, подведите мышку так, чтобы она имела вид </a:t>
              </a:r>
              <a:r>
                <a:rPr lang="ru-RU" sz="1400" u="sng" dirty="0"/>
                <a:t>стрелки белого цвета</a:t>
              </a:r>
              <a:r>
                <a:rPr lang="en-US" sz="1400" u="sng" dirty="0"/>
                <a:t> c </a:t>
              </a:r>
              <a:r>
                <a:rPr lang="ru-RU" sz="1400" u="sng" dirty="0"/>
                <a:t>крестиком  </a:t>
              </a:r>
              <a:r>
                <a:rPr lang="ru-RU" sz="1400" dirty="0"/>
                <a:t>и перетащите ячейки.</a:t>
              </a:r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4072" y="1168"/>
              <a:ext cx="2205" cy="36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ru-RU" sz="1400" b="1" u="sng" dirty="0"/>
                <a:t>Для копирования </a:t>
              </a:r>
              <a:r>
                <a:rPr lang="ru-RU" sz="1400" b="1" u="sng" dirty="0" smtClean="0"/>
                <a:t>в несмежные ячейки</a:t>
              </a:r>
              <a:r>
                <a:rPr lang="ru-RU" sz="1400" b="1" dirty="0" smtClean="0"/>
                <a:t>: </a:t>
              </a:r>
              <a:r>
                <a:rPr lang="ru-RU" sz="1400" dirty="0" smtClean="0"/>
                <a:t>выделите ячейку или диапазон, </a:t>
              </a:r>
              <a:r>
                <a:rPr lang="ru-RU" sz="1400" dirty="0"/>
                <a:t>подведите мышь так, чтобы она имела вид </a:t>
              </a:r>
              <a:r>
                <a:rPr lang="ru-RU" sz="1400" u="sng" dirty="0" smtClean="0"/>
                <a:t>стрелки белого цвета</a:t>
              </a:r>
              <a:r>
                <a:rPr lang="ru-RU" sz="1400" dirty="0" smtClean="0"/>
                <a:t>, нажмите </a:t>
              </a:r>
              <a:r>
                <a:rPr lang="en-US" sz="1400" u="sng" dirty="0">
                  <a:solidFill>
                    <a:srgbClr val="FF0000"/>
                  </a:solidFill>
                </a:rPr>
                <a:t>Ctrl </a:t>
              </a:r>
              <a:r>
                <a:rPr lang="ru-RU" sz="1400" dirty="0"/>
                <a:t>и передвиньте </a:t>
              </a:r>
              <a:r>
                <a:rPr lang="ru-RU" sz="1400" dirty="0" smtClean="0"/>
                <a:t>курсор в место вставки копии ячеек.</a:t>
              </a:r>
              <a:endParaRPr lang="ru-RU" sz="1400" dirty="0"/>
            </a:p>
          </p:txBody>
        </p:sp>
      </p:grpSp>
      <p:cxnSp>
        <p:nvCxnSpPr>
          <p:cNvPr id="29" name="Прямая соединительная линия 28"/>
          <p:cNvCxnSpPr/>
          <p:nvPr/>
        </p:nvCxnSpPr>
        <p:spPr>
          <a:xfrm flipH="1">
            <a:off x="2738810" y="1808820"/>
            <a:ext cx="638668" cy="18594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547291" y="224644"/>
            <a:ext cx="6445461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>
                <a:effectLst/>
              </a:rPr>
              <a:t>Копирование, перемещение ячеек </a:t>
            </a:r>
          </a:p>
        </p:txBody>
      </p:sp>
      <p:sp>
        <p:nvSpPr>
          <p:cNvPr id="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6676" y="4473116"/>
            <a:ext cx="4313346" cy="1693493"/>
          </a:xfrm>
        </p:spPr>
        <p:txBody>
          <a:bodyPr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выполнения команд копирования, вставки, перемещения ячеек или диапазонов можно использовать сочетания клавиш.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Их использование можно совмещать с использованием команд/кнопок меню.</a:t>
            </a: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677437"/>
              </p:ext>
            </p:extLst>
          </p:nvPr>
        </p:nvGraphicFramePr>
        <p:xfrm>
          <a:off x="4968102" y="4509120"/>
          <a:ext cx="3708411" cy="15481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9112"/>
                <a:gridCol w="2039299"/>
              </a:tblGrid>
              <a:tr h="3960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Действие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Сочетание клавиш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Копирование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Ctrl</a:t>
                      </a:r>
                      <a:r>
                        <a:rPr lang="ru-RU" sz="1400" dirty="0">
                          <a:effectLst/>
                        </a:rPr>
                        <a:t>+</a:t>
                      </a:r>
                      <a:r>
                        <a:rPr lang="en-US" sz="1400" dirty="0">
                          <a:effectLst/>
                        </a:rPr>
                        <a:t>C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en-US" sz="1400" dirty="0">
                          <a:effectLst/>
                        </a:rPr>
                        <a:t>Ctrl</a:t>
                      </a:r>
                      <a:r>
                        <a:rPr lang="ru-RU" sz="1400" dirty="0">
                          <a:effectLst/>
                        </a:rPr>
                        <a:t>+</a:t>
                      </a:r>
                      <a:r>
                        <a:rPr lang="en-US" sz="1400" dirty="0">
                          <a:effectLst/>
                        </a:rPr>
                        <a:t>Insert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3960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Вырезание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Ctrl</a:t>
                      </a:r>
                      <a:r>
                        <a:rPr lang="ru-RU" sz="1400" dirty="0">
                          <a:effectLst/>
                        </a:rPr>
                        <a:t>+</a:t>
                      </a:r>
                      <a:r>
                        <a:rPr lang="en-US" sz="1400" dirty="0">
                          <a:effectLst/>
                        </a:rPr>
                        <a:t>X, Shift</a:t>
                      </a:r>
                      <a:r>
                        <a:rPr lang="ru-RU" sz="1400" dirty="0">
                          <a:effectLst/>
                        </a:rPr>
                        <a:t>+</a:t>
                      </a:r>
                      <a:r>
                        <a:rPr lang="en-US" sz="1400" dirty="0">
                          <a:effectLst/>
                        </a:rPr>
                        <a:t>Delete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3960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Вставка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Ctrl</a:t>
                      </a:r>
                      <a:r>
                        <a:rPr lang="ru-RU" sz="1400" dirty="0">
                          <a:effectLst/>
                        </a:rPr>
                        <a:t>+</a:t>
                      </a:r>
                      <a:r>
                        <a:rPr lang="en-US" sz="1400" dirty="0">
                          <a:effectLst/>
                        </a:rPr>
                        <a:t>V, Shift</a:t>
                      </a:r>
                      <a:r>
                        <a:rPr lang="ru-RU" sz="1400" dirty="0">
                          <a:effectLst/>
                        </a:rPr>
                        <a:t>+</a:t>
                      </a:r>
                      <a:r>
                        <a:rPr lang="en-US" sz="1400" dirty="0">
                          <a:effectLst/>
                        </a:rPr>
                        <a:t>Insert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85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78313" y="2457976"/>
            <a:ext cx="2016224" cy="273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600" y="2215835"/>
            <a:ext cx="1385514" cy="1503792"/>
          </a:xfrm>
          <a:prstGeom prst="rect">
            <a:avLst/>
          </a:prstGeom>
        </p:spPr>
      </p:pic>
      <p:sp>
        <p:nvSpPr>
          <p:cNvPr id="30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3" y="1001948"/>
            <a:ext cx="8066953" cy="1908212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 скопировать/переместить ячейку или диапазон можно с помощью команд главного меню, контекстного меню (по правой кнопке мыши), сочетания клавиш. 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этого нужно выделить нужную ячейку или диапазон и воспользоваться одной из кнопок на панели инструментов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Главная – Буфер обмена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либо командой из контекстного меню (по правой кнопке мыши).</a:t>
            </a:r>
          </a:p>
        </p:txBody>
      </p:sp>
      <p:sp>
        <p:nvSpPr>
          <p:cNvPr id="307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F94D6-02A5-4E75-8EBF-67C9F449ED04}" type="slidenum">
              <a:rPr lang="ru-RU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16391" name="Oval 17"/>
          <p:cNvSpPr>
            <a:spLocks noChangeArrowheads="1"/>
          </p:cNvSpPr>
          <p:nvPr/>
        </p:nvSpPr>
        <p:spPr bwMode="auto">
          <a:xfrm>
            <a:off x="6624228" y="2442284"/>
            <a:ext cx="2124236" cy="806696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6392" name="Oval 17"/>
          <p:cNvSpPr>
            <a:spLocks noChangeArrowheads="1"/>
          </p:cNvSpPr>
          <p:nvPr/>
        </p:nvSpPr>
        <p:spPr bwMode="auto">
          <a:xfrm rot="5202228">
            <a:off x="1075220" y="2489920"/>
            <a:ext cx="761527" cy="1125206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cxnSp>
        <p:nvCxnSpPr>
          <p:cNvPr id="37" name="Прямая соединительная линия 36"/>
          <p:cNvCxnSpPr>
            <a:endCxn id="16391" idx="0"/>
          </p:cNvCxnSpPr>
          <p:nvPr/>
        </p:nvCxnSpPr>
        <p:spPr>
          <a:xfrm flipH="1">
            <a:off x="7686346" y="1926813"/>
            <a:ext cx="200079" cy="515471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endCxn id="16392" idx="1"/>
          </p:cNvCxnSpPr>
          <p:nvPr/>
        </p:nvCxnSpPr>
        <p:spPr>
          <a:xfrm flipH="1">
            <a:off x="1837665" y="1926813"/>
            <a:ext cx="1006146" cy="834041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2529949" y="3573016"/>
            <a:ext cx="3204356" cy="72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вставке предлагаются различные варианты вставки скопированного: 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344664" y="4858359"/>
            <a:ext cx="2129945" cy="400663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Вставка значений и формата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344664" y="5553236"/>
            <a:ext cx="2129944" cy="2953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Вставка только значений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917" y="4658027"/>
            <a:ext cx="2916324" cy="697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1549945" y="6097826"/>
            <a:ext cx="2129944" cy="2953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Вставка только формул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3804852" y="6097826"/>
            <a:ext cx="2129944" cy="2953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Транспонирование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5232325" y="5700912"/>
            <a:ext cx="2129944" cy="2953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Вставка только формата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650214" y="5277924"/>
            <a:ext cx="2767987" cy="2953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Вставка ссылки(связи) на ячейку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2474609" y="5069059"/>
            <a:ext cx="54921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2474610" y="5259022"/>
            <a:ext cx="1053274" cy="51023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2842334" y="5259022"/>
            <a:ext cx="1053274" cy="83880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4355976" y="5259022"/>
            <a:ext cx="66269" cy="83880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746282" y="5259022"/>
            <a:ext cx="653810" cy="44189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27" idx="1"/>
          </p:cNvCxnSpPr>
          <p:nvPr/>
        </p:nvCxnSpPr>
        <p:spPr>
          <a:xfrm>
            <a:off x="5280986" y="5259022"/>
            <a:ext cx="369228" cy="16657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"/>
          <p:cNvSpPr txBox="1">
            <a:spLocks noChangeArrowheads="1"/>
          </p:cNvSpPr>
          <p:nvPr/>
        </p:nvSpPr>
        <p:spPr>
          <a:xfrm>
            <a:off x="1547291" y="224644"/>
            <a:ext cx="6445461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>
                <a:effectLst/>
              </a:rPr>
              <a:t>Копирование, перемещение ячеек </a:t>
            </a:r>
          </a:p>
        </p:txBody>
      </p:sp>
    </p:spTree>
    <p:extLst>
      <p:ext uri="{BB962C8B-B14F-4D97-AF65-F5344CB8AC3E}">
        <p14:creationId xmlns:p14="http://schemas.microsoft.com/office/powerpoint/2010/main" val="184770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F94D6-02A5-4E75-8EBF-67C9F449ED04}" type="slidenum">
              <a:rPr lang="ru-RU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547291" y="224644"/>
            <a:ext cx="6445461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 smtClean="0">
                <a:effectLst/>
              </a:rPr>
              <a:t>Формат по образцу</a:t>
            </a:r>
            <a:endParaRPr lang="ru-RU" sz="2400" b="1" dirty="0">
              <a:effectLst/>
            </a:endParaRPr>
          </a:p>
        </p:txBody>
      </p:sp>
      <p:sp>
        <p:nvSpPr>
          <p:cNvPr id="6" name="Text Box 30"/>
          <p:cNvSpPr txBox="1">
            <a:spLocks noChangeArrowheads="1"/>
          </p:cNvSpPr>
          <p:nvPr/>
        </p:nvSpPr>
        <p:spPr bwMode="auto">
          <a:xfrm>
            <a:off x="1475656" y="1700808"/>
            <a:ext cx="6606311" cy="3770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u="sng" dirty="0"/>
              <a:t>Для копирования формата ячеек</a:t>
            </a:r>
            <a:r>
              <a:rPr lang="ru-RU" sz="1400" b="1" dirty="0"/>
              <a:t> </a:t>
            </a:r>
            <a:r>
              <a:rPr lang="ru-RU" sz="1400" b="1" dirty="0" smtClean="0"/>
              <a:t> </a:t>
            </a:r>
            <a:r>
              <a:rPr lang="ru-RU" sz="1400" dirty="0" smtClean="0"/>
              <a:t>можно </a:t>
            </a:r>
            <a:r>
              <a:rPr lang="ru-RU" sz="1400" dirty="0"/>
              <a:t>использовать </a:t>
            </a:r>
            <a:r>
              <a:rPr lang="ru-RU" sz="1400" dirty="0" smtClean="0"/>
              <a:t>кнопку       </a:t>
            </a:r>
            <a:r>
              <a:rPr lang="ru-RU" sz="1400" b="1" i="1" dirty="0" smtClean="0">
                <a:solidFill>
                  <a:srgbClr val="C00000"/>
                </a:solidFill>
              </a:rPr>
              <a:t>Форма</a:t>
            </a:r>
            <a:r>
              <a:rPr lang="ru-RU" sz="1400" b="1" i="1" dirty="0" smtClean="0">
                <a:solidFill>
                  <a:srgbClr val="C00000"/>
                </a:solidFill>
              </a:rPr>
              <a:t>т </a:t>
            </a:r>
            <a:r>
              <a:rPr lang="ru-RU" sz="1400" b="1" i="1" dirty="0">
                <a:solidFill>
                  <a:srgbClr val="C00000"/>
                </a:solidFill>
              </a:rPr>
              <a:t>по образцу </a:t>
            </a:r>
            <a:r>
              <a:rPr lang="ru-RU" sz="1400" dirty="0" smtClean="0"/>
              <a:t>на </a:t>
            </a:r>
            <a:r>
              <a:rPr lang="ru-RU" sz="1400" dirty="0"/>
              <a:t>вкладке </a:t>
            </a:r>
            <a:r>
              <a:rPr lang="ru-RU" sz="1400" i="1" dirty="0" smtClean="0"/>
              <a:t>Главная-Буфер обмена. </a:t>
            </a:r>
          </a:p>
          <a:p>
            <a:pPr algn="just"/>
            <a:endParaRPr lang="ru-RU" sz="1400" dirty="0" smtClean="0">
              <a:solidFill>
                <a:srgbClr val="000000"/>
              </a:solidFill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</a:rPr>
              <a:t>Для </a:t>
            </a:r>
            <a:r>
              <a:rPr lang="ru-RU" sz="1400" dirty="0" smtClean="0">
                <a:solidFill>
                  <a:srgbClr val="000000"/>
                </a:solidFill>
              </a:rPr>
              <a:t>ее применения нужно</a:t>
            </a:r>
            <a:r>
              <a:rPr lang="ru-RU" sz="1400" dirty="0" smtClean="0">
                <a:solidFill>
                  <a:srgbClr val="000000"/>
                </a:solidFill>
              </a:rPr>
              <a:t>:</a:t>
            </a:r>
          </a:p>
          <a:p>
            <a:pPr algn="just"/>
            <a:endParaRPr lang="ru-RU" sz="800" dirty="0" smtClean="0">
              <a:solidFill>
                <a:srgbClr val="000000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0000"/>
                </a:solidFill>
              </a:rPr>
              <a:t>установить </a:t>
            </a:r>
            <a:r>
              <a:rPr lang="ru-RU" sz="1400" dirty="0">
                <a:solidFill>
                  <a:srgbClr val="000000"/>
                </a:solidFill>
              </a:rPr>
              <a:t>курсор в ячейке, </a:t>
            </a:r>
            <a:r>
              <a:rPr lang="ru-RU" sz="1400" u="sng" dirty="0">
                <a:solidFill>
                  <a:srgbClr val="000000"/>
                </a:solidFill>
              </a:rPr>
              <a:t>параметры форматирования которой мы хотим </a:t>
            </a:r>
            <a:r>
              <a:rPr lang="ru-RU" sz="1400" u="sng" dirty="0" smtClean="0">
                <a:solidFill>
                  <a:srgbClr val="000000"/>
                </a:solidFill>
              </a:rPr>
              <a:t>использовать</a:t>
            </a:r>
            <a:r>
              <a:rPr lang="ru-RU" sz="1400" dirty="0" smtClean="0">
                <a:solidFill>
                  <a:srgbClr val="000000"/>
                </a:solidFill>
              </a:rPr>
              <a:t>;</a:t>
            </a:r>
            <a:endParaRPr lang="ru-RU" sz="1400" dirty="0">
              <a:solidFill>
                <a:srgbClr val="000000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0000"/>
                </a:solidFill>
              </a:rPr>
              <a:t>нажать </a:t>
            </a:r>
            <a:r>
              <a:rPr lang="ru-RU" sz="1400" dirty="0">
                <a:solidFill>
                  <a:srgbClr val="000000"/>
                </a:solidFill>
              </a:rPr>
              <a:t>кнопку </a:t>
            </a:r>
            <a:r>
              <a:rPr lang="ru-RU" sz="1400" b="1" i="1" dirty="0">
                <a:solidFill>
                  <a:srgbClr val="000000"/>
                </a:solidFill>
              </a:rPr>
              <a:t>Формат по </a:t>
            </a:r>
            <a:r>
              <a:rPr lang="ru-RU" sz="1400" b="1" i="1" dirty="0" smtClean="0">
                <a:solidFill>
                  <a:srgbClr val="000000"/>
                </a:solidFill>
              </a:rPr>
              <a:t>образцу</a:t>
            </a:r>
            <a:r>
              <a:rPr lang="ru-RU" sz="1400" b="1" dirty="0" smtClean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(если необходимо форматировать за один раз несколько разных фрагментов, следует сделать двойной щелчок на кнопке);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щ</a:t>
            </a:r>
            <a:r>
              <a:rPr lang="ru-RU" sz="1400" dirty="0" smtClean="0">
                <a:solidFill>
                  <a:srgbClr val="000000"/>
                </a:solidFill>
              </a:rPr>
              <a:t>елкнуть по ячейке, </a:t>
            </a:r>
            <a:r>
              <a:rPr lang="ru-RU" sz="1400" u="sng" dirty="0">
                <a:solidFill>
                  <a:srgbClr val="000000"/>
                </a:solidFill>
              </a:rPr>
              <a:t>на которую </a:t>
            </a:r>
            <a:r>
              <a:rPr lang="ru-RU" sz="1400" dirty="0">
                <a:solidFill>
                  <a:srgbClr val="000000"/>
                </a:solidFill>
              </a:rPr>
              <a:t>надо перенести </a:t>
            </a:r>
            <a:r>
              <a:rPr lang="ru-RU" sz="1400" dirty="0" smtClean="0">
                <a:solidFill>
                  <a:srgbClr val="000000"/>
                </a:solidFill>
              </a:rPr>
              <a:t>форматирование</a:t>
            </a:r>
          </a:p>
          <a:p>
            <a:pPr algn="just"/>
            <a:endParaRPr lang="ru-RU" sz="800" dirty="0" smtClean="0">
              <a:solidFill>
                <a:srgbClr val="000000"/>
              </a:solidFill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</a:rPr>
              <a:t>(</a:t>
            </a:r>
            <a:r>
              <a:rPr lang="ru-RU" sz="1400" dirty="0">
                <a:solidFill>
                  <a:srgbClr val="000000"/>
                </a:solidFill>
              </a:rPr>
              <a:t>если был сделан двойной щелчок на кнопке </a:t>
            </a:r>
            <a:r>
              <a:rPr lang="ru-RU" sz="1400" i="1" dirty="0">
                <a:solidFill>
                  <a:srgbClr val="000000"/>
                </a:solidFill>
              </a:rPr>
              <a:t>Формат по образцу</a:t>
            </a:r>
            <a:r>
              <a:rPr lang="ru-RU" sz="1400" dirty="0">
                <a:solidFill>
                  <a:srgbClr val="000000"/>
                </a:solidFill>
              </a:rPr>
              <a:t>, то можно выделять последовательно несколько ячеек; по завершении всей операции форматирования надо один раз щелкнуть на кнопке </a:t>
            </a:r>
            <a:r>
              <a:rPr lang="ru-RU" sz="1400" i="1" dirty="0">
                <a:solidFill>
                  <a:srgbClr val="000000"/>
                </a:solidFill>
              </a:rPr>
              <a:t>Формат по образцу</a:t>
            </a:r>
            <a:r>
              <a:rPr lang="ru-RU" sz="1400" dirty="0">
                <a:solidFill>
                  <a:srgbClr val="000000"/>
                </a:solidFill>
              </a:rPr>
              <a:t>, чтобы «отжать» ее).</a:t>
            </a:r>
          </a:p>
          <a:p>
            <a:pPr algn="just">
              <a:spcBef>
                <a:spcPct val="50000"/>
              </a:spcBef>
            </a:pPr>
            <a:endParaRPr lang="ru-RU" sz="1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264" y="1700808"/>
            <a:ext cx="238126" cy="2571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8592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9572" y="1268760"/>
            <a:ext cx="8136904" cy="2448272"/>
          </a:xfrm>
        </p:spPr>
        <p:txBody>
          <a:bodyPr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скопировать строку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нужно: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выделить строку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рименить команду «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Копировать»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ыделить строку, </a:t>
            </a:r>
            <a:r>
              <a:rPr lang="ru-RU" sz="14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которой нужно вставить копию строки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контекстного меню выбрать команду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«Вставить скопированные ячейки»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None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 скопировать строку можно, выделив ее по заголовку и растянув на смежные строки (курсор в виде черного крестика).</a:t>
            </a:r>
          </a:p>
          <a:p>
            <a:pPr marL="0" indent="0" algn="just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None/>
              <a:defRPr/>
            </a:pP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Переместить строку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можно, выделив ее и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установив курсор на границе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строки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(курсор будет в виде большого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крестика   ), перетащить в нужное место.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Либо использовать команды «Вырезать», затем «Вставить вырезанные ячейки».</a:t>
            </a:r>
          </a:p>
        </p:txBody>
      </p:sp>
      <p:sp>
        <p:nvSpPr>
          <p:cNvPr id="307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F94D6-02A5-4E75-8EBF-67C9F449ED04}" type="slidenum">
              <a:rPr lang="ru-RU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79536" y="3861048"/>
            <a:ext cx="813690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скопировать столбец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нужно: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выделить столбец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применить команду «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Копировать»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выделить столбец, </a:t>
            </a:r>
            <a:r>
              <a:rPr lang="ru-RU" sz="14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слева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 которого нужно вставить копию столбца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контекстного меню выбрать команду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«Вставить скопированные ячейки»</a:t>
            </a:r>
            <a:endPara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 2" pitchFamily="18" charset="2"/>
              <a:buNone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 скопировать столбец можно, выделив его и растянув на смежные столбцы (курсор в виде черного крестика).</a:t>
            </a:r>
          </a:p>
          <a:p>
            <a:pPr marL="0" indent="0" algn="just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None/>
              <a:defRPr/>
            </a:pPr>
            <a:r>
              <a:rPr lang="ru-RU" sz="1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Переместить </a:t>
            </a: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столбец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можно, выделив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и, установив курсор на границе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столбца (курсор будет в виде большого крестика      ),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перетащить в нужное место. Либо использовать команды «Вырезать», затем «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Вставить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вырезанные ячейки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None/>
              <a:defRPr/>
            </a:pP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 2" pitchFamily="18" charset="2"/>
              <a:buNone/>
              <a:defRPr/>
            </a:pPr>
            <a:endPara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100000"/>
              <a:buFont typeface="Wingdings 2" pitchFamily="18" charset="2"/>
              <a:buNone/>
              <a:defRPr/>
            </a:pPr>
            <a:endPara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403648" y="260648"/>
            <a:ext cx="6984776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>
                <a:effectLst/>
              </a:rPr>
              <a:t>Копирование, перемещение строк и столбцов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03121" y="3285016"/>
            <a:ext cx="272735" cy="28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63888" y="5859917"/>
            <a:ext cx="272735" cy="28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944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3988" y="1123949"/>
            <a:ext cx="3276444" cy="3555604"/>
          </a:xfrm>
          <a:prstGeom prst="rect">
            <a:avLst/>
          </a:prstGeom>
        </p:spPr>
      </p:pic>
      <p:sp>
        <p:nvSpPr>
          <p:cNvPr id="61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1318" y="2240868"/>
            <a:ext cx="4480964" cy="1438275"/>
          </a:xfrm>
        </p:spPr>
        <p:txBody>
          <a:bodyPr>
            <a:noAutofit/>
          </a:bodyPr>
          <a:lstStyle/>
          <a:p>
            <a:pPr marL="174625" indent="-174625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Выделите нужный диапазон ячеек</a:t>
            </a:r>
          </a:p>
          <a:p>
            <a:pPr marL="174625" indent="-174625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Скопируйте</a:t>
            </a:r>
          </a:p>
          <a:p>
            <a:pPr marL="174625" indent="-174625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Установите курсор в нужное место вставки</a:t>
            </a:r>
          </a:p>
          <a:p>
            <a:pPr marL="174625" indent="-174625" algn="just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Нажмите правую кнопку мыши, либо на панели </a:t>
            </a:r>
            <a:r>
              <a:rPr lang="ru-RU" sz="13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Главная</a:t>
            </a: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выберите пункт «Вставить» - «Специальная вставка»</a:t>
            </a:r>
          </a:p>
          <a:p>
            <a:pPr marL="174625" indent="-174625" eaLnBrk="1" fontAlgn="auto" hangingPunct="1">
              <a:spcAft>
                <a:spcPts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Выберите  нужное действие в появившемся окне </a:t>
            </a:r>
          </a:p>
        </p:txBody>
      </p:sp>
      <p:sp>
        <p:nvSpPr>
          <p:cNvPr id="614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1F9BE-5C87-44D6-BF21-2499B500A6B4}" type="slidenum">
              <a:rPr lang="ru-RU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19465" name="Oval 17"/>
          <p:cNvSpPr>
            <a:spLocks noChangeArrowheads="1"/>
          </p:cNvSpPr>
          <p:nvPr/>
        </p:nvSpPr>
        <p:spPr bwMode="auto">
          <a:xfrm rot="5400000">
            <a:off x="7189601" y="2431579"/>
            <a:ext cx="215900" cy="1490662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489" y="4329100"/>
            <a:ext cx="3267616" cy="235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1540" y="1131983"/>
            <a:ext cx="46805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cs typeface="Arial" panose="020B0604020202020204" pitchFamily="34" charset="0"/>
              </a:rPr>
              <a:t>Данные, которые были скопированы в буфер (по команде </a:t>
            </a:r>
            <a:r>
              <a:rPr lang="ru-RU" sz="1400" dirty="0" smtClean="0">
                <a:cs typeface="Arial" panose="020B0604020202020204" pitchFamily="34" charset="0"/>
              </a:rPr>
              <a:t>«Копировать»), </a:t>
            </a:r>
            <a:r>
              <a:rPr lang="ru-RU" sz="1400" dirty="0">
                <a:cs typeface="Arial" panose="020B0604020202020204" pitchFamily="34" charset="0"/>
              </a:rPr>
              <a:t>могут быть вставлены в новое место на листе с определенными параметрами. Для этого при вставке скопированных данных используйте команду </a:t>
            </a:r>
            <a:r>
              <a:rPr lang="ru-RU" sz="1400" i="1" dirty="0">
                <a:cs typeface="Arial" panose="020B0604020202020204" pitchFamily="34" charset="0"/>
              </a:rPr>
              <a:t>Специальная </a:t>
            </a:r>
            <a:r>
              <a:rPr lang="ru-RU" sz="1400" i="1" dirty="0" smtClean="0">
                <a:cs typeface="Arial" panose="020B0604020202020204" pitchFamily="34" charset="0"/>
              </a:rPr>
              <a:t>вставка</a:t>
            </a:r>
            <a:r>
              <a:rPr lang="en-US" sz="1400" dirty="0">
                <a:cs typeface="Arial" panose="020B0604020202020204" pitchFamily="34" charset="0"/>
              </a:rPr>
              <a:t>.</a:t>
            </a:r>
            <a:endParaRPr lang="ru-RU" sz="1400" dirty="0"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40697" y="3919823"/>
            <a:ext cx="1998499" cy="2769222"/>
            <a:chOff x="846012" y="3754615"/>
            <a:chExt cx="1998499" cy="2769222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6012" y="3754615"/>
              <a:ext cx="1998499" cy="2769222"/>
            </a:xfrm>
            <a:prstGeom prst="rect">
              <a:avLst/>
            </a:prstGeom>
          </p:spPr>
        </p:pic>
        <p:sp>
          <p:nvSpPr>
            <p:cNvPr id="14" name="Oval 17"/>
            <p:cNvSpPr>
              <a:spLocks noChangeArrowheads="1"/>
            </p:cNvSpPr>
            <p:nvPr/>
          </p:nvSpPr>
          <p:spPr bwMode="auto">
            <a:xfrm rot="5400000">
              <a:off x="1673818" y="5492043"/>
              <a:ext cx="215900" cy="149066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  <p:cxnSp>
        <p:nvCxnSpPr>
          <p:cNvPr id="15" name="Прямая соединительная линия 14"/>
          <p:cNvCxnSpPr/>
          <p:nvPr/>
        </p:nvCxnSpPr>
        <p:spPr>
          <a:xfrm>
            <a:off x="3815916" y="3825044"/>
            <a:ext cx="747345" cy="1090049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339947" y="260648"/>
            <a:ext cx="6984776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>
                <a:effectLst/>
              </a:rPr>
              <a:t>Специальная вставка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Текст 2"/>
          <p:cNvSpPr>
            <a:spLocks noGrp="1"/>
          </p:cNvSpPr>
          <p:nvPr>
            <p:ph type="body" sz="half" idx="1"/>
          </p:nvPr>
        </p:nvSpPr>
        <p:spPr>
          <a:xfrm>
            <a:off x="791580" y="1147356"/>
            <a:ext cx="7848872" cy="3181743"/>
          </a:xfrm>
        </p:spPr>
        <p:txBody>
          <a:bodyPr/>
          <a:lstStyle/>
          <a:p>
            <a:pPr marL="0" indent="358775" algn="just">
              <a:buNone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Часто в работе у нас возникает потребность перевернуть данные - из строчного представления сделать данные столбцом, из столбца перевернуть данные в строку.</a:t>
            </a:r>
          </a:p>
          <a:p>
            <a:pPr marL="0" indent="358775" algn="just">
              <a:buNone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Поворот данных из столбцов в строки или наоборот называется </a:t>
            </a:r>
            <a:r>
              <a:rPr lang="ru-RU" sz="14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транспонированием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 </a:t>
            </a:r>
          </a:p>
          <a:p>
            <a:pPr marL="0" indent="0" algn="just">
              <a:buClr>
                <a:srgbClr val="C00000"/>
              </a:buClr>
              <a:buNone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Транспонируем данные с помощью «Специальной вставки» с галочкой «транспонировать», для этого:</a:t>
            </a:r>
          </a:p>
          <a:p>
            <a:pPr algn="just">
              <a:buClr>
                <a:srgbClr val="C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Выделяем необходимые данные и копируем их</a:t>
            </a:r>
          </a:p>
          <a:p>
            <a:pPr algn="just">
              <a:buClr>
                <a:srgbClr val="C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Устанавливаем курсор в ячейку, с которой хотим начать вставку данных</a:t>
            </a:r>
          </a:p>
          <a:p>
            <a:pPr algn="just">
              <a:buClr>
                <a:srgbClr val="C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Выбираем пункт «Специальная вставка» (на панельи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Главная-Буфер обмена-Вставка - Специальная вставк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или  по правой кнопкой мыши)</a:t>
            </a:r>
          </a:p>
          <a:p>
            <a:pPr algn="just">
              <a:buClr>
                <a:srgbClr val="C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нажатия откроется диалоговое окно, в котором ставим галочку «транспонировать» и нажимаем ОК.</a:t>
            </a:r>
          </a:p>
          <a:p>
            <a:pPr algn="just">
              <a:buClr>
                <a:srgbClr val="C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переворачиваются,  и мы получаем нужное нам представление.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D00342-FC76-4F47-86D7-241C37BB6EB1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059832" y="4149080"/>
            <a:ext cx="3267616" cy="2359945"/>
            <a:chOff x="3059832" y="4329100"/>
            <a:chExt cx="3267616" cy="2359945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2" y="4329100"/>
              <a:ext cx="3267616" cy="235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Oval 17"/>
            <p:cNvSpPr>
              <a:spLocks noChangeArrowheads="1"/>
            </p:cNvSpPr>
            <p:nvPr/>
          </p:nvSpPr>
          <p:spPr bwMode="auto">
            <a:xfrm rot="5400000">
              <a:off x="5014863" y="5563927"/>
              <a:ext cx="215900" cy="149066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203149" y="224644"/>
            <a:ext cx="6984776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>
                <a:effectLst/>
              </a:rPr>
              <a:t>ТРАНСПОНИРОВАНИЕ ЯЧЕЕК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702" y="1124744"/>
            <a:ext cx="4969912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357298"/>
            <a:ext cx="3857183" cy="4772001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1200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Функция позволяет автоматически исправлять неправильно набранные слова. </a:t>
            </a:r>
          </a:p>
          <a:p>
            <a:pPr algn="just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Автозамена имеет встроенный список наиболее типичных ошибок в таких словах, как «лдя» вместо «для» или «елси» вместо «если».</a:t>
            </a:r>
          </a:p>
          <a:p>
            <a:pPr algn="just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 можете пополнить список Автозамены словами, которые вы часто набираете с ошибками. </a:t>
            </a:r>
          </a:p>
          <a:p>
            <a:pPr algn="just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Функцию Автозамена можно использовать для быстрого ввода окончаний часто употребляемых длинных слов. В список Автозамены также можно добавить аббревиатуры длинных слов или словосочетаний.</a:t>
            </a:r>
          </a:p>
          <a:p>
            <a:pPr algn="just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 доступна по кнопке </a:t>
            </a:r>
            <a:r>
              <a:rPr lang="ru-RU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 – Параметры – Правописание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 пункте - </a:t>
            </a:r>
            <a:r>
              <a:rPr lang="ru-RU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Параметры автозамены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задать текст и его сокращение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Автозамена сработает в ячейке после нажатия клавиши 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Enter.</a:t>
            </a:r>
          </a:p>
          <a:p>
            <a:pPr algn="just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Автозамена не заменяет ранее введенные слова.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Она будет заменять только вновь вводимые слова или значения.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C26E5-35FC-4002-88EE-7983BF3E47F4}" type="slidenum">
              <a:rPr lang="ru-RU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21512" name="Oval 17"/>
          <p:cNvSpPr>
            <a:spLocks noChangeArrowheads="1"/>
          </p:cNvSpPr>
          <p:nvPr/>
        </p:nvSpPr>
        <p:spPr bwMode="auto">
          <a:xfrm rot="5400000">
            <a:off x="7628122" y="1344985"/>
            <a:ext cx="215899" cy="1071563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430" y="3753036"/>
            <a:ext cx="3268021" cy="3020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Oval 17"/>
          <p:cNvSpPr>
            <a:spLocks noChangeArrowheads="1"/>
          </p:cNvSpPr>
          <p:nvPr/>
        </p:nvSpPr>
        <p:spPr bwMode="auto">
          <a:xfrm rot="5400000">
            <a:off x="5029362" y="4555815"/>
            <a:ext cx="215900" cy="1490663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339947" y="260648"/>
            <a:ext cx="6984776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 err="1" smtClean="0">
                <a:effectLst/>
              </a:rPr>
              <a:t>автозамена</a:t>
            </a:r>
            <a:endParaRPr lang="ru-RU" sz="2400" b="1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599" y="4473116"/>
            <a:ext cx="1647625" cy="200494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124745"/>
            <a:ext cx="7668852" cy="3168352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ввести в несколько ячеек последовательность или прогрессию данных (числа или текст)</a:t>
            </a: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этого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вводятся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первые два элемента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последовательности, а затем используется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автозаполнение для ввода следующих элементов последовательности</a:t>
            </a: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000" algn="just"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</a:t>
            </a: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 можете ввести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первую ячейку</a:t>
            </a: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 вторую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ячейку, и получить числовую последовательность в следующих ячейках</a:t>
            </a:r>
            <a:r>
              <a:rPr lang="de-DE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этого </a:t>
            </a:r>
            <a:r>
              <a:rPr lang="ru-RU" sz="1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выделить </a:t>
            </a:r>
            <a:r>
              <a:rPr lang="ru-RU" sz="14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ячейки с введенными значениями </a:t>
            </a:r>
            <a:r>
              <a:rPr lang="ru-RU" sz="1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растянуть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нужный диапазон, удерживая в правом нижнем углу диапазона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крестик.</a:t>
            </a:r>
          </a:p>
          <a:p>
            <a:pPr marL="0" indent="360000" algn="just"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Аналогично можно ввести последовательность нечетных чисел, введя в первые две ячейки числа 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Выделив их и растянув на нужный диапазон, можно получить последовательность чисел с заданным шагом: 1,3,5,7 и т.д.</a:t>
            </a:r>
          </a:p>
          <a:p>
            <a:pPr marL="0" indent="360000" algn="just">
              <a:spcBef>
                <a:spcPts val="600"/>
              </a:spcBef>
              <a:buFont typeface="Wingdings" pitchFamily="2" charset="2"/>
              <a:buNone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требуется ввести арифметическую или геометрическую прогрессию, можно использовать  команду на панели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Главная-Редактирование-Прогрессия 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задать в диалоговом окне нужные параметры.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000" algn="just">
              <a:spcBef>
                <a:spcPts val="0"/>
              </a:spcBef>
              <a:buFont typeface="Wingdings" pitchFamily="2" charset="2"/>
              <a:buNone/>
            </a:pPr>
            <a:endPara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000" algn="just">
              <a:spcBef>
                <a:spcPts val="0"/>
              </a:spcBef>
              <a:buFont typeface="Wingdings" pitchFamily="2" charset="2"/>
              <a:buNone/>
            </a:pPr>
            <a:endPara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000" algn="just">
              <a:spcBef>
                <a:spcPts val="0"/>
              </a:spcBef>
              <a:buFont typeface="Wingdings" pitchFamily="2" charset="2"/>
              <a:buNone/>
            </a:pP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000" algn="just">
              <a:spcBef>
                <a:spcPts val="0"/>
              </a:spcBef>
              <a:buFont typeface="Wingdings" pitchFamily="2" charset="2"/>
              <a:buNone/>
            </a:pPr>
            <a:endPara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C26E5-35FC-4002-88EE-7983BF3E47F4}" type="slidenum">
              <a:rPr lang="ru-RU"/>
              <a:pPr>
                <a:defRPr/>
              </a:pPr>
              <a:t>18</a:t>
            </a:fld>
            <a:endParaRPr lang="ru-RU" dirty="0"/>
          </a:p>
        </p:txBody>
      </p:sp>
      <p:sp>
        <p:nvSpPr>
          <p:cNvPr id="21511" name="Oval 17"/>
          <p:cNvSpPr>
            <a:spLocks noChangeArrowheads="1"/>
          </p:cNvSpPr>
          <p:nvPr/>
        </p:nvSpPr>
        <p:spPr bwMode="auto">
          <a:xfrm rot="5400000">
            <a:off x="1608981" y="5383783"/>
            <a:ext cx="215900" cy="1490663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4331484"/>
            <a:ext cx="34575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75557" y="224644"/>
            <a:ext cx="8316924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>
                <a:effectLst/>
              </a:rPr>
              <a:t>Ввод в ячейки последовательности данных </a:t>
            </a:r>
            <a:br>
              <a:rPr lang="ru-RU" sz="2400" b="1" dirty="0">
                <a:effectLst/>
              </a:rPr>
            </a:br>
            <a:r>
              <a:rPr lang="ru-RU" sz="2400" b="1" dirty="0">
                <a:effectLst/>
              </a:rPr>
              <a:t>с помощью автозаполнения </a:t>
            </a:r>
          </a:p>
        </p:txBody>
      </p:sp>
    </p:spTree>
    <p:extLst>
      <p:ext uri="{BB962C8B-B14F-4D97-AF65-F5344CB8AC3E}">
        <p14:creationId xmlns:p14="http://schemas.microsoft.com/office/powerpoint/2010/main" val="120202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44" y="1228950"/>
            <a:ext cx="4969912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5516" y="1160748"/>
            <a:ext cx="3852728" cy="4500500"/>
          </a:xfrm>
        </p:spPr>
        <p:txBody>
          <a:bodyPr>
            <a:no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вы вводите последовательность месяцев в году или дней в неделе, достаточно будет набрать только первый член последовательности, оставшиеся элементы будут введены автоматически. Например, если вы хотите ввести в строку названия месяцев года, достаточно набрать Январь и использовать Автозаполнение для заполнения последующих ячеек (потянув за нижний правый угол ячейки). </a:t>
            </a:r>
          </a:p>
          <a:p>
            <a:pPr algn="just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Microsoft Excel</a:t>
            </a: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имеет встроенный набор последовательностей, к которому </a:t>
            </a:r>
            <a:r>
              <a:rPr lang="ru-RU" sz="13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 можете добавлять свои списки</a:t>
            </a: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например, такие как список сотрудников или список отделов.</a:t>
            </a:r>
          </a:p>
          <a:p>
            <a:pPr algn="just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 </a:t>
            </a:r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можете добавлять свои списки через </a:t>
            </a:r>
            <a:r>
              <a:rPr lang="ru-RU" sz="13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Списки для автозаполнения</a:t>
            </a:r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Они доступны по кнопке </a:t>
            </a:r>
            <a:r>
              <a:rPr lang="ru-RU" sz="13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 – Параметры Excel – Дополнительно – Общие – Изменить списки</a:t>
            </a:r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Пункт «Изменить списки» позволяет отредактировать или добавить новый список</a:t>
            </a: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dirty="0" smtClean="0">
              <a:solidFill>
                <a:schemeClr val="tx1"/>
              </a:solidFill>
              <a:cs typeface="Times New Roman" charset="0"/>
            </a:endParaRPr>
          </a:p>
        </p:txBody>
      </p:sp>
      <p:sp>
        <p:nvSpPr>
          <p:cNvPr id="922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CD808-E278-4CF0-8C93-B90146444957}" type="slidenum">
              <a:rPr lang="ru-RU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23561" name="Oval 7"/>
          <p:cNvSpPr>
            <a:spLocks noChangeArrowheads="1"/>
          </p:cNvSpPr>
          <p:nvPr/>
        </p:nvSpPr>
        <p:spPr bwMode="auto">
          <a:xfrm>
            <a:off x="6553200" y="3705226"/>
            <a:ext cx="609600" cy="304800"/>
          </a:xfrm>
          <a:prstGeom prst="ellipse">
            <a:avLst/>
          </a:prstGeom>
          <a:noFill/>
          <a:ln w="12700" cap="rnd">
            <a:solidFill>
              <a:srgbClr val="FFFF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3563" name="Oval 9"/>
          <p:cNvSpPr>
            <a:spLocks noChangeArrowheads="1"/>
          </p:cNvSpPr>
          <p:nvPr/>
        </p:nvSpPr>
        <p:spPr bwMode="auto">
          <a:xfrm>
            <a:off x="6767513" y="3690938"/>
            <a:ext cx="876300" cy="16668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4277758"/>
            <a:ext cx="3563138" cy="214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4" name="Line 10"/>
          <p:cNvSpPr>
            <a:spLocks noChangeShapeType="1"/>
          </p:cNvSpPr>
          <p:nvPr/>
        </p:nvSpPr>
        <p:spPr bwMode="auto">
          <a:xfrm>
            <a:off x="7286627" y="3857627"/>
            <a:ext cx="0" cy="507477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stealth" w="sm" len="lg"/>
          </a:ln>
        </p:spPr>
        <p:txBody>
          <a:bodyPr wrap="none"/>
          <a:lstStyle/>
          <a:p>
            <a:endParaRPr lang="ru-RU" dirty="0"/>
          </a:p>
        </p:txBody>
      </p:sp>
      <p:sp>
        <p:nvSpPr>
          <p:cNvPr id="23562" name="AutoShape 8"/>
          <p:cNvSpPr>
            <a:spLocks/>
          </p:cNvSpPr>
          <p:nvPr/>
        </p:nvSpPr>
        <p:spPr bwMode="auto">
          <a:xfrm>
            <a:off x="4421696" y="4447950"/>
            <a:ext cx="228600" cy="762000"/>
          </a:xfrm>
          <a:prstGeom prst="leftBrace">
            <a:avLst>
              <a:gd name="adj1" fmla="val 27778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3560" name="Text Box 6"/>
          <p:cNvSpPr txBox="1">
            <a:spLocks noChangeArrowheads="1"/>
          </p:cNvSpPr>
          <p:nvPr/>
        </p:nvSpPr>
        <p:spPr bwMode="auto">
          <a:xfrm>
            <a:off x="4259374" y="5209950"/>
            <a:ext cx="1932806" cy="2746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>
                <a:solidFill>
                  <a:srgbClr val="C00000"/>
                </a:solidFill>
              </a:rPr>
              <a:t>Существующие списки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75557" y="224644"/>
            <a:ext cx="8316924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sz="2400" b="1" dirty="0" smtClean="0">
                <a:effectLst/>
              </a:rPr>
              <a:t>Списки для автозаполнения </a:t>
            </a:r>
            <a:endParaRPr lang="ru-RU" sz="2400" b="1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2122</TotalTime>
  <Words>2423</Words>
  <Application>Microsoft Office PowerPoint</Application>
  <PresentationFormat>Экран (4:3)</PresentationFormat>
  <Paragraphs>203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Указания к лабораторной работе по теме:</vt:lpstr>
      <vt:lpstr>Введение </vt:lpstr>
      <vt:lpstr>Структура окна Excel</vt:lpstr>
      <vt:lpstr>Рабочий лист и перемещение по нему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Указания к лабораторной работе по теме:</dc:title>
  <dc:creator>Янина Татьяна</dc:creator>
  <cp:lastModifiedBy>Админ</cp:lastModifiedBy>
  <cp:revision>253</cp:revision>
  <cp:lastPrinted>1601-01-01T00:00:00Z</cp:lastPrinted>
  <dcterms:created xsi:type="dcterms:W3CDTF">2002-07-09T18:36:11Z</dcterms:created>
  <dcterms:modified xsi:type="dcterms:W3CDTF">2023-10-23T13:32:07Z</dcterms:modified>
</cp:coreProperties>
</file>