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383" r:id="rId2"/>
    <p:sldId id="342" r:id="rId3"/>
    <p:sldId id="343" r:id="rId4"/>
    <p:sldId id="344" r:id="rId5"/>
    <p:sldId id="345" r:id="rId6"/>
    <p:sldId id="348" r:id="rId7"/>
    <p:sldId id="346" r:id="rId8"/>
    <p:sldId id="347" r:id="rId9"/>
    <p:sldId id="349" r:id="rId10"/>
    <p:sldId id="350" r:id="rId11"/>
    <p:sldId id="351" r:id="rId12"/>
    <p:sldId id="352" r:id="rId13"/>
    <p:sldId id="353" r:id="rId14"/>
    <p:sldId id="315" r:id="rId15"/>
    <p:sldId id="316" r:id="rId16"/>
    <p:sldId id="335" r:id="rId17"/>
    <p:sldId id="336" r:id="rId18"/>
    <p:sldId id="334" r:id="rId19"/>
    <p:sldId id="337" r:id="rId20"/>
    <p:sldId id="358" r:id="rId21"/>
    <p:sldId id="360" r:id="rId22"/>
    <p:sldId id="354" r:id="rId23"/>
    <p:sldId id="355" r:id="rId24"/>
    <p:sldId id="356" r:id="rId25"/>
    <p:sldId id="357" r:id="rId26"/>
    <p:sldId id="338" r:id="rId27"/>
    <p:sldId id="340" r:id="rId28"/>
    <p:sldId id="341" r:id="rId29"/>
    <p:sldId id="339" r:id="rId30"/>
    <p:sldId id="359" r:id="rId31"/>
    <p:sldId id="362" r:id="rId32"/>
    <p:sldId id="361" r:id="rId33"/>
    <p:sldId id="365" r:id="rId34"/>
    <p:sldId id="366" r:id="rId35"/>
    <p:sldId id="363" r:id="rId36"/>
    <p:sldId id="364" r:id="rId37"/>
    <p:sldId id="367" r:id="rId38"/>
    <p:sldId id="368" r:id="rId39"/>
    <p:sldId id="370" r:id="rId40"/>
    <p:sldId id="369" r:id="rId41"/>
    <p:sldId id="371" r:id="rId42"/>
    <p:sldId id="372" r:id="rId43"/>
    <p:sldId id="373" r:id="rId44"/>
    <p:sldId id="374" r:id="rId45"/>
    <p:sldId id="375" r:id="rId46"/>
    <p:sldId id="376" r:id="rId47"/>
    <p:sldId id="377" r:id="rId48"/>
    <p:sldId id="378" r:id="rId49"/>
    <p:sldId id="379" r:id="rId50"/>
    <p:sldId id="380" r:id="rId51"/>
    <p:sldId id="381" r:id="rId52"/>
    <p:sldId id="382" r:id="rId53"/>
    <p:sldId id="260" r:id="rId54"/>
  </p:sldIdLst>
  <p:sldSz cx="10691813" cy="7559675"/>
  <p:notesSz cx="7559675" cy="106918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Введение" id="{5D9F7A72-7903-4791-9B02-03B0CC4EBD96}">
          <p14:sldIdLst>
            <p14:sldId id="383"/>
          </p14:sldIdLst>
        </p14:section>
        <p14:section name="Системы счисления" id="{F3674952-CB89-44B8-897D-605CB60EAED1}">
          <p14:sldIdLst>
            <p14:sldId id="342"/>
            <p14:sldId id="343"/>
            <p14:sldId id="344"/>
            <p14:sldId id="345"/>
            <p14:sldId id="348"/>
            <p14:sldId id="346"/>
            <p14:sldId id="347"/>
            <p14:sldId id="349"/>
            <p14:sldId id="350"/>
            <p14:sldId id="351"/>
            <p14:sldId id="352"/>
            <p14:sldId id="353"/>
          </p14:sldIdLst>
        </p14:section>
        <p14:section name="Вычислительные машины" id="{E08CC9DD-223C-4625-B723-68B607D9346D}">
          <p14:sldIdLst>
            <p14:sldId id="315"/>
            <p14:sldId id="316"/>
            <p14:sldId id="335"/>
            <p14:sldId id="336"/>
            <p14:sldId id="334"/>
            <p14:sldId id="337"/>
            <p14:sldId id="358"/>
            <p14:sldId id="360"/>
            <p14:sldId id="354"/>
            <p14:sldId id="355"/>
            <p14:sldId id="356"/>
            <p14:sldId id="357"/>
            <p14:sldId id="338"/>
            <p14:sldId id="340"/>
            <p14:sldId id="341"/>
            <p14:sldId id="339"/>
            <p14:sldId id="359"/>
            <p14:sldId id="362"/>
            <p14:sldId id="361"/>
            <p14:sldId id="365"/>
            <p14:sldId id="366"/>
          </p14:sldIdLst>
        </p14:section>
        <p14:section name="Переводы чисел в разные СС" id="{7D014AE8-7870-4842-9D73-9B9CE0BB14F3}">
          <p14:sldIdLst>
            <p14:sldId id="363"/>
            <p14:sldId id="364"/>
            <p14:sldId id="367"/>
            <p14:sldId id="368"/>
            <p14:sldId id="370"/>
            <p14:sldId id="369"/>
            <p14:sldId id="371"/>
            <p14:sldId id="372"/>
            <p14:sldId id="373"/>
            <p14:sldId id="374"/>
            <p14:sldId id="375"/>
            <p14:sldId id="376"/>
          </p14:sldIdLst>
        </p14:section>
        <p14:section name="Операции над числами в двоичной СС" id="{34226354-9ED1-4FF8-A426-CF5E8F992B93}">
          <p14:sldIdLst>
            <p14:sldId id="377"/>
            <p14:sldId id="378"/>
            <p14:sldId id="379"/>
            <p14:sldId id="380"/>
            <p14:sldId id="381"/>
            <p14:sldId id="382"/>
          </p14:sldIdLst>
        </p14:section>
        <p14:section name="Завершение" id="{57706748-57AD-45AB-9FB3-1B9A00E91AB5}">
          <p14:sldIdLst>
            <p14:sldId id="26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8" d="100"/>
          <a:sy n="98" d="100"/>
        </p:scale>
        <p:origin x="150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801720" y="1237320"/>
            <a:ext cx="9087840" cy="2631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34240" y="1768680"/>
            <a:ext cx="9622080" cy="43840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801720" y="1237320"/>
            <a:ext cx="9087840" cy="2631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534240" y="1768680"/>
            <a:ext cx="9622080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801720" y="1237320"/>
            <a:ext cx="9087840" cy="2631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534240" y="1768680"/>
            <a:ext cx="4695480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464800" y="1768680"/>
            <a:ext cx="4695480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801720" y="1237320"/>
            <a:ext cx="9087840" cy="2631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eometria light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801720" y="1237320"/>
            <a:ext cx="9087840" cy="121996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801720" y="1237320"/>
            <a:ext cx="9087840" cy="2631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534240" y="1768680"/>
            <a:ext cx="46954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5464800" y="1768680"/>
            <a:ext cx="4695480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34240" y="4058640"/>
            <a:ext cx="46954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801720" y="1237320"/>
            <a:ext cx="9087840" cy="2631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534240" y="1768680"/>
            <a:ext cx="4695480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464800" y="1768680"/>
            <a:ext cx="46954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464800" y="4058640"/>
            <a:ext cx="46954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801720" y="1237320"/>
            <a:ext cx="9087840" cy="2631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534240" y="1768680"/>
            <a:ext cx="46954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464800" y="1768680"/>
            <a:ext cx="46954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534240" y="4058640"/>
            <a:ext cx="96220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801720" y="1237320"/>
            <a:ext cx="9087840" cy="2631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34240" y="1768680"/>
            <a:ext cx="96220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34240" y="4058640"/>
            <a:ext cx="96220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801720" y="1237320"/>
            <a:ext cx="9087840" cy="2631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534240" y="1768680"/>
            <a:ext cx="46954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464800" y="1768680"/>
            <a:ext cx="46954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34240" y="4058640"/>
            <a:ext cx="46954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5464800" y="4058640"/>
            <a:ext cx="46954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801720" y="1237320"/>
            <a:ext cx="9087840" cy="2631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534240" y="1768680"/>
            <a:ext cx="309816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787560" y="1768680"/>
            <a:ext cx="309816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7041240" y="1768680"/>
            <a:ext cx="309816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534240" y="4058640"/>
            <a:ext cx="309816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787560" y="4058640"/>
            <a:ext cx="309816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7041240" y="4058640"/>
            <a:ext cx="309816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801720" y="1237320"/>
            <a:ext cx="9087840" cy="2631600"/>
          </a:xfrm>
          <a:prstGeom prst="rect">
            <a:avLst/>
          </a:prstGeom>
        </p:spPr>
        <p:txBody>
          <a:bodyPr anchor="b">
            <a:noAutofit/>
          </a:bodyPr>
          <a:lstStyle/>
          <a:p>
            <a:pPr algn="ctr">
              <a:lnSpc>
                <a:spcPct val="90000"/>
              </a:lnSpc>
            </a:pPr>
            <a:r>
              <a:rPr lang="ru-RU" sz="6619" b="0" strike="noStrike" spc="-1">
                <a:solidFill>
                  <a:srgbClr val="000000"/>
                </a:solidFill>
                <a:latin typeface="Geometria  bold"/>
              </a:rPr>
              <a:t>Образец заголовка</a:t>
            </a:r>
            <a:endParaRPr lang="en-US" sz="6619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/>
          </p:nvPr>
        </p:nvSpPr>
        <p:spPr>
          <a:xfrm>
            <a:off x="735120" y="7006680"/>
            <a:ext cx="2405160" cy="40212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fld id="{87095A16-4C3A-49BC-BA45-ED63D8DC7979}" type="datetime">
              <a:rPr lang="ru-RU" sz="1330" b="0" strike="noStrike" spc="-1">
                <a:solidFill>
                  <a:srgbClr val="8B8B8B"/>
                </a:solidFill>
                <a:latin typeface="Geometria light"/>
              </a:rPr>
              <a:t>23.09.2023</a:t>
            </a:fld>
            <a:endParaRPr lang="en-US" sz="1330" b="0" strike="noStrike" spc="-1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/>
          </p:nvPr>
        </p:nvSpPr>
        <p:spPr>
          <a:xfrm>
            <a:off x="3541680" y="7006680"/>
            <a:ext cx="3608280" cy="40212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endParaRPr lang="en-US" sz="2400" b="0" strike="noStrike" spc="-1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/>
          </p:nvPr>
        </p:nvSpPr>
        <p:spPr>
          <a:xfrm>
            <a:off x="7551000" y="7006680"/>
            <a:ext cx="2405160" cy="40212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fld id="{CC19D91D-1076-4D88-80F8-03FFDA14860F}" type="slidenum">
              <a:rPr lang="ru-RU" sz="1330" b="0" strike="noStrike" spc="-1">
                <a:solidFill>
                  <a:srgbClr val="8B8B8B"/>
                </a:solidFill>
                <a:latin typeface="Geometria light"/>
              </a:rPr>
              <a:t>‹#›</a:t>
            </a:fld>
            <a:endParaRPr lang="en-US" sz="1330" b="0" strike="noStrike" spc="-1"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534240" y="1768680"/>
            <a:ext cx="9622080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090" b="0" strike="noStrike" spc="-1">
                <a:solidFill>
                  <a:srgbClr val="000000"/>
                </a:solidFill>
                <a:latin typeface="Geometria light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210" b="0" strike="noStrike" spc="-1">
                <a:solidFill>
                  <a:srgbClr val="000000"/>
                </a:solidFill>
                <a:latin typeface="Geometria light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990" b="0" strike="noStrike" spc="-1">
                <a:solidFill>
                  <a:srgbClr val="000000"/>
                </a:solidFill>
                <a:latin typeface="Geometria light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990" b="0" strike="noStrike" spc="-1">
                <a:solidFill>
                  <a:srgbClr val="000000"/>
                </a:solidFill>
                <a:latin typeface="Geometria light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Geometria light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Geometria light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Geometria light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7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2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extShape 1"/>
          <p:cNvSpPr txBox="1"/>
          <p:nvPr/>
        </p:nvSpPr>
        <p:spPr>
          <a:xfrm>
            <a:off x="581040" y="800280"/>
            <a:ext cx="8048160" cy="826389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4800" spc="-1" dirty="0">
                <a:solidFill>
                  <a:srgbClr val="004892"/>
                </a:solidFill>
                <a:latin typeface="Montserrat Bold"/>
              </a:rPr>
              <a:t>Основы Информационных Технологий.</a:t>
            </a:r>
          </a:p>
          <a:p>
            <a:pPr>
              <a:lnSpc>
                <a:spcPct val="100000"/>
              </a:lnSpc>
            </a:pPr>
            <a:r>
              <a:rPr lang="ru-RU" sz="4800" spc="-1" dirty="0">
                <a:solidFill>
                  <a:srgbClr val="004892"/>
                </a:solidFill>
                <a:latin typeface="Montserrat Bold"/>
              </a:rPr>
              <a:t>Лекция 2</a:t>
            </a:r>
            <a:endParaRPr lang="en-US" sz="4800" b="0" strike="noStrike" spc="-1" dirty="0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83" name="CustomShape 2"/>
          <p:cNvSpPr/>
          <p:nvPr/>
        </p:nvSpPr>
        <p:spPr>
          <a:xfrm>
            <a:off x="0" y="6862680"/>
            <a:ext cx="10691280" cy="458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600" b="0" strike="noStrike" spc="-1" dirty="0">
                <a:solidFill>
                  <a:srgbClr val="173277"/>
                </a:solidFill>
                <a:latin typeface="Montserrat"/>
              </a:rPr>
              <a:t>202</a:t>
            </a:r>
            <a:r>
              <a:rPr lang="ru-RU" sz="1600" b="0" strike="noStrike" spc="-1" dirty="0">
                <a:solidFill>
                  <a:srgbClr val="173277"/>
                </a:solidFill>
                <a:latin typeface="Montserrat"/>
              </a:rPr>
              <a:t>3</a:t>
            </a:r>
            <a:endParaRPr lang="en-US" sz="1600" b="0" strike="noStrike" spc="-1" dirty="0">
              <a:latin typeface="Arial"/>
            </a:endParaRPr>
          </a:p>
        </p:txBody>
      </p:sp>
      <p:pic>
        <p:nvPicPr>
          <p:cNvPr id="84" name="Рисунок 2"/>
          <p:cNvPicPr/>
          <p:nvPr/>
        </p:nvPicPr>
        <p:blipFill>
          <a:blip r:embed="rId2"/>
          <a:stretch/>
        </p:blipFill>
        <p:spPr>
          <a:xfrm>
            <a:off x="4115160" y="5178600"/>
            <a:ext cx="2232360" cy="1426680"/>
          </a:xfrm>
          <a:prstGeom prst="rect">
            <a:avLst/>
          </a:prstGeom>
          <a:ln>
            <a:noFill/>
          </a:ln>
        </p:spPr>
      </p:pic>
      <p:sp>
        <p:nvSpPr>
          <p:cNvPr id="85" name="CustomShape 3"/>
          <p:cNvSpPr/>
          <p:nvPr/>
        </p:nvSpPr>
        <p:spPr>
          <a:xfrm>
            <a:off x="506520" y="3779837"/>
            <a:ext cx="8197200" cy="2297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algn="r">
              <a:lnSpc>
                <a:spcPct val="100000"/>
              </a:lnSpc>
            </a:pPr>
            <a:r>
              <a:rPr lang="ru-RU" sz="2000" spc="-1" dirty="0">
                <a:solidFill>
                  <a:srgbClr val="004892"/>
                </a:solidFill>
                <a:latin typeface="Montserrat"/>
              </a:rPr>
              <a:t>Системы счисления</a:t>
            </a:r>
          </a:p>
          <a:p>
            <a:pPr algn="r">
              <a:lnSpc>
                <a:spcPct val="100000"/>
              </a:lnSpc>
            </a:pPr>
            <a:r>
              <a:rPr lang="ru-RU" sz="2000" spc="-1" dirty="0">
                <a:solidFill>
                  <a:srgbClr val="004892"/>
                </a:solidFill>
                <a:latin typeface="Montserrat"/>
              </a:rPr>
              <a:t>Вычислительные машины</a:t>
            </a:r>
          </a:p>
          <a:p>
            <a:pPr algn="r">
              <a:lnSpc>
                <a:spcPct val="100000"/>
              </a:lnSpc>
            </a:pPr>
            <a:r>
              <a:rPr lang="ru-RU" sz="2000" spc="-1" dirty="0">
                <a:solidFill>
                  <a:srgbClr val="004892"/>
                </a:solidFill>
                <a:latin typeface="Montserrat"/>
              </a:rPr>
              <a:t>Переводы чисел в разные СС</a:t>
            </a:r>
          </a:p>
          <a:p>
            <a:pPr algn="r">
              <a:lnSpc>
                <a:spcPct val="100000"/>
              </a:lnSpc>
            </a:pPr>
            <a:r>
              <a:rPr lang="ru-RU" sz="2000" spc="-1" dirty="0">
                <a:solidFill>
                  <a:srgbClr val="004892"/>
                </a:solidFill>
                <a:latin typeface="Montserrat"/>
              </a:rPr>
              <a:t>Операции над числами в двоичной СС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658042" y="2421530"/>
            <a:ext cx="9924840" cy="80293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Системы счисления</a:t>
            </a:r>
            <a:endParaRPr lang="en-US" sz="3600" b="0" strike="noStrike" spc="-1" dirty="0">
              <a:latin typeface="Arial"/>
            </a:endParaRPr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 dirty="0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 dirty="0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54354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667440" cy="72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Системы счисления</a:t>
            </a:r>
            <a:endParaRPr lang="en-US" sz="3600" spc="-1" dirty="0"/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2313719"/>
            <a:ext cx="9667440" cy="54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spc="-1" dirty="0">
                <a:solidFill>
                  <a:srgbClr val="004892"/>
                </a:solidFill>
                <a:latin typeface="Montserrat Bold"/>
              </a:rPr>
              <a:t>Системы счисления</a:t>
            </a:r>
            <a:endParaRPr lang="ru-RU" sz="1600" spc="-1" dirty="0">
              <a:solidFill>
                <a:srgbClr val="262626"/>
              </a:solidFill>
              <a:latin typeface="Montserrat"/>
            </a:endParaRPr>
          </a:p>
        </p:txBody>
      </p:sp>
      <p:sp>
        <p:nvSpPr>
          <p:cNvPr id="7" name="CustomShape 4"/>
          <p:cNvSpPr/>
          <p:nvPr/>
        </p:nvSpPr>
        <p:spPr>
          <a:xfrm>
            <a:off x="581040" y="2853719"/>
            <a:ext cx="9667440" cy="288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Система счисления (СС) – это система записи чисел с помощью определенного набора </a:t>
            </a:r>
            <a:r>
              <a:rPr lang="ru-RU" sz="2000" b="1" spc="-1" dirty="0">
                <a:solidFill>
                  <a:srgbClr val="262626"/>
                </a:solidFill>
                <a:latin typeface="Montserrat"/>
              </a:rPr>
              <a:t>цифр</a:t>
            </a: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. CС называется </a:t>
            </a:r>
            <a:r>
              <a:rPr lang="ru-RU" sz="2000" b="1" spc="-1" dirty="0">
                <a:solidFill>
                  <a:srgbClr val="262626"/>
                </a:solidFill>
                <a:latin typeface="Montserrat"/>
              </a:rPr>
              <a:t>позиционной</a:t>
            </a: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, если одна и та же цифра имеет различное значение, которое определяется ее </a:t>
            </a:r>
            <a:r>
              <a:rPr lang="ru-RU" sz="2000" b="1" spc="-1" dirty="0">
                <a:solidFill>
                  <a:srgbClr val="262626"/>
                </a:solidFill>
                <a:latin typeface="Montserrat"/>
              </a:rPr>
              <a:t>местом</a:t>
            </a: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 в числе.</a:t>
            </a:r>
          </a:p>
          <a:p>
            <a:pPr algn="just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Цифра – знак, предназначенный для записи чисел.</a:t>
            </a:r>
          </a:p>
          <a:p>
            <a:pPr algn="just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Выделяют: позиционные, непозиционные, однородные, смешанные СС.</a:t>
            </a:r>
          </a:p>
        </p:txBody>
      </p:sp>
    </p:spTree>
    <p:extLst>
      <p:ext uri="{BB962C8B-B14F-4D97-AF65-F5344CB8AC3E}">
        <p14:creationId xmlns:p14="http://schemas.microsoft.com/office/powerpoint/2010/main" val="472632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667440" cy="72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Системы счисления</a:t>
            </a:r>
            <a:endParaRPr lang="en-US" sz="3600" spc="-1" dirty="0"/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2313719"/>
            <a:ext cx="9667440" cy="54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spc="-1" dirty="0">
                <a:solidFill>
                  <a:srgbClr val="004892"/>
                </a:solidFill>
                <a:latin typeface="Montserrat Bold"/>
              </a:rPr>
              <a:t>Непозиционные системы счисления</a:t>
            </a:r>
            <a:endParaRPr lang="ru-RU" sz="1600" spc="-1" dirty="0">
              <a:solidFill>
                <a:srgbClr val="262626"/>
              </a:solidFill>
              <a:latin typeface="Montserrat"/>
            </a:endParaRPr>
          </a:p>
        </p:txBody>
      </p:sp>
      <p:sp>
        <p:nvSpPr>
          <p:cNvPr id="7" name="CustomShape 4"/>
          <p:cNvSpPr/>
          <p:nvPr/>
        </p:nvSpPr>
        <p:spPr>
          <a:xfrm>
            <a:off x="581040" y="2853719"/>
            <a:ext cx="9667440" cy="288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Самая древняя система счисления, в ней каждая цифра числа имеет величину, </a:t>
            </a:r>
            <a:r>
              <a:rPr lang="ru-RU" sz="2000" b="1" spc="-1" dirty="0">
                <a:solidFill>
                  <a:srgbClr val="262626"/>
                </a:solidFill>
                <a:latin typeface="Montserrat"/>
              </a:rPr>
              <a:t>не зависящую </a:t>
            </a: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от её позиции (разряда). То есть, если у вас 5 черточек – то число тоже равно 5, поскольку каждой черточке, независимо от её места в строке, соответствует всего 1 один предмет.</a:t>
            </a:r>
          </a:p>
          <a:p>
            <a:pPr algn="just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В </a:t>
            </a:r>
            <a:r>
              <a:rPr lang="ru-RU" sz="2000" b="1" spc="-1" dirty="0">
                <a:solidFill>
                  <a:srgbClr val="262626"/>
                </a:solidFill>
                <a:latin typeface="Montserrat"/>
              </a:rPr>
              <a:t>римской</a:t>
            </a: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 системе счисления в числе ХХХII (тридцать два) вес цифры Х в любой позиции равен просто десяти.</a:t>
            </a:r>
          </a:p>
        </p:txBody>
      </p:sp>
    </p:spTree>
    <p:extLst>
      <p:ext uri="{BB962C8B-B14F-4D97-AF65-F5344CB8AC3E}">
        <p14:creationId xmlns:p14="http://schemas.microsoft.com/office/powerpoint/2010/main" val="16084010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667440" cy="72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Системы счисления</a:t>
            </a:r>
            <a:endParaRPr lang="en-US" sz="3600" spc="-1" dirty="0"/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2313719"/>
            <a:ext cx="9667440" cy="54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spc="-1" dirty="0">
                <a:solidFill>
                  <a:srgbClr val="004892"/>
                </a:solidFill>
                <a:latin typeface="Montserrat Bold"/>
              </a:rPr>
              <a:t>Позиционные системы счисления</a:t>
            </a:r>
            <a:endParaRPr lang="ru-RU" sz="1600" spc="-1" dirty="0">
              <a:solidFill>
                <a:srgbClr val="262626"/>
              </a:solidFill>
              <a:latin typeface="Montserrat"/>
            </a:endParaRPr>
          </a:p>
        </p:txBody>
      </p:sp>
      <p:sp>
        <p:nvSpPr>
          <p:cNvPr id="7" name="CustomShape 4"/>
          <p:cNvSpPr/>
          <p:nvPr/>
        </p:nvSpPr>
        <p:spPr>
          <a:xfrm>
            <a:off x="581040" y="2853719"/>
            <a:ext cx="9667440" cy="288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Значение каждой цифры </a:t>
            </a:r>
            <a:r>
              <a:rPr lang="ru-RU" sz="2000" b="1" spc="-1" dirty="0">
                <a:solidFill>
                  <a:srgbClr val="262626"/>
                </a:solidFill>
                <a:latin typeface="Montserrat"/>
              </a:rPr>
              <a:t>зависит</a:t>
            </a: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 от её позиции (разряда) в числе. Например, привычная для нас 10-я система счисления – позиционная. Рассмотрим число 453. Цифра 4 обозначает количество сотен и соответствует числу 400, 5 – кол-во десяток и аналогично значению 50, а 3 – единиц и значению 3.</a:t>
            </a:r>
            <a:endParaRPr lang="en-US" sz="2000" spc="-1" dirty="0">
              <a:solidFill>
                <a:srgbClr val="262626"/>
              </a:solidFill>
              <a:latin typeface="Montserrat"/>
            </a:endParaRPr>
          </a:p>
          <a:p>
            <a:pPr algn="just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Количество различных цифр, употребляемых в позиционной СС, называется основанием СС. Если основание используемой СС больше десяти, то для цифр вводят условное обозначение со скобкой вверху или буквенное обозначение.</a:t>
            </a:r>
          </a:p>
        </p:txBody>
      </p:sp>
    </p:spTree>
    <p:extLst>
      <p:ext uri="{BB962C8B-B14F-4D97-AF65-F5344CB8AC3E}">
        <p14:creationId xmlns:p14="http://schemas.microsoft.com/office/powerpoint/2010/main" val="9832623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667440" cy="72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Системы счисления</a:t>
            </a:r>
            <a:endParaRPr lang="en-US" sz="3600" spc="-1" dirty="0"/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2313719"/>
            <a:ext cx="9667440" cy="54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spc="-1" dirty="0">
                <a:solidFill>
                  <a:srgbClr val="004892"/>
                </a:solidFill>
                <a:latin typeface="Montserrat Bold"/>
              </a:rPr>
              <a:t>Позиционные системы счисления</a:t>
            </a:r>
            <a:endParaRPr lang="ru-RU" sz="1600" spc="-1" dirty="0">
              <a:solidFill>
                <a:srgbClr val="262626"/>
              </a:solidFill>
              <a:latin typeface="Montserra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ustomShape 4"/>
              <p:cNvSpPr/>
              <p:nvPr/>
            </p:nvSpPr>
            <p:spPr>
              <a:xfrm>
                <a:off x="581040" y="2853719"/>
                <a:ext cx="9667440" cy="2880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>
                <a:noAutofit/>
              </a:bodyPr>
              <a:lstStyle/>
              <a:p>
                <a:pPr algn="just">
                  <a:lnSpc>
                    <a:spcPct val="100000"/>
                  </a:lnSpc>
                </a:pPr>
                <a:r>
                  <a:rPr lang="ru-RU" sz="2000" spc="-1" dirty="0">
                    <a:solidFill>
                      <a:srgbClr val="262626"/>
                    </a:solidFill>
                    <a:latin typeface="Montserrat"/>
                  </a:rPr>
                  <a:t>Запись чисел в каждой из систем счисления с основанием </a:t>
                </a:r>
                <a:r>
                  <a:rPr lang="ru-RU" sz="2000" b="1" spc="-1" dirty="0">
                    <a:solidFill>
                      <a:srgbClr val="262626"/>
                    </a:solidFill>
                    <a:latin typeface="Montserrat"/>
                  </a:rPr>
                  <a:t>q</a:t>
                </a:r>
                <a:r>
                  <a:rPr lang="ru-RU" sz="2000" spc="-1" dirty="0">
                    <a:solidFill>
                      <a:srgbClr val="262626"/>
                    </a:solidFill>
                    <a:latin typeface="Montserrat"/>
                  </a:rPr>
                  <a:t> означает</a:t>
                </a:r>
              </a:p>
              <a:p>
                <a:pPr algn="just">
                  <a:lnSpc>
                    <a:spcPct val="100000"/>
                  </a:lnSpc>
                </a:pPr>
                <a:r>
                  <a:rPr lang="ru-RU" sz="2000" spc="-1" dirty="0">
                    <a:solidFill>
                      <a:srgbClr val="262626"/>
                    </a:solidFill>
                    <a:latin typeface="Montserrat"/>
                  </a:rPr>
                  <a:t>сокращенную запись выражения</a:t>
                </a:r>
              </a:p>
              <a:p>
                <a:pPr algn="ctr">
                  <a:lnSpc>
                    <a:spcPct val="100000"/>
                  </a:lnSpc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ru-RU" sz="2000" i="1" spc="-1" smtClean="0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pc="-1" smtClean="0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000" b="0" i="1" spc="-1" smtClean="0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2000" b="0" i="1" spc="-1" smtClean="0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sSup>
                      <m:sSupPr>
                        <m:ctrlPr>
                          <a:rPr lang="ru-RU" sz="2000" i="1" spc="-1" smtClean="0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pc="-1" smtClean="0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p>
                        <m:r>
                          <a:rPr lang="en-US" sz="2000" b="0" i="1" spc="-1" smtClean="0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2000" b="0" i="1" spc="-1" smtClean="0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US" sz="2000" b="0" i="1" spc="-1" smtClean="0">
                        <a:solidFill>
                          <a:srgbClr val="262626"/>
                        </a:solidFill>
                        <a:latin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ru-RU" sz="2000" spc="-1" dirty="0">
                    <a:solidFill>
                      <a:srgbClr val="262626"/>
                    </a:solidFill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2000" i="1" spc="-1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 spc="-1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000" i="1" spc="-1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2000" i="1" spc="-1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</a:rPr>
                          <m:t>−2</m:t>
                        </m:r>
                      </m:sub>
                    </m:sSub>
                    <m:sSup>
                      <m:sSupPr>
                        <m:ctrlPr>
                          <a:rPr lang="ru-RU" sz="2000" i="1" spc="-1" smtClean="0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 spc="-1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p>
                        <m:r>
                          <a:rPr lang="en-US" sz="2000" i="1" spc="-1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2000" i="1" spc="-1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</a:rPr>
                          <m:t>−2</m:t>
                        </m:r>
                      </m:sup>
                    </m:sSup>
                    <m:r>
                      <a:rPr lang="en-US" sz="2000" b="0" i="1" spc="-1" smtClean="0">
                        <a:solidFill>
                          <a:srgbClr val="262626"/>
                        </a:solidFill>
                        <a:latin typeface="Cambria Math" panose="02040503050406030204" pitchFamily="18" charset="0"/>
                      </a:rPr>
                      <m:t>+…</m:t>
                    </m:r>
                    <m:r>
                      <a:rPr lang="en-US" sz="2000" i="1" spc="-1">
                        <a:solidFill>
                          <a:srgbClr val="262626"/>
                        </a:solidFill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ru-RU" sz="2000" i="1" spc="-1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 spc="-1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000" i="1" spc="-1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p>
                      <m:sSupPr>
                        <m:ctrlPr>
                          <a:rPr lang="ru-RU" sz="2000" i="1" spc="-1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 spc="-1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p>
                        <m:r>
                          <a:rPr lang="en-US" sz="2000" i="1" spc="-1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p>
                    </m:sSup>
                    <m:r>
                      <a:rPr lang="en-US" sz="2000" i="1" spc="-1">
                        <a:solidFill>
                          <a:srgbClr val="262626"/>
                        </a:solidFill>
                        <a:latin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ru-RU" sz="2000" spc="-1" dirty="0">
                    <a:solidFill>
                      <a:srgbClr val="262626"/>
                    </a:solidFill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2000" i="1" spc="-1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 spc="-1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000" b="0" i="1" spc="-1" smtClean="0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sSup>
                      <m:sSupPr>
                        <m:ctrlPr>
                          <a:rPr lang="ru-RU" sz="2000" i="1" spc="-1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 spc="-1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p>
                        <m:r>
                          <a:rPr lang="en-US" sz="2000" b="0" i="1" spc="-1" smtClean="0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p>
                    </m:sSup>
                    <m:r>
                      <a:rPr lang="en-US" sz="2000" i="1" spc="-1">
                        <a:solidFill>
                          <a:srgbClr val="262626"/>
                        </a:solidFill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ru-RU" sz="2000" i="1" spc="-1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 spc="-1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000" i="1" spc="-1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sSup>
                      <m:sSupPr>
                        <m:ctrlPr>
                          <a:rPr lang="ru-RU" sz="2000" i="1" spc="-1" smtClean="0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 spc="-1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p>
                        <m:r>
                          <a:rPr lang="en-US" sz="2000" i="1" spc="-1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US" sz="2000" b="0" i="1" spc="-1" smtClean="0">
                        <a:solidFill>
                          <a:srgbClr val="262626"/>
                        </a:solidFill>
                        <a:latin typeface="Cambria Math" panose="02040503050406030204" pitchFamily="18" charset="0"/>
                      </a:rPr>
                      <m:t>+…+</m:t>
                    </m:r>
                    <m:sSub>
                      <m:sSubPr>
                        <m:ctrlPr>
                          <a:rPr lang="ru-RU" sz="2000" i="1" spc="-1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 spc="-1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000" i="1" spc="-1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000" b="0" i="1" spc="-1" smtClean="0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  <m:sSup>
                      <m:sSupPr>
                        <m:ctrlPr>
                          <a:rPr lang="ru-RU" sz="2000" i="1" spc="-1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 spc="-1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p>
                        <m:r>
                          <a:rPr lang="en-US" sz="2000" i="1" spc="-1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000" b="0" i="1" spc="-1" smtClean="0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sup>
                    </m:sSup>
                  </m:oMath>
                </a14:m>
                <a:r>
                  <a:rPr lang="ru-RU" sz="2000" spc="-1" dirty="0">
                    <a:solidFill>
                      <a:srgbClr val="262626"/>
                    </a:solidFill>
                    <a:latin typeface="Montserrat"/>
                  </a:rPr>
                  <a:t>,</a:t>
                </a:r>
              </a:p>
              <a:p>
                <a:pPr algn="just">
                  <a:lnSpc>
                    <a:spcPct val="100000"/>
                  </a:lnSpc>
                </a:pPr>
                <a:r>
                  <a:rPr lang="ru-RU" sz="2000" spc="-1" dirty="0">
                    <a:solidFill>
                      <a:srgbClr val="262626"/>
                    </a:solidFill>
                    <a:latin typeface="Montserrat"/>
                  </a:rPr>
                  <a:t>где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2000" i="1" spc="-1" dirty="0" smtClean="0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pc="-1" dirty="0" smtClean="0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000" b="0" i="1" spc="-1" dirty="0" smtClean="0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ru-RU" sz="2000" spc="-1" dirty="0">
                    <a:solidFill>
                      <a:srgbClr val="262626"/>
                    </a:solidFill>
                    <a:latin typeface="Montserrat"/>
                  </a:rPr>
                  <a:t> – цифры системы счисления; n и m – число целых и дробных разрядов, соответственно</a:t>
                </a:r>
              </a:p>
            </p:txBody>
          </p:sp>
        </mc:Choice>
        <mc:Fallback xmlns="">
          <p:sp>
            <p:nvSpPr>
              <p:cNvPr id="7" name="CustomShap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040" y="2853719"/>
                <a:ext cx="9667440" cy="2880000"/>
              </a:xfrm>
              <a:prstGeom prst="rect">
                <a:avLst/>
              </a:prstGeom>
              <a:blipFill>
                <a:blip r:embed="rId3"/>
                <a:stretch>
                  <a:fillRect l="-631" t="-846" r="-694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87219F2F-1C8F-EECC-366D-CD56CAB04BF7}"/>
              </a:ext>
            </a:extLst>
          </p:cNvPr>
          <p:cNvSpPr txBox="1"/>
          <p:nvPr/>
        </p:nvSpPr>
        <p:spPr>
          <a:xfrm>
            <a:off x="1740960" y="4790881"/>
            <a:ext cx="11464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1 0 1 1, 1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321603E-1210-9ACB-6567-46A9B9DE2219}"/>
              </a:ext>
            </a:extLst>
          </p:cNvPr>
          <p:cNvSpPr txBox="1"/>
          <p:nvPr/>
        </p:nvSpPr>
        <p:spPr>
          <a:xfrm>
            <a:off x="1740960" y="4509194"/>
            <a:ext cx="1159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3 2 1 0 -1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E9835726-94ED-A708-DB74-78D86DC86991}"/>
                  </a:ext>
                </a:extLst>
              </p:cNvPr>
              <p:cNvSpPr txBox="1"/>
              <p:nvPr/>
            </p:nvSpPr>
            <p:spPr>
              <a:xfrm>
                <a:off x="4180743" y="4650190"/>
                <a:ext cx="436164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1∗</m:t>
                      </m:r>
                      <m:sSup>
                        <m:sSup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+0∗</m:t>
                      </m:r>
                      <m:sSup>
                        <m:sSup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+1∗</m:t>
                      </m:r>
                      <m:sSup>
                        <m:sSup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  <m:r>
                        <a:rPr lang="en-US" b="0" i="0" dirty="0" smtClean="0">
                          <a:latin typeface="Cambria Math" panose="02040503050406030204" pitchFamily="18" charset="0"/>
                        </a:rPr>
                        <m:t>+1∗</m:t>
                      </m:r>
                      <m:sSup>
                        <m:sSup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p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+1∗</m:t>
                      </m:r>
                      <m:sSup>
                        <m:sSup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E9835726-94ED-A708-DB74-78D86DC869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80743" y="4650190"/>
                <a:ext cx="4361642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3AEA7A44-2BE4-CE89-DF78-5BC5225C6868}"/>
                  </a:ext>
                </a:extLst>
              </p:cNvPr>
              <p:cNvSpPr txBox="1"/>
              <p:nvPr/>
            </p:nvSpPr>
            <p:spPr>
              <a:xfrm>
                <a:off x="4180743" y="5226783"/>
                <a:ext cx="461857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1∗8+0∗4+1∗</m:t>
                      </m:r>
                      <m:r>
                        <a:rPr lang="ru-RU" b="0" i="1" dirty="0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b="0" i="0" dirty="0" smtClean="0">
                          <a:latin typeface="Cambria Math" panose="02040503050406030204" pitchFamily="18" charset="0"/>
                        </a:rPr>
                        <m:t>+1∗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1+1∗</m:t>
                      </m:r>
                      <m:r>
                        <a:rPr lang="ru-RU" b="0" i="1" dirty="0" smtClean="0">
                          <a:latin typeface="Cambria Math" panose="02040503050406030204" pitchFamily="18" charset="0"/>
                        </a:rPr>
                        <m:t>0,5=</m:t>
                      </m:r>
                      <m:r>
                        <a:rPr lang="ru-RU" b="0" i="0" dirty="0" smtClean="0">
                          <a:latin typeface="Cambria Math" panose="02040503050406030204" pitchFamily="18" charset="0"/>
                        </a:rPr>
                        <m:t>11,5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3AEA7A44-2BE4-CE89-DF78-5BC5225C68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80743" y="5226783"/>
                <a:ext cx="4618572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384258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667440" cy="72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Системы счисления</a:t>
            </a:r>
            <a:endParaRPr lang="en-US" sz="3600" spc="-1" dirty="0"/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2313719"/>
            <a:ext cx="9667440" cy="54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spc="-1" dirty="0">
                <a:solidFill>
                  <a:srgbClr val="004892"/>
                </a:solidFill>
                <a:latin typeface="Montserrat Bold"/>
              </a:rPr>
              <a:t>Однородные системы счисления</a:t>
            </a:r>
            <a:endParaRPr lang="ru-RU" sz="1600" spc="-1" dirty="0">
              <a:solidFill>
                <a:srgbClr val="262626"/>
              </a:solidFill>
              <a:latin typeface="Montserrat"/>
            </a:endParaRPr>
          </a:p>
        </p:txBody>
      </p:sp>
      <p:sp>
        <p:nvSpPr>
          <p:cNvPr id="7" name="CustomShape 4"/>
          <p:cNvSpPr/>
          <p:nvPr/>
        </p:nvSpPr>
        <p:spPr>
          <a:xfrm>
            <a:off x="581040" y="2853719"/>
            <a:ext cx="9667440" cy="288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Для всех разрядов (позиций) числа набор допустимых символов (цифр) </a:t>
            </a:r>
            <a:r>
              <a:rPr lang="ru-RU" sz="2000" b="1" spc="-1" dirty="0">
                <a:solidFill>
                  <a:srgbClr val="262626"/>
                </a:solidFill>
                <a:latin typeface="Montserrat"/>
              </a:rPr>
              <a:t>одинаков</a:t>
            </a: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. В качестве примера возьмем упоминавшуюся ранее 10-ю систему. При записи числа в однородной 10-й системе вы можете использовать в каждом разряде исключительно одну цифру от 0 до 9, таким образом, допускается число 450 (1-й разряд – 0, 2-й – 5, 3-й – 4), а 4F5 – нет, поскольку символ F не входит в набор цифр от 0 до 9.</a:t>
            </a:r>
          </a:p>
        </p:txBody>
      </p:sp>
    </p:spTree>
    <p:extLst>
      <p:ext uri="{BB962C8B-B14F-4D97-AF65-F5344CB8AC3E}">
        <p14:creationId xmlns:p14="http://schemas.microsoft.com/office/powerpoint/2010/main" val="35143050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667440" cy="72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Системы счисления</a:t>
            </a:r>
            <a:endParaRPr lang="en-US" sz="3600" spc="-1" dirty="0"/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2313719"/>
            <a:ext cx="9667440" cy="54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spc="-1" dirty="0">
                <a:solidFill>
                  <a:srgbClr val="004892"/>
                </a:solidFill>
                <a:latin typeface="Montserrat Bold"/>
              </a:rPr>
              <a:t>Смешанная системы счисления</a:t>
            </a:r>
            <a:endParaRPr lang="ru-RU" sz="1600" spc="-1" dirty="0">
              <a:solidFill>
                <a:srgbClr val="262626"/>
              </a:solidFill>
              <a:latin typeface="Montserrat"/>
            </a:endParaRPr>
          </a:p>
        </p:txBody>
      </p:sp>
      <p:sp>
        <p:nvSpPr>
          <p:cNvPr id="7" name="CustomShape 4"/>
          <p:cNvSpPr/>
          <p:nvPr/>
        </p:nvSpPr>
        <p:spPr>
          <a:xfrm>
            <a:off x="581040" y="2853719"/>
            <a:ext cx="9667440" cy="288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В каждом разряде (позиции) числа набор допустимых символов (цифр) может отличаться от наборов других разрядов. Яркий пример – система измерения времени. В разряде секунд и минут возможно 60 различных символов (от «00» до «59»), в разряде часов – 24 разных символа (от «00» до «</a:t>
            </a:r>
            <a:r>
              <a:rPr lang="ru-RU" sz="2000" spc="-1">
                <a:solidFill>
                  <a:srgbClr val="262626"/>
                </a:solidFill>
                <a:latin typeface="Montserrat"/>
              </a:rPr>
              <a:t>23»).</a:t>
            </a:r>
            <a:endParaRPr lang="ru-RU" sz="2000" spc="-1" dirty="0">
              <a:solidFill>
                <a:srgbClr val="262626"/>
              </a:solidFill>
              <a:latin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30983751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667440" cy="72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Системы счисления</a:t>
            </a:r>
            <a:endParaRPr lang="en-US" sz="3600" spc="-1" dirty="0"/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2313719"/>
            <a:ext cx="9667440" cy="54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spc="-1" dirty="0">
                <a:solidFill>
                  <a:srgbClr val="004892"/>
                </a:solidFill>
                <a:latin typeface="Montserrat Bold"/>
              </a:rPr>
              <a:t>Позиционные системы счисления</a:t>
            </a:r>
            <a:endParaRPr lang="ru-RU" sz="1600" spc="-1" dirty="0">
              <a:solidFill>
                <a:srgbClr val="262626"/>
              </a:solidFill>
              <a:latin typeface="Montserrat"/>
            </a:endParaRPr>
          </a:p>
        </p:txBody>
      </p:sp>
      <p:sp>
        <p:nvSpPr>
          <p:cNvPr id="7" name="CustomShape 4"/>
          <p:cNvSpPr/>
          <p:nvPr/>
        </p:nvSpPr>
        <p:spPr>
          <a:xfrm>
            <a:off x="581040" y="2853719"/>
            <a:ext cx="9667440" cy="288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Самые распространенные позиционные системы счисления:</a:t>
            </a:r>
          </a:p>
          <a:p>
            <a:pPr marL="342900" indent="-34290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Десятичная</a:t>
            </a:r>
          </a:p>
          <a:p>
            <a:pPr marL="342900" indent="-34290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Двоичная</a:t>
            </a:r>
          </a:p>
          <a:p>
            <a:pPr marL="342900" indent="-34290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ru-RU" sz="2000" spc="-1" dirty="0">
              <a:solidFill>
                <a:srgbClr val="262626"/>
              </a:solidFill>
              <a:latin typeface="Montserrat"/>
            </a:endParaRPr>
          </a:p>
          <a:p>
            <a:pPr marL="342900" indent="-34290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Восьмеричная</a:t>
            </a:r>
          </a:p>
          <a:p>
            <a:pPr marL="342900" indent="-34290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Шестнадцатеричная</a:t>
            </a:r>
          </a:p>
        </p:txBody>
      </p:sp>
    </p:spTree>
    <p:extLst>
      <p:ext uri="{BB962C8B-B14F-4D97-AF65-F5344CB8AC3E}">
        <p14:creationId xmlns:p14="http://schemas.microsoft.com/office/powerpoint/2010/main" val="366143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667440" cy="72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Системы счисления</a:t>
            </a:r>
            <a:endParaRPr lang="en-US" sz="3600" spc="-1" dirty="0"/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2313719"/>
            <a:ext cx="9667440" cy="54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spc="-1" dirty="0">
                <a:solidFill>
                  <a:srgbClr val="004892"/>
                </a:solidFill>
                <a:latin typeface="Montserrat Bold"/>
              </a:rPr>
              <a:t>Десятичная система счисления</a:t>
            </a:r>
            <a:endParaRPr lang="ru-RU" sz="1600" spc="-1" dirty="0">
              <a:solidFill>
                <a:srgbClr val="262626"/>
              </a:solidFill>
              <a:latin typeface="Montserrat"/>
            </a:endParaRPr>
          </a:p>
        </p:txBody>
      </p:sp>
      <p:sp>
        <p:nvSpPr>
          <p:cNvPr id="7" name="CustomShape 4"/>
          <p:cNvSpPr/>
          <p:nvPr/>
        </p:nvSpPr>
        <p:spPr>
          <a:xfrm>
            <a:off x="581040" y="2853719"/>
            <a:ext cx="9667440" cy="288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Это одна из самых распространенных систем счисления. Именно её мы используем, когда называем цену товара и произносим номер автобуса. В каждом разряде (позиции) может использоваться только одна цифра из диапазона от 0 до 9. Основанием системы является число 10.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3898391-B3BD-B984-3B85-419FA687BD1B}"/>
              </a:ext>
            </a:extLst>
          </p:cNvPr>
          <p:cNvSpPr txBox="1"/>
          <p:nvPr/>
        </p:nvSpPr>
        <p:spPr>
          <a:xfrm>
            <a:off x="4997091" y="4891730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5 0 3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A9D74AD-8F83-531A-0E48-6D9025D1EA0D}"/>
              </a:ext>
            </a:extLst>
          </p:cNvPr>
          <p:cNvSpPr txBox="1"/>
          <p:nvPr/>
        </p:nvSpPr>
        <p:spPr>
          <a:xfrm>
            <a:off x="4997092" y="4590378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2 1 0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40410C71-A658-9AAB-4556-C41811B83D2B}"/>
                  </a:ext>
                </a:extLst>
              </p:cNvPr>
              <p:cNvSpPr txBox="1"/>
              <p:nvPr/>
            </p:nvSpPr>
            <p:spPr>
              <a:xfrm>
                <a:off x="3567900" y="5468323"/>
                <a:ext cx="291586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b="0" i="1" dirty="0" smtClean="0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∗</m:t>
                      </m:r>
                      <m:sSup>
                        <m:sSup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ru-RU" b="0" i="1" dirty="0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ru-RU" b="0" i="1" dirty="0" smtClean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∗</m:t>
                      </m:r>
                      <m:sSup>
                        <m:sSup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ru-RU" b="0" i="1" dirty="0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  <m:r>
                        <a:rPr lang="en-US" b="0" i="0" dirty="0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ru-RU" b="0" i="0" dirty="0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b="0" i="0" dirty="0" smtClean="0">
                          <a:latin typeface="Cambria Math" panose="02040503050406030204" pitchFamily="18" charset="0"/>
                        </a:rPr>
                        <m:t>∗</m:t>
                      </m:r>
                      <m:sSup>
                        <m:sSup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ru-RU" b="0" i="1" dirty="0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p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40410C71-A658-9AAB-4556-C41811B83D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67900" y="5468323"/>
                <a:ext cx="2915863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45657D7-CAAF-FF11-E26F-D0DBEA19D5F4}"/>
                  </a:ext>
                </a:extLst>
              </p:cNvPr>
              <p:cNvSpPr txBox="1"/>
              <p:nvPr/>
            </p:nvSpPr>
            <p:spPr>
              <a:xfrm>
                <a:off x="3567900" y="6035071"/>
                <a:ext cx="328487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b="0" i="1" dirty="0" smtClean="0">
                          <a:latin typeface="Cambria Math" panose="02040503050406030204" pitchFamily="18" charset="0"/>
                        </a:rPr>
                        <m:t>5∗100+0∗10+3∗1=</m:t>
                      </m:r>
                      <m:r>
                        <a:rPr lang="ru-RU" b="0" i="0" dirty="0" smtClean="0">
                          <a:latin typeface="Cambria Math" panose="02040503050406030204" pitchFamily="18" charset="0"/>
                        </a:rPr>
                        <m:t>503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45657D7-CAAF-FF11-E26F-D0DBEA19D5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67900" y="6035071"/>
                <a:ext cx="3284874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24163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667440" cy="72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Системы счисления</a:t>
            </a:r>
            <a:endParaRPr lang="en-US" sz="3600" spc="-1" dirty="0"/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2313719"/>
            <a:ext cx="9667440" cy="54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spc="-1" dirty="0">
                <a:solidFill>
                  <a:srgbClr val="004892"/>
                </a:solidFill>
                <a:latin typeface="Montserrat Bold"/>
              </a:rPr>
              <a:t>Двоичная система счисления</a:t>
            </a:r>
            <a:endParaRPr lang="ru-RU" sz="1600" spc="-1" dirty="0">
              <a:solidFill>
                <a:srgbClr val="262626"/>
              </a:solidFill>
              <a:latin typeface="Montserrat"/>
            </a:endParaRPr>
          </a:p>
        </p:txBody>
      </p:sp>
      <p:sp>
        <p:nvSpPr>
          <p:cNvPr id="7" name="CustomShape 4"/>
          <p:cNvSpPr/>
          <p:nvPr/>
        </p:nvSpPr>
        <p:spPr>
          <a:xfrm>
            <a:off x="581040" y="2853719"/>
            <a:ext cx="9667440" cy="288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Эта система, в основном, используется в вычислительной технике.</a:t>
            </a:r>
          </a:p>
          <a:p>
            <a:pPr algn="just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Двоичная позиционная система счисления имеет основание 2 и использует для записи числа 2 символа (цифры): 0 и 1. В каждом разряде допустима только одна цифра — либо 0, либо 1.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A115501-794C-E4DD-3947-CC490C75EE93}"/>
              </a:ext>
            </a:extLst>
          </p:cNvPr>
          <p:cNvSpPr txBox="1"/>
          <p:nvPr/>
        </p:nvSpPr>
        <p:spPr>
          <a:xfrm>
            <a:off x="4141364" y="4757156"/>
            <a:ext cx="19944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1 1 1 1 1 0 1 1 1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24465F3-090B-9BFE-D111-9F9F0C240CFF}"/>
              </a:ext>
            </a:extLst>
          </p:cNvPr>
          <p:cNvSpPr txBox="1"/>
          <p:nvPr/>
        </p:nvSpPr>
        <p:spPr>
          <a:xfrm>
            <a:off x="4145813" y="4387824"/>
            <a:ext cx="19900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9 8 7 6 5 4 3 2 1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4064DF2E-BD9B-F328-01BE-4F52D53B902B}"/>
                  </a:ext>
                </a:extLst>
              </p:cNvPr>
              <p:cNvSpPr txBox="1"/>
              <p:nvPr/>
            </p:nvSpPr>
            <p:spPr>
              <a:xfrm>
                <a:off x="1104120" y="5297156"/>
                <a:ext cx="7657161" cy="3724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1∗</m:t>
                      </m:r>
                      <m:sSup>
                        <m:sSup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ru-RU" b="0" i="1" dirty="0" smtClean="0">
                              <a:latin typeface="Cambria Math" panose="02040503050406030204" pitchFamily="18" charset="0"/>
                            </a:rPr>
                            <m:t>8</m:t>
                          </m:r>
                        </m:sup>
                      </m:sSup>
                      <m:r>
                        <a:rPr lang="en-US" i="1" dirty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1∗</m:t>
                      </m:r>
                      <m:sSup>
                        <m:sSup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ru-RU" b="0" i="1" dirty="0" smtClean="0">
                              <a:latin typeface="Cambria Math" panose="02040503050406030204" pitchFamily="18" charset="0"/>
                            </a:rPr>
                            <m:t>7</m:t>
                          </m:r>
                        </m:sup>
                      </m:sSup>
                      <m:r>
                        <a:rPr lang="en-US" i="1" dirty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1∗</m:t>
                      </m:r>
                      <m:sSup>
                        <m:sSup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ru-RU" b="0" i="1" dirty="0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p>
                      </m:sSup>
                      <m:r>
                        <a:rPr lang="en-US" i="1" dirty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1∗</m:t>
                      </m:r>
                      <m:sSup>
                        <m:sSup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ru-RU" b="0" i="1" dirty="0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  <m:r>
                        <a:rPr lang="en-US" i="1" dirty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1∗</m:t>
                      </m:r>
                      <m:sSup>
                        <m:sSup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ru-RU" b="0" i="1" dirty="0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ru-RU" b="0" i="1" dirty="0" smtClean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∗</m:t>
                      </m:r>
                      <m:sSup>
                        <m:sSup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ru-RU" b="0" i="1" dirty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+1∗</m:t>
                      </m:r>
                      <m:sSup>
                        <m:sSup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ru-RU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0" dirty="0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ru-RU" b="0" i="0" dirty="0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b="0" i="0" dirty="0" smtClean="0">
                          <a:latin typeface="Cambria Math" panose="02040503050406030204" pitchFamily="18" charset="0"/>
                        </a:rPr>
                        <m:t>∗</m:t>
                      </m:r>
                      <m:sSup>
                        <m:sSup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ru-RU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ru-RU" b="0" i="1" dirty="0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∗</m:t>
                      </m:r>
                      <m:sSup>
                        <m:sSup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ru-RU" b="0" i="1" dirty="0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p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4064DF2E-BD9B-F328-01BE-4F52D53B90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4120" y="5297156"/>
                <a:ext cx="7657161" cy="37241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1E58EB80-7F95-ED29-9E4B-2E5630347C79}"/>
                  </a:ext>
                </a:extLst>
              </p:cNvPr>
              <p:cNvSpPr txBox="1"/>
              <p:nvPr/>
            </p:nvSpPr>
            <p:spPr>
              <a:xfrm>
                <a:off x="1104120" y="5818334"/>
                <a:ext cx="827983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1∗</m:t>
                      </m:r>
                      <m:r>
                        <a:rPr lang="ru-RU" b="0" i="1" dirty="0" smtClean="0">
                          <a:latin typeface="Cambria Math" panose="02040503050406030204" pitchFamily="18" charset="0"/>
                        </a:rPr>
                        <m:t>256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ru-RU" b="0" i="1" dirty="0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∗</m:t>
                      </m:r>
                      <m:r>
                        <a:rPr lang="ru-RU" b="0" i="1" dirty="0" smtClean="0">
                          <a:latin typeface="Cambria Math" panose="02040503050406030204" pitchFamily="18" charset="0"/>
                        </a:rPr>
                        <m:t>128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+1∗</m:t>
                      </m:r>
                      <m:r>
                        <a:rPr lang="ru-RU" b="0" i="1" dirty="0" smtClean="0">
                          <a:latin typeface="Cambria Math" panose="02040503050406030204" pitchFamily="18" charset="0"/>
                        </a:rPr>
                        <m:t>64</m:t>
                      </m:r>
                      <m:r>
                        <a:rPr lang="en-US" b="0" i="0" dirty="0" smtClean="0">
                          <a:latin typeface="Cambria Math" panose="02040503050406030204" pitchFamily="18" charset="0"/>
                        </a:rPr>
                        <m:t>+1∗</m:t>
                      </m:r>
                      <m:r>
                        <a:rPr lang="ru-RU" b="0" i="1" dirty="0" smtClean="0">
                          <a:latin typeface="Cambria Math" panose="02040503050406030204" pitchFamily="18" charset="0"/>
                        </a:rPr>
                        <m:t>32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+1∗</m:t>
                      </m:r>
                      <m:r>
                        <a:rPr lang="ru-RU" b="0" i="1" dirty="0" smtClean="0">
                          <a:latin typeface="Cambria Math" panose="02040503050406030204" pitchFamily="18" charset="0"/>
                        </a:rPr>
                        <m:t>16+0∗8+1∗4+1∗2+1∗1=</m:t>
                      </m:r>
                      <m:r>
                        <a:rPr lang="ru-RU" b="0" i="0" dirty="0" smtClean="0">
                          <a:latin typeface="Cambria Math" panose="02040503050406030204" pitchFamily="18" charset="0"/>
                        </a:rPr>
                        <m:t>503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1E58EB80-7F95-ED29-9E4B-2E5630347C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4120" y="5818334"/>
                <a:ext cx="8279831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67686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667440" cy="72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Системы счисления</a:t>
            </a:r>
            <a:endParaRPr lang="en-US" sz="3600" spc="-1" dirty="0"/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2313719"/>
            <a:ext cx="9667440" cy="54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spc="-1" dirty="0">
                <a:solidFill>
                  <a:srgbClr val="004892"/>
                </a:solidFill>
                <a:latin typeface="Montserrat Bold"/>
              </a:rPr>
              <a:t>Восьмеричная система счисления</a:t>
            </a:r>
            <a:endParaRPr lang="ru-RU" sz="1600" spc="-1" dirty="0">
              <a:solidFill>
                <a:srgbClr val="262626"/>
              </a:solidFill>
              <a:latin typeface="Montserrat"/>
            </a:endParaRPr>
          </a:p>
        </p:txBody>
      </p:sp>
      <p:sp>
        <p:nvSpPr>
          <p:cNvPr id="7" name="CustomShape 4"/>
          <p:cNvSpPr/>
          <p:nvPr/>
        </p:nvSpPr>
        <p:spPr>
          <a:xfrm>
            <a:off x="581040" y="2853719"/>
            <a:ext cx="9667440" cy="288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8-я система счисления, как и двоичная, часто применяется в цифровой технике. Имеет основание 8 и использует для записи числа цифры от 0 до 7.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7E6F00F-EBD4-5A45-61F5-052B95FB541F}"/>
              </a:ext>
            </a:extLst>
          </p:cNvPr>
          <p:cNvSpPr txBox="1"/>
          <p:nvPr/>
        </p:nvSpPr>
        <p:spPr>
          <a:xfrm>
            <a:off x="4997091" y="4519672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7 6 7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D8B15EA-69F0-0A92-3143-965E07B83DC6}"/>
              </a:ext>
            </a:extLst>
          </p:cNvPr>
          <p:cNvSpPr txBox="1"/>
          <p:nvPr/>
        </p:nvSpPr>
        <p:spPr>
          <a:xfrm>
            <a:off x="4997092" y="4218320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2 1 0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AC8CC8A2-407F-5E50-F170-C2AD5FABB602}"/>
                  </a:ext>
                </a:extLst>
              </p:cNvPr>
              <p:cNvSpPr txBox="1"/>
              <p:nvPr/>
            </p:nvSpPr>
            <p:spPr>
              <a:xfrm>
                <a:off x="3995917" y="5226767"/>
                <a:ext cx="253114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b="0" i="1" dirty="0" smtClean="0">
                          <a:latin typeface="Cambria Math" panose="02040503050406030204" pitchFamily="18" charset="0"/>
                        </a:rPr>
                        <m:t>7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∗</m:t>
                      </m:r>
                      <m:sSup>
                        <m:sSup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ru-RU" b="0" i="1" dirty="0" smtClean="0">
                              <a:latin typeface="Cambria Math" panose="02040503050406030204" pitchFamily="18" charset="0"/>
                            </a:rPr>
                            <m:t>8</m:t>
                          </m:r>
                        </m:e>
                        <m:sup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ru-RU" b="0" i="1" dirty="0" smtClean="0"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∗</m:t>
                      </m:r>
                      <m:sSup>
                        <m:sSup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ru-RU" b="0" i="1" dirty="0" smtClean="0">
                              <a:latin typeface="Cambria Math" panose="02040503050406030204" pitchFamily="18" charset="0"/>
                            </a:rPr>
                            <m:t>8</m:t>
                          </m:r>
                        </m:e>
                        <m:sup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  <m:r>
                        <a:rPr lang="en-US" b="0" i="0" dirty="0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ru-RU" b="0" i="0" dirty="0" smtClean="0">
                          <a:latin typeface="Cambria Math" panose="02040503050406030204" pitchFamily="18" charset="0"/>
                        </a:rPr>
                        <m:t>7</m:t>
                      </m:r>
                      <m:r>
                        <a:rPr lang="en-US" b="0" i="0" dirty="0" smtClean="0">
                          <a:latin typeface="Cambria Math" panose="02040503050406030204" pitchFamily="18" charset="0"/>
                        </a:rPr>
                        <m:t>∗</m:t>
                      </m:r>
                      <m:sSup>
                        <m:sSup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ru-RU" b="0" i="1" dirty="0" smtClean="0">
                              <a:latin typeface="Cambria Math" panose="02040503050406030204" pitchFamily="18" charset="0"/>
                            </a:rPr>
                            <m:t>8</m:t>
                          </m:r>
                        </m:e>
                        <m:sup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p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AC8CC8A2-407F-5E50-F170-C2AD5FABB6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95917" y="5226767"/>
                <a:ext cx="2531142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830846A9-2BFF-7AFA-E4E6-B5C7CE45067E}"/>
                  </a:ext>
                </a:extLst>
              </p:cNvPr>
              <p:cNvSpPr txBox="1"/>
              <p:nvPr/>
            </p:nvSpPr>
            <p:spPr>
              <a:xfrm>
                <a:off x="3995917" y="5803360"/>
                <a:ext cx="302839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b="0" i="1" dirty="0" smtClean="0">
                          <a:latin typeface="Cambria Math" panose="02040503050406030204" pitchFamily="18" charset="0"/>
                        </a:rPr>
                        <m:t>7∗64+6∗8+7∗1=</m:t>
                      </m:r>
                      <m:r>
                        <a:rPr lang="ru-RU" b="0" i="0" dirty="0" smtClean="0">
                          <a:latin typeface="Cambria Math" panose="02040503050406030204" pitchFamily="18" charset="0"/>
                        </a:rPr>
                        <m:t>503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830846A9-2BFF-7AFA-E4E6-B5C7CE4506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95917" y="5803360"/>
                <a:ext cx="3028393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8000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667440" cy="72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Системы счисления</a:t>
            </a:r>
            <a:endParaRPr lang="en-US" sz="3600" spc="-1" dirty="0"/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2313719"/>
            <a:ext cx="9667440" cy="54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spc="-1" dirty="0">
                <a:solidFill>
                  <a:srgbClr val="004892"/>
                </a:solidFill>
                <a:latin typeface="Montserrat Bold"/>
              </a:rPr>
              <a:t>Шестнадцатеричная система счисления</a:t>
            </a:r>
            <a:endParaRPr lang="ru-RU" sz="1600" spc="-1" dirty="0">
              <a:solidFill>
                <a:srgbClr val="262626"/>
              </a:solidFill>
              <a:latin typeface="Montserrat"/>
            </a:endParaRPr>
          </a:p>
        </p:txBody>
      </p:sp>
      <p:sp>
        <p:nvSpPr>
          <p:cNvPr id="7" name="CustomShape 4"/>
          <p:cNvSpPr/>
          <p:nvPr/>
        </p:nvSpPr>
        <p:spPr>
          <a:xfrm>
            <a:off x="581040" y="2853719"/>
            <a:ext cx="9667440" cy="288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Шестнадцатеричная система широко используется в современных компьютерах, например при помощи неё указывается цвет: #FFFFFF –  белый цвет. Рассматриваемая система имеет основание 16 и использует для записи числа: 0, 1, 2, 3, 4, 5, 6, 7, 8, 9, A, B, C, D, E, F, где буквы равны 10, 11, 12, 13, 14, 15 соответственно.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7E6F00F-EBD4-5A45-61F5-052B95FB541F}"/>
              </a:ext>
            </a:extLst>
          </p:cNvPr>
          <p:cNvSpPr txBox="1"/>
          <p:nvPr/>
        </p:nvSpPr>
        <p:spPr>
          <a:xfrm>
            <a:off x="4860905" y="5034687"/>
            <a:ext cx="7104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1 </a:t>
            </a:r>
            <a:r>
              <a:rPr lang="en-US" dirty="0"/>
              <a:t>F</a:t>
            </a:r>
            <a:r>
              <a:rPr lang="ru-RU" dirty="0"/>
              <a:t> 7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D8B15EA-69F0-0A92-3143-965E07B83DC6}"/>
              </a:ext>
            </a:extLst>
          </p:cNvPr>
          <p:cNvSpPr txBox="1"/>
          <p:nvPr/>
        </p:nvSpPr>
        <p:spPr>
          <a:xfrm>
            <a:off x="4860906" y="4733335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2 1 0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AC8CC8A2-407F-5E50-F170-C2AD5FABB602}"/>
                  </a:ext>
                </a:extLst>
              </p:cNvPr>
              <p:cNvSpPr txBox="1"/>
              <p:nvPr/>
            </p:nvSpPr>
            <p:spPr>
              <a:xfrm>
                <a:off x="3918096" y="5476231"/>
                <a:ext cx="304410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b="0" i="1" dirty="0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∗</m:t>
                      </m:r>
                      <m:sSup>
                        <m:sSup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ru-RU" b="0" i="1" dirty="0" smtClean="0">
                              <a:latin typeface="Cambria Math" panose="02040503050406030204" pitchFamily="18" charset="0"/>
                            </a:rPr>
                            <m:t>16</m:t>
                          </m:r>
                        </m:e>
                        <m:sup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ru-RU" b="0" i="1" dirty="0" smtClean="0">
                          <a:latin typeface="Cambria Math" panose="02040503050406030204" pitchFamily="18" charset="0"/>
                        </a:rPr>
                        <m:t>15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∗</m:t>
                      </m:r>
                      <m:sSup>
                        <m:sSup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ru-RU" b="0" i="1" dirty="0" smtClean="0">
                              <a:latin typeface="Cambria Math" panose="02040503050406030204" pitchFamily="18" charset="0"/>
                            </a:rPr>
                            <m:t>16</m:t>
                          </m:r>
                        </m:e>
                        <m:sup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  <m:r>
                        <a:rPr lang="en-US" b="0" i="0" dirty="0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ru-RU" b="0" i="0" dirty="0" smtClean="0">
                          <a:latin typeface="Cambria Math" panose="02040503050406030204" pitchFamily="18" charset="0"/>
                        </a:rPr>
                        <m:t>7</m:t>
                      </m:r>
                      <m:r>
                        <a:rPr lang="en-US" b="0" i="0" dirty="0" smtClean="0">
                          <a:latin typeface="Cambria Math" panose="02040503050406030204" pitchFamily="18" charset="0"/>
                        </a:rPr>
                        <m:t>∗</m:t>
                      </m:r>
                      <m:sSup>
                        <m:sSup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ru-RU" b="0" i="1" dirty="0" smtClean="0">
                              <a:latin typeface="Cambria Math" panose="02040503050406030204" pitchFamily="18" charset="0"/>
                            </a:rPr>
                            <m:t>16</m:t>
                          </m:r>
                        </m:e>
                        <m:sup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p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AC8CC8A2-407F-5E50-F170-C2AD5FABB6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18096" y="5476231"/>
                <a:ext cx="3044103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830846A9-2BFF-7AFA-E4E6-B5C7CE45067E}"/>
                  </a:ext>
                </a:extLst>
              </p:cNvPr>
              <p:cNvSpPr txBox="1"/>
              <p:nvPr/>
            </p:nvSpPr>
            <p:spPr>
              <a:xfrm>
                <a:off x="3918096" y="6052824"/>
                <a:ext cx="341311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i="1" dirty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ru-RU" b="0" i="1" dirty="0" smtClean="0">
                          <a:latin typeface="Cambria Math" panose="02040503050406030204" pitchFamily="18" charset="0"/>
                        </a:rPr>
                        <m:t>∗256+15∗16+7∗1=</m:t>
                      </m:r>
                      <m:r>
                        <a:rPr lang="ru-RU" b="0" i="0" dirty="0" smtClean="0">
                          <a:latin typeface="Cambria Math" panose="02040503050406030204" pitchFamily="18" charset="0"/>
                        </a:rPr>
                        <m:t>503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830846A9-2BFF-7AFA-E4E6-B5C7CE4506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18096" y="6052824"/>
                <a:ext cx="3413114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2399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658042" y="2421530"/>
            <a:ext cx="9924840" cy="80293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Вычислительные машины</a:t>
            </a:r>
            <a:endParaRPr lang="en-US" sz="3600" b="0" strike="noStrike" spc="-1" dirty="0">
              <a:latin typeface="Arial"/>
            </a:endParaRPr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 dirty="0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 dirty="0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842649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667440" cy="72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Вычислительные машины</a:t>
            </a:r>
            <a:endParaRPr lang="en-US" sz="3600" spc="-1" dirty="0"/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2313719"/>
            <a:ext cx="9667440" cy="54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spc="-1" dirty="0">
                <a:solidFill>
                  <a:srgbClr val="004892"/>
                </a:solidFill>
                <a:latin typeface="Montserrat Bold"/>
              </a:rPr>
              <a:t>Вычислительные машины</a:t>
            </a:r>
            <a:endParaRPr lang="ru-RU" sz="1600" spc="-1" dirty="0">
              <a:solidFill>
                <a:srgbClr val="262626"/>
              </a:solidFill>
              <a:latin typeface="Montserrat"/>
            </a:endParaRPr>
          </a:p>
        </p:txBody>
      </p:sp>
      <p:sp>
        <p:nvSpPr>
          <p:cNvPr id="7" name="CustomShape 4"/>
          <p:cNvSpPr/>
          <p:nvPr/>
        </p:nvSpPr>
        <p:spPr>
          <a:xfrm>
            <a:off x="581040" y="2853719"/>
            <a:ext cx="9667440" cy="288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Вычислительная машина – механизм, электромеханическое или электронное устройство, предназначенное для автоматического выполнения математических операций.</a:t>
            </a:r>
          </a:p>
          <a:p>
            <a:pPr algn="just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Первыми приспособлениями для вычислений были счётные палочки, финикийские глиняные фигурки и т.п., предназначаемые для наглядного представления количества считаемых предметов. Такими приспособлениями пользовались, в первую очередь, торговцы и счетоводы того времени.</a:t>
            </a:r>
          </a:p>
          <a:p>
            <a:pPr algn="just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Постепенно из простейших приспособлений для счёта рождались всё более и более сложные устройства: абак (счёты), логарифмическая линейка, арифмометр, компьютер.</a:t>
            </a:r>
          </a:p>
        </p:txBody>
      </p:sp>
    </p:spTree>
    <p:extLst>
      <p:ext uri="{BB962C8B-B14F-4D97-AF65-F5344CB8AC3E}">
        <p14:creationId xmlns:p14="http://schemas.microsoft.com/office/powerpoint/2010/main" val="14320326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667440" cy="72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Вычислительные машины</a:t>
            </a:r>
            <a:endParaRPr lang="en-US" sz="3600" spc="-1" dirty="0"/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2313719"/>
            <a:ext cx="9667440" cy="54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spc="-1" dirty="0">
                <a:solidFill>
                  <a:srgbClr val="004892"/>
                </a:solidFill>
                <a:latin typeface="Montserrat Bold"/>
              </a:rPr>
              <a:t>Арифмометры</a:t>
            </a:r>
            <a:endParaRPr lang="ru-RU" sz="1600" spc="-1" dirty="0">
              <a:solidFill>
                <a:srgbClr val="262626"/>
              </a:solidFill>
              <a:latin typeface="Montserrat"/>
            </a:endParaRPr>
          </a:p>
        </p:txBody>
      </p:sp>
      <p:sp>
        <p:nvSpPr>
          <p:cNvPr id="7" name="CustomShape 4"/>
          <p:cNvSpPr/>
          <p:nvPr/>
        </p:nvSpPr>
        <p:spPr>
          <a:xfrm>
            <a:off x="581040" y="2853719"/>
            <a:ext cx="9667440" cy="288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В 1623 году Вильгельм </a:t>
            </a:r>
            <a:r>
              <a:rPr lang="ru-RU" sz="2000" spc="-1" dirty="0" err="1">
                <a:solidFill>
                  <a:srgbClr val="262626"/>
                </a:solidFill>
                <a:latin typeface="Montserrat"/>
              </a:rPr>
              <a:t>Шиккард</a:t>
            </a: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 придумал «Считающие часы» – первый арифмометр, умевший выполнять четыре </a:t>
            </a:r>
            <a:r>
              <a:rPr lang="ru-RU" sz="2000" b="1" spc="-1" dirty="0">
                <a:solidFill>
                  <a:srgbClr val="262626"/>
                </a:solidFill>
                <a:latin typeface="Montserrat"/>
              </a:rPr>
              <a:t>арифметических</a:t>
            </a: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 действия. Считающими часами устройство было названо потому, что, как и в настоящих часах, работа механизма была основана на использовании звёздочек и шестерёнок.</a:t>
            </a:r>
          </a:p>
          <a:p>
            <a:pPr algn="just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За этим последовали машины </a:t>
            </a:r>
            <a:r>
              <a:rPr lang="ru-RU" sz="2000" spc="-1" dirty="0" err="1">
                <a:solidFill>
                  <a:srgbClr val="262626"/>
                </a:solidFill>
                <a:latin typeface="Montserrat"/>
              </a:rPr>
              <a:t>Блеза</a:t>
            </a: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 Паскаля («</a:t>
            </a:r>
            <a:r>
              <a:rPr lang="ru-RU" sz="2000" spc="-1" dirty="0" err="1">
                <a:solidFill>
                  <a:srgbClr val="262626"/>
                </a:solidFill>
                <a:latin typeface="Montserrat"/>
              </a:rPr>
              <a:t>Паскалина</a:t>
            </a: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», 1642 г.) и Готфрида Вильгельма Лейбница – арифмометр Лейбница.</a:t>
            </a:r>
          </a:p>
        </p:txBody>
      </p:sp>
    </p:spTree>
    <p:extLst>
      <p:ext uri="{BB962C8B-B14F-4D97-AF65-F5344CB8AC3E}">
        <p14:creationId xmlns:p14="http://schemas.microsoft.com/office/powerpoint/2010/main" val="41938469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667440" cy="72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Вычислительные машины</a:t>
            </a:r>
            <a:endParaRPr lang="en-US" sz="3600" spc="-1" dirty="0"/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2313719"/>
            <a:ext cx="9667440" cy="54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spc="-1" dirty="0">
                <a:solidFill>
                  <a:srgbClr val="004892"/>
                </a:solidFill>
                <a:latin typeface="Montserrat Bold"/>
              </a:rPr>
              <a:t>Арифмометры</a:t>
            </a:r>
            <a:endParaRPr lang="ru-RU" sz="1600" spc="-1" dirty="0">
              <a:solidFill>
                <a:srgbClr val="262626"/>
              </a:solidFill>
              <a:latin typeface="Montserrat"/>
            </a:endParaRPr>
          </a:p>
        </p:txBody>
      </p:sp>
      <p:sp>
        <p:nvSpPr>
          <p:cNvPr id="7" name="CustomShape 4"/>
          <p:cNvSpPr/>
          <p:nvPr/>
        </p:nvSpPr>
        <p:spPr>
          <a:xfrm>
            <a:off x="581040" y="2853719"/>
            <a:ext cx="9667440" cy="288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Лейбниц также описал </a:t>
            </a:r>
            <a:r>
              <a:rPr lang="ru-RU" sz="2000" b="1" spc="-1" dirty="0">
                <a:solidFill>
                  <a:srgbClr val="262626"/>
                </a:solidFill>
                <a:latin typeface="Montserrat"/>
              </a:rPr>
              <a:t>двоичную систему счисления </a:t>
            </a: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– один из ключевых принципов построения всех современных компьютеров. Однако вплоть до 1950-х многие последующие разработки (включая машины Чарльза Бэббиджа, ЭНИАК 1945 года и другие десятичные компьютеры) были основаны на более сложной в реализации </a:t>
            </a:r>
            <a:r>
              <a:rPr lang="ru-RU" sz="2000" b="1" spc="-1" dirty="0">
                <a:solidFill>
                  <a:srgbClr val="262626"/>
                </a:solidFill>
                <a:latin typeface="Montserrat"/>
              </a:rPr>
              <a:t>десятичной</a:t>
            </a: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 системы счисления.</a:t>
            </a:r>
          </a:p>
        </p:txBody>
      </p:sp>
    </p:spTree>
    <p:extLst>
      <p:ext uri="{BB962C8B-B14F-4D97-AF65-F5344CB8AC3E}">
        <p14:creationId xmlns:p14="http://schemas.microsoft.com/office/powerpoint/2010/main" val="7687941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667440" cy="72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Вычислительные машины</a:t>
            </a:r>
            <a:endParaRPr lang="en-US" sz="3600" spc="-1" dirty="0"/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2313719"/>
            <a:ext cx="9667440" cy="54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spc="-1" dirty="0">
                <a:solidFill>
                  <a:srgbClr val="004892"/>
                </a:solidFill>
                <a:latin typeface="Montserrat Bold"/>
              </a:rPr>
              <a:t>Арифмометры</a:t>
            </a:r>
            <a:endParaRPr lang="ru-RU" sz="1600" spc="-1" dirty="0">
              <a:solidFill>
                <a:srgbClr val="262626"/>
              </a:solidFill>
              <a:latin typeface="Montserrat"/>
            </a:endParaRPr>
          </a:p>
        </p:txBody>
      </p:sp>
      <p:sp>
        <p:nvSpPr>
          <p:cNvPr id="7" name="CustomShape 4"/>
          <p:cNvSpPr/>
          <p:nvPr/>
        </p:nvSpPr>
        <p:spPr>
          <a:xfrm>
            <a:off x="581040" y="2853719"/>
            <a:ext cx="9667440" cy="288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В 1820 году Шарль Ксавье Тома де Кольмар создал первое серийно выпускавшееся механическое счётное устройство – арифмометр Томаса, который мог складывать, вычитать, умножать и делить. В основном, он был основан на работе Лейбница.</a:t>
            </a:r>
          </a:p>
          <a:p>
            <a:pPr algn="just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В 1845 году Израиль </a:t>
            </a:r>
            <a:r>
              <a:rPr lang="ru-RU" sz="2000" spc="-1" dirty="0" err="1">
                <a:solidFill>
                  <a:srgbClr val="262626"/>
                </a:solidFill>
                <a:latin typeface="Montserrat"/>
              </a:rPr>
              <a:t>Штаффель</a:t>
            </a: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 представил счётную машину, которая кроме четырёх арифметических действий могла извлекать квадратные корни. Арифмометры, считающие десятичные числа, использовались до 1970-х.</a:t>
            </a:r>
          </a:p>
        </p:txBody>
      </p:sp>
    </p:spTree>
    <p:extLst>
      <p:ext uri="{BB962C8B-B14F-4D97-AF65-F5344CB8AC3E}">
        <p14:creationId xmlns:p14="http://schemas.microsoft.com/office/powerpoint/2010/main" val="26994799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667440" cy="72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Вычислительные машины</a:t>
            </a:r>
            <a:endParaRPr lang="en-US" sz="3600" spc="-1" dirty="0"/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1110600"/>
            <a:ext cx="9667440" cy="54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spc="-1" dirty="0">
                <a:solidFill>
                  <a:srgbClr val="004892"/>
                </a:solidFill>
                <a:latin typeface="Montserrat Bold"/>
              </a:rPr>
              <a:t>Арифмометры</a:t>
            </a:r>
            <a:endParaRPr lang="en-US" sz="2000" spc="-1" dirty="0">
              <a:solidFill>
                <a:srgbClr val="004892"/>
              </a:solidFill>
              <a:latin typeface="Montserrat Bold"/>
            </a:endParaRPr>
          </a:p>
        </p:txBody>
      </p:sp>
      <p:pic>
        <p:nvPicPr>
          <p:cNvPr id="1026" name="Picture 2" descr="undefined">
            <a:extLst>
              <a:ext uri="{FF2B5EF4-FFF2-40B4-BE49-F238E27FC236}">
                <a16:creationId xmlns:a16="http://schemas.microsoft.com/office/drawing/2014/main" id="{A995E1FF-56C4-CF7E-785F-56885E1C3B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180" y="1776155"/>
            <a:ext cx="2415079" cy="1811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094C7DA-58B6-2D77-7A27-E83BF04A1DB5}"/>
              </a:ext>
            </a:extLst>
          </p:cNvPr>
          <p:cNvSpPr txBox="1"/>
          <p:nvPr/>
        </p:nvSpPr>
        <p:spPr>
          <a:xfrm>
            <a:off x="647179" y="3637634"/>
            <a:ext cx="241507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800" spc="-1" dirty="0">
                <a:solidFill>
                  <a:srgbClr val="262626"/>
                </a:solidFill>
                <a:latin typeface="Montserrat"/>
              </a:rPr>
              <a:t>Считающие часы</a:t>
            </a:r>
            <a:endParaRPr lang="ru-RU" dirty="0"/>
          </a:p>
        </p:txBody>
      </p:sp>
      <p:pic>
        <p:nvPicPr>
          <p:cNvPr id="1028" name="Picture 4" descr="undefined">
            <a:extLst>
              <a:ext uri="{FF2B5EF4-FFF2-40B4-BE49-F238E27FC236}">
                <a16:creationId xmlns:a16="http://schemas.microsoft.com/office/drawing/2014/main" id="{C16CFF0D-D01D-CB21-A7AC-6A5CDAB08DC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265" b="15499"/>
          <a:stretch/>
        </p:blipFill>
        <p:spPr bwMode="auto">
          <a:xfrm>
            <a:off x="5437762" y="1782906"/>
            <a:ext cx="4127169" cy="1833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DA8672C-871C-ADEA-2B13-A4396726AD37}"/>
              </a:ext>
            </a:extLst>
          </p:cNvPr>
          <p:cNvSpPr txBox="1"/>
          <p:nvPr/>
        </p:nvSpPr>
        <p:spPr>
          <a:xfrm>
            <a:off x="5437762" y="3742126"/>
            <a:ext cx="4127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800" spc="-1" dirty="0">
                <a:solidFill>
                  <a:srgbClr val="262626"/>
                </a:solidFill>
                <a:latin typeface="Montserrat"/>
              </a:rPr>
              <a:t>Арифмометр Лейбница</a:t>
            </a:r>
            <a:endParaRPr lang="ru-RU" dirty="0"/>
          </a:p>
        </p:txBody>
      </p:sp>
      <p:pic>
        <p:nvPicPr>
          <p:cNvPr id="1030" name="Picture 6">
            <a:extLst>
              <a:ext uri="{FF2B5EF4-FFF2-40B4-BE49-F238E27FC236}">
                <a16:creationId xmlns:a16="http://schemas.microsoft.com/office/drawing/2014/main" id="{1DDC399D-CB73-22E1-4797-7C5AFEC34E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6609" y="4318761"/>
            <a:ext cx="3043651" cy="1743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8DA585F7-E0B4-891E-A3A5-F522D2966424}"/>
              </a:ext>
            </a:extLst>
          </p:cNvPr>
          <p:cNvSpPr txBox="1"/>
          <p:nvPr/>
        </p:nvSpPr>
        <p:spPr>
          <a:xfrm>
            <a:off x="3329004" y="6093315"/>
            <a:ext cx="37988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spc="-1" dirty="0">
                <a:solidFill>
                  <a:srgbClr val="262626"/>
                </a:solidFill>
                <a:latin typeface="Montserrat"/>
              </a:rPr>
              <a:t>Счётная машина </a:t>
            </a:r>
            <a:r>
              <a:rPr lang="ru-RU" sz="1800" spc="-1" dirty="0" err="1">
                <a:solidFill>
                  <a:srgbClr val="262626"/>
                </a:solidFill>
                <a:latin typeface="Montserrat"/>
              </a:rPr>
              <a:t>Штаффеля</a:t>
            </a:r>
            <a:r>
              <a:rPr lang="ru-RU" sz="1800" spc="-1" dirty="0">
                <a:solidFill>
                  <a:srgbClr val="262626"/>
                </a:solidFill>
                <a:latin typeface="Montserrat"/>
              </a:rPr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9782916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667440" cy="72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Вычислительные машины</a:t>
            </a:r>
            <a:endParaRPr lang="en-US" sz="3600" spc="-1" dirty="0"/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2313719"/>
            <a:ext cx="9667440" cy="54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spc="-1" dirty="0">
                <a:solidFill>
                  <a:srgbClr val="004892"/>
                </a:solidFill>
                <a:latin typeface="Montserrat Bold"/>
              </a:rPr>
              <a:t>Арифмометры </a:t>
            </a:r>
            <a:r>
              <a:rPr lang="en-US" sz="2000" spc="-1" dirty="0">
                <a:solidFill>
                  <a:srgbClr val="004892"/>
                </a:solidFill>
                <a:latin typeface="Montserrat Bold"/>
              </a:rPr>
              <a:t>vs</a:t>
            </a:r>
            <a:r>
              <a:rPr lang="ru-RU" sz="2000" spc="-1" dirty="0">
                <a:solidFill>
                  <a:srgbClr val="004892"/>
                </a:solidFill>
                <a:latin typeface="Montserrat Bold"/>
              </a:rPr>
              <a:t>. ЭВМ</a:t>
            </a:r>
            <a:endParaRPr lang="ru-RU" sz="1600" spc="-1" dirty="0">
              <a:solidFill>
                <a:srgbClr val="262626"/>
              </a:solidFill>
              <a:latin typeface="Montserrat"/>
            </a:endParaRPr>
          </a:p>
        </p:txBody>
      </p:sp>
      <p:sp>
        <p:nvSpPr>
          <p:cNvPr id="7" name="CustomShape 4"/>
          <p:cNvSpPr/>
          <p:nvPr/>
        </p:nvSpPr>
        <p:spPr>
          <a:xfrm>
            <a:off x="581040" y="2853719"/>
            <a:ext cx="9667440" cy="288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Первую вычислительную машину создали в 17-м веке, и использовали в ней </a:t>
            </a:r>
            <a:r>
              <a:rPr lang="ru-RU" sz="2000" b="1" spc="-1" dirty="0">
                <a:solidFill>
                  <a:srgbClr val="262626"/>
                </a:solidFill>
                <a:latin typeface="Montserrat"/>
              </a:rPr>
              <a:t>десятичную систему</a:t>
            </a: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.</a:t>
            </a:r>
          </a:p>
          <a:p>
            <a:pPr algn="just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Данная система оказалась неудобной для современных электронных машинах, поскольку требовалось производство устройств, способных работать в 10 состояниях, что привело бы к увеличению их цен и итоговых размеров машин.</a:t>
            </a:r>
          </a:p>
          <a:p>
            <a:pPr algn="just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Этих недостатков лишены элементы, работающие в </a:t>
            </a:r>
            <a:r>
              <a:rPr lang="ru-RU" sz="2000" b="1" spc="-1" dirty="0">
                <a:solidFill>
                  <a:srgbClr val="262626"/>
                </a:solidFill>
                <a:latin typeface="Montserrat"/>
              </a:rPr>
              <a:t>двоичной системе</a:t>
            </a: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9846411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667440" cy="72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Вычислительные машины</a:t>
            </a:r>
            <a:endParaRPr lang="en-US" sz="3600" spc="-1" dirty="0"/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2313719"/>
            <a:ext cx="9667440" cy="54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spc="-1" dirty="0">
                <a:solidFill>
                  <a:srgbClr val="004892"/>
                </a:solidFill>
                <a:latin typeface="Montserrat Bold"/>
              </a:rPr>
              <a:t>Поколения ЭВМ</a:t>
            </a:r>
            <a:endParaRPr lang="ru-RU" sz="1600" spc="-1" dirty="0">
              <a:solidFill>
                <a:srgbClr val="262626"/>
              </a:solidFill>
              <a:latin typeface="Montserrat"/>
            </a:endParaRPr>
          </a:p>
        </p:txBody>
      </p:sp>
      <p:sp>
        <p:nvSpPr>
          <p:cNvPr id="7" name="CustomShape 4"/>
          <p:cNvSpPr/>
          <p:nvPr/>
        </p:nvSpPr>
        <p:spPr>
          <a:xfrm>
            <a:off x="581040" y="2853719"/>
            <a:ext cx="9667440" cy="288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Можно выделить несколько поколений ЭВМ, в зависимости от используемой аппаратной базы:</a:t>
            </a:r>
          </a:p>
          <a:p>
            <a:pPr marL="342900" indent="-34290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Первое поколение ЭВМ</a:t>
            </a:r>
          </a:p>
          <a:p>
            <a:pPr marL="342900" indent="-34290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Второе поколение ЭВМ</a:t>
            </a:r>
          </a:p>
          <a:p>
            <a:pPr marL="342900" indent="-34290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Третье поколение ЭВМ</a:t>
            </a:r>
          </a:p>
          <a:p>
            <a:pPr marL="342900" indent="-34290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Персональные ЭВМ</a:t>
            </a:r>
          </a:p>
          <a:p>
            <a:pPr algn="just">
              <a:lnSpc>
                <a:spcPct val="100000"/>
              </a:lnSpc>
            </a:pPr>
            <a:endParaRPr lang="ru-RU" sz="2000" spc="-1" dirty="0">
              <a:solidFill>
                <a:srgbClr val="262626"/>
              </a:solidFill>
              <a:latin typeface="Montserrat"/>
            </a:endParaRPr>
          </a:p>
          <a:p>
            <a:pPr algn="just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Ограничивать временные рамки поколений сложно, так как в одно и то же время выпускались ЭВМ, относящиеся к разным поколениям, да и сам переход от поколения к поколению был не резким, а постепенным.</a:t>
            </a:r>
          </a:p>
        </p:txBody>
      </p:sp>
    </p:spTree>
    <p:extLst>
      <p:ext uri="{BB962C8B-B14F-4D97-AF65-F5344CB8AC3E}">
        <p14:creationId xmlns:p14="http://schemas.microsoft.com/office/powerpoint/2010/main" val="406480640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667440" cy="72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Вычислительные машины</a:t>
            </a:r>
            <a:endParaRPr lang="en-US" sz="3600" spc="-1" dirty="0"/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2313719"/>
            <a:ext cx="9667440" cy="54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spc="-1" dirty="0">
                <a:solidFill>
                  <a:srgbClr val="004892"/>
                </a:solidFill>
                <a:latin typeface="Montserrat Bold"/>
              </a:rPr>
              <a:t>Первые электронные вычислительные машины</a:t>
            </a:r>
            <a:endParaRPr lang="ru-RU" sz="1600" spc="-1" dirty="0">
              <a:solidFill>
                <a:srgbClr val="262626"/>
              </a:solidFill>
              <a:latin typeface="Montserrat"/>
            </a:endParaRPr>
          </a:p>
        </p:txBody>
      </p:sp>
      <p:sp>
        <p:nvSpPr>
          <p:cNvPr id="7" name="CustomShape 4"/>
          <p:cNvSpPr/>
          <p:nvPr/>
        </p:nvSpPr>
        <p:spPr>
          <a:xfrm>
            <a:off x="581040" y="2853719"/>
            <a:ext cx="9667440" cy="288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Первое поколение ЭВМ создавалось на </a:t>
            </a:r>
            <a:r>
              <a:rPr lang="ru-RU" sz="2000" b="1" spc="-1" dirty="0">
                <a:solidFill>
                  <a:srgbClr val="262626"/>
                </a:solidFill>
                <a:latin typeface="Montserrat"/>
              </a:rPr>
              <a:t>электронных лампах</a:t>
            </a: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.</a:t>
            </a:r>
          </a:p>
          <a:p>
            <a:pPr algn="just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Принцип работы электронной лампы следующий. Если на вход лампы подается логическая единица (например, напряжение 2 Вольта), то на выходе с лампы будет либо логический ноль (напряжение менее 1В), или логическая единица (2В). Логическая единица будет, если управляющее напряжение отсутствует, так как ток беспрепятственно пройдет от катода к аноду. Если же на сетку подать отрицательное напряжение, то электроны, идущие от катода к аноду, будут отталкиваться от сетки, и, в результате, ток протекать не будет, и на выходе с лампы будет логический ноль.</a:t>
            </a:r>
          </a:p>
        </p:txBody>
      </p:sp>
    </p:spTree>
    <p:extLst>
      <p:ext uri="{BB962C8B-B14F-4D97-AF65-F5344CB8AC3E}">
        <p14:creationId xmlns:p14="http://schemas.microsoft.com/office/powerpoint/2010/main" val="69535107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667440" cy="72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Вычислительные машины</a:t>
            </a:r>
            <a:endParaRPr lang="en-US" sz="3600" spc="-1" dirty="0"/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2313719"/>
            <a:ext cx="9667440" cy="54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spc="-1" dirty="0">
                <a:solidFill>
                  <a:srgbClr val="004892"/>
                </a:solidFill>
                <a:latin typeface="Montserrat Bold"/>
              </a:rPr>
              <a:t>Первые электронные вычислительные машины</a:t>
            </a:r>
            <a:endParaRPr lang="ru-RU" sz="1600" spc="-1" dirty="0">
              <a:solidFill>
                <a:srgbClr val="262626"/>
              </a:solidFill>
              <a:latin typeface="Montserrat"/>
            </a:endParaRPr>
          </a:p>
        </p:txBody>
      </p:sp>
      <p:sp>
        <p:nvSpPr>
          <p:cNvPr id="7" name="CustomShape 4"/>
          <p:cNvSpPr/>
          <p:nvPr/>
        </p:nvSpPr>
        <p:spPr>
          <a:xfrm>
            <a:off x="581040" y="2853719"/>
            <a:ext cx="9667440" cy="288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Используя этот принцип, строились все логические элементы ламповых ЭВМ.</a:t>
            </a:r>
          </a:p>
          <a:p>
            <a:pPr algn="just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Применение электронных ламп резко повысило вычислительные возможности ЭВМ, что способствовало быстрому переходу от первых автоматических релейных вычислительных машин к ламповым ЭВМ первого поколения.</a:t>
            </a:r>
          </a:p>
        </p:txBody>
      </p:sp>
    </p:spTree>
    <p:extLst>
      <p:ext uri="{BB962C8B-B14F-4D97-AF65-F5344CB8AC3E}">
        <p14:creationId xmlns:p14="http://schemas.microsoft.com/office/powerpoint/2010/main" val="163917029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667440" cy="72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Вычислительные машины</a:t>
            </a:r>
            <a:endParaRPr lang="en-US" sz="3600" spc="-1" dirty="0"/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2313719"/>
            <a:ext cx="9667440" cy="54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spc="-1" dirty="0">
                <a:solidFill>
                  <a:srgbClr val="004892"/>
                </a:solidFill>
                <a:latin typeface="Montserrat Bold"/>
              </a:rPr>
              <a:t>Первые электронные вычислительные машины</a:t>
            </a:r>
            <a:endParaRPr lang="ru-RU" sz="1600" spc="-1" dirty="0">
              <a:solidFill>
                <a:srgbClr val="262626"/>
              </a:solidFill>
              <a:latin typeface="Montserrat"/>
            </a:endParaRPr>
          </a:p>
        </p:txBody>
      </p:sp>
      <p:sp>
        <p:nvSpPr>
          <p:cNvPr id="7" name="CustomShape 4"/>
          <p:cNvSpPr/>
          <p:nvPr/>
        </p:nvSpPr>
        <p:spPr>
          <a:xfrm>
            <a:off x="581040" y="2853719"/>
            <a:ext cx="9667440" cy="288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Однако, не обошлось без проблем. К недостаткам использования электронных ламп относят их низкую надежность, высокое энергопотребление и большие габариты.</a:t>
            </a:r>
          </a:p>
          <a:p>
            <a:pPr algn="just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Первые ЭВМ были поистине гигантских размеров и занимали несколько комнат в научно-исследовательских институтах.</a:t>
            </a:r>
          </a:p>
        </p:txBody>
      </p:sp>
    </p:spTree>
    <p:extLst>
      <p:ext uri="{BB962C8B-B14F-4D97-AF65-F5344CB8AC3E}">
        <p14:creationId xmlns:p14="http://schemas.microsoft.com/office/powerpoint/2010/main" val="366221923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667440" cy="72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Вычислительные машины</a:t>
            </a:r>
            <a:endParaRPr lang="en-US" sz="3600" spc="-1" dirty="0"/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2313719"/>
            <a:ext cx="9667440" cy="54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spc="-1" dirty="0">
                <a:solidFill>
                  <a:srgbClr val="004892"/>
                </a:solidFill>
                <a:latin typeface="Montserrat Bold"/>
              </a:rPr>
              <a:t>Первые электронные вычислительные машины</a:t>
            </a:r>
            <a:endParaRPr lang="ru-RU" sz="1600" spc="-1" dirty="0">
              <a:solidFill>
                <a:srgbClr val="262626"/>
              </a:solidFill>
              <a:latin typeface="Montserrat"/>
            </a:endParaRPr>
          </a:p>
        </p:txBody>
      </p:sp>
      <p:sp>
        <p:nvSpPr>
          <p:cNvPr id="7" name="CustomShape 4"/>
          <p:cNvSpPr/>
          <p:nvPr/>
        </p:nvSpPr>
        <p:spPr>
          <a:xfrm>
            <a:off x="581040" y="2853719"/>
            <a:ext cx="9667440" cy="288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Обслуживание таких ЭВМ было крайне сложным и трудоемким, постоянно выходили из строя лампы, происходили сбои при вводе данных, и возникало множество других проблем. Не менее сложными и дорогостоящими приходилось делать и системы питания (нужно было прокладывать специальные силовые шины для обеспечения питания ЭВМ и делать сложную разводку, чтобы подвести кабели ко всем элементам), и системы охлаждения (лампы сильно грелись, от чего еще чаще выходили из строя).</a:t>
            </a:r>
          </a:p>
        </p:txBody>
      </p:sp>
    </p:spTree>
    <p:extLst>
      <p:ext uri="{BB962C8B-B14F-4D97-AF65-F5344CB8AC3E}">
        <p14:creationId xmlns:p14="http://schemas.microsoft.com/office/powerpoint/2010/main" val="315070416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667440" cy="72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Вычислительные машины</a:t>
            </a:r>
            <a:endParaRPr lang="en-US" sz="3600" spc="-1" dirty="0"/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2313719"/>
            <a:ext cx="9667440" cy="54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spc="-1" dirty="0">
                <a:solidFill>
                  <a:srgbClr val="004892"/>
                </a:solidFill>
                <a:latin typeface="Montserrat Bold"/>
              </a:rPr>
              <a:t>Перфокарты</a:t>
            </a:r>
            <a:endParaRPr lang="ru-RU" sz="1600" spc="-1" dirty="0">
              <a:solidFill>
                <a:srgbClr val="262626"/>
              </a:solidFill>
              <a:latin typeface="Montserrat"/>
            </a:endParaRPr>
          </a:p>
        </p:txBody>
      </p:sp>
      <p:sp>
        <p:nvSpPr>
          <p:cNvPr id="7" name="CustomShape 4"/>
          <p:cNvSpPr/>
          <p:nvPr/>
        </p:nvSpPr>
        <p:spPr>
          <a:xfrm>
            <a:off x="581040" y="2853719"/>
            <a:ext cx="9667440" cy="288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В 1804 году Жозеф Мари </a:t>
            </a:r>
            <a:r>
              <a:rPr lang="ru-RU" sz="2000" spc="-1" dirty="0" err="1">
                <a:solidFill>
                  <a:srgbClr val="262626"/>
                </a:solidFill>
                <a:latin typeface="Montserrat"/>
              </a:rPr>
              <a:t>Жаккар</a:t>
            </a: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 разработал ткацкий станок, в котором вышиваемый узор определялся перфокартами. Серия карт могла быть заменена, и смена узора не требовала изменений в механике станка. Это было важной вехой в истории программирования.</a:t>
            </a:r>
          </a:p>
          <a:p>
            <a:pPr algn="just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Перфокарта – носитель информации из тонкого картона, представляет информацию </a:t>
            </a:r>
            <a:r>
              <a:rPr lang="ru-RU" sz="2000" b="1" spc="-1" dirty="0">
                <a:solidFill>
                  <a:srgbClr val="262626"/>
                </a:solidFill>
                <a:latin typeface="Montserrat"/>
              </a:rPr>
              <a:t>наличием</a:t>
            </a: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 или </a:t>
            </a:r>
            <a:r>
              <a:rPr lang="ru-RU" sz="2000" b="1" spc="-1" dirty="0">
                <a:solidFill>
                  <a:srgbClr val="262626"/>
                </a:solidFill>
                <a:latin typeface="Montserrat"/>
              </a:rPr>
              <a:t>отсутствием</a:t>
            </a: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 отверстий в определённых позициях карты. Наиболее широко перфокарты применялись во второй половине XX века для ввода и хранения данных в системах автоматизированной обработки информации.</a:t>
            </a:r>
          </a:p>
        </p:txBody>
      </p:sp>
    </p:spTree>
    <p:extLst>
      <p:ext uri="{BB962C8B-B14F-4D97-AF65-F5344CB8AC3E}">
        <p14:creationId xmlns:p14="http://schemas.microsoft.com/office/powerpoint/2010/main" val="241039046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667440" cy="72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Вычислительные машины</a:t>
            </a:r>
            <a:endParaRPr lang="en-US" sz="3600" spc="-1" dirty="0"/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2313719"/>
            <a:ext cx="9667440" cy="54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spc="-1" dirty="0">
                <a:solidFill>
                  <a:srgbClr val="004892"/>
                </a:solidFill>
                <a:latin typeface="Montserrat Bold"/>
              </a:rPr>
              <a:t>Перфокарты</a:t>
            </a:r>
            <a:endParaRPr lang="ru-RU" sz="1600" spc="-1" dirty="0">
              <a:solidFill>
                <a:srgbClr val="262626"/>
              </a:solidFill>
              <a:latin typeface="Montserrat"/>
            </a:endParaRPr>
          </a:p>
        </p:txBody>
      </p:sp>
      <p:sp>
        <p:nvSpPr>
          <p:cNvPr id="7" name="CustomShape 4"/>
          <p:cNvSpPr/>
          <p:nvPr/>
        </p:nvSpPr>
        <p:spPr>
          <a:xfrm>
            <a:off x="581040" y="2853719"/>
            <a:ext cx="9667440" cy="288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При работе с перфокартами в двоичном режиме перфокарта рассматривается как двумерный битовый массив; допустимы любые комбинации пробивок. Например, в системах IBM 701 машинное слово состояло из 36 бит; при записи данных на перфокарты в одной строке пробивок записывалось 2 машинных слова (последние 8 колонок не использовались), всего на одну перфокарту можно было записать 24 машинных слова.</a:t>
            </a:r>
          </a:p>
        </p:txBody>
      </p:sp>
    </p:spTree>
    <p:extLst>
      <p:ext uri="{BB962C8B-B14F-4D97-AF65-F5344CB8AC3E}">
        <p14:creationId xmlns:p14="http://schemas.microsoft.com/office/powerpoint/2010/main" val="417871200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667440" cy="72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Вычислительные машины</a:t>
            </a:r>
            <a:endParaRPr lang="en-US" sz="3600" spc="-1" dirty="0"/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2313719"/>
            <a:ext cx="9667440" cy="54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spc="-1" dirty="0">
                <a:solidFill>
                  <a:srgbClr val="004892"/>
                </a:solidFill>
                <a:latin typeface="Montserrat Bold"/>
              </a:rPr>
              <a:t>Перфокарты</a:t>
            </a:r>
            <a:endParaRPr lang="ru-RU" sz="1600" spc="-1" dirty="0">
              <a:solidFill>
                <a:srgbClr val="262626"/>
              </a:solidFill>
              <a:latin typeface="Montserrat"/>
            </a:endParaRPr>
          </a:p>
        </p:txBody>
      </p:sp>
      <p:sp>
        <p:nvSpPr>
          <p:cNvPr id="7" name="CustomShape 4"/>
          <p:cNvSpPr/>
          <p:nvPr/>
        </p:nvSpPr>
        <p:spPr>
          <a:xfrm>
            <a:off x="581040" y="2853719"/>
            <a:ext cx="9667440" cy="288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При работе с перфокартами в текстовом режиме каждая колонка обозначает один символ; таким образом, одна перфокарта представляет строку из 80 символов. Допускаются лишь некоторые комбинации пробивок. Наиболее просто кодируются цифры – одной пробивкой в позиции, обозначенной данной цифрой. Буквы и другие символы кодируются несколькими пробивками в одной колонке. Отсутствие пробивок в колонке означает пробел. В системе IBM/360 были определены комбинации пробивок для всех 256 значений байта (например, пустой символ NUL обозначался комбинацией 12-0-1-8-9), так что фактически в текстовом режиме можно было записывать и любые двоичные данные.</a:t>
            </a:r>
          </a:p>
        </p:txBody>
      </p:sp>
    </p:spTree>
    <p:extLst>
      <p:ext uri="{BB962C8B-B14F-4D97-AF65-F5344CB8AC3E}">
        <p14:creationId xmlns:p14="http://schemas.microsoft.com/office/powerpoint/2010/main" val="292141334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667440" cy="72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Вычислительные машины</a:t>
            </a:r>
            <a:endParaRPr lang="en-US" sz="3600" spc="-1" dirty="0"/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1110600"/>
            <a:ext cx="9667440" cy="54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spc="-1" dirty="0">
                <a:solidFill>
                  <a:srgbClr val="004892"/>
                </a:solidFill>
                <a:latin typeface="Montserrat Bold"/>
              </a:rPr>
              <a:t>Перфокарты</a:t>
            </a:r>
            <a:endParaRPr lang="en-US" sz="2000" spc="-1" dirty="0">
              <a:solidFill>
                <a:srgbClr val="004892"/>
              </a:solidFill>
              <a:latin typeface="Montserrat Bold"/>
            </a:endParaRPr>
          </a:p>
        </p:txBody>
      </p:sp>
      <p:pic>
        <p:nvPicPr>
          <p:cNvPr id="2050" name="Picture 2" descr="undefined">
            <a:extLst>
              <a:ext uri="{FF2B5EF4-FFF2-40B4-BE49-F238E27FC236}">
                <a16:creationId xmlns:a16="http://schemas.microsoft.com/office/drawing/2014/main" id="{91D704E1-32BA-D8C7-08AC-64510958A6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376" y="1833870"/>
            <a:ext cx="9316767" cy="4255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038530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667440" cy="72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Вычислительные машины</a:t>
            </a:r>
            <a:endParaRPr lang="en-US" sz="3600" spc="-1" dirty="0"/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2313719"/>
            <a:ext cx="9667440" cy="54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spc="-1" dirty="0">
                <a:solidFill>
                  <a:srgbClr val="004892"/>
                </a:solidFill>
                <a:latin typeface="Montserrat Bold"/>
              </a:rPr>
              <a:t>Второе поколение</a:t>
            </a:r>
            <a:endParaRPr lang="ru-RU" sz="1600" spc="-1" dirty="0">
              <a:solidFill>
                <a:srgbClr val="262626"/>
              </a:solidFill>
              <a:latin typeface="Montserrat"/>
            </a:endParaRPr>
          </a:p>
        </p:txBody>
      </p:sp>
      <p:sp>
        <p:nvSpPr>
          <p:cNvPr id="7" name="CustomShape 4"/>
          <p:cNvSpPr/>
          <p:nvPr/>
        </p:nvSpPr>
        <p:spPr>
          <a:xfrm>
            <a:off x="581040" y="2853719"/>
            <a:ext cx="9667440" cy="288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Основой ЭВМ второго поколения стало использование новой элементной базы – </a:t>
            </a:r>
            <a:r>
              <a:rPr lang="ru-RU" sz="2000" b="1" spc="-1" dirty="0">
                <a:solidFill>
                  <a:srgbClr val="262626"/>
                </a:solidFill>
                <a:latin typeface="Montserrat"/>
              </a:rPr>
              <a:t>полупроводниковых транзисторов </a:t>
            </a: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(триодов) либо  </a:t>
            </a:r>
            <a:r>
              <a:rPr lang="ru-RU" sz="2000" b="1" spc="-1" dirty="0">
                <a:solidFill>
                  <a:srgbClr val="262626"/>
                </a:solidFill>
                <a:latin typeface="Montserrat"/>
              </a:rPr>
              <a:t>биполярных транзисторов</a:t>
            </a: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, составляющих основную часть конструкции ЭВМ.</a:t>
            </a:r>
          </a:p>
          <a:p>
            <a:pPr algn="just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Принцип работы полупроводниковых транзисторов не сильно отличается от принципа работы электронных ламп. Однако, их использование позволило значительно усовершенствовать ЭВМ без существенных изменений в структурной схеме. Так производительность ЭВМ выросла примерно на два порядка, а габариты уменьшились на порядок. Значительно (на несколько порядков) повысилась надежность.</a:t>
            </a:r>
          </a:p>
        </p:txBody>
      </p:sp>
    </p:spTree>
    <p:extLst>
      <p:ext uri="{BB962C8B-B14F-4D97-AF65-F5344CB8AC3E}">
        <p14:creationId xmlns:p14="http://schemas.microsoft.com/office/powerpoint/2010/main" val="123038743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667440" cy="72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Вычислительные машины</a:t>
            </a:r>
            <a:endParaRPr lang="en-US" sz="3600" spc="-1" dirty="0"/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2313719"/>
            <a:ext cx="9667440" cy="54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spc="-1" dirty="0">
                <a:solidFill>
                  <a:srgbClr val="004892"/>
                </a:solidFill>
                <a:latin typeface="Montserrat Bold"/>
              </a:rPr>
              <a:t>Третье поколение</a:t>
            </a:r>
            <a:endParaRPr lang="ru-RU" sz="1600" spc="-1" dirty="0">
              <a:solidFill>
                <a:srgbClr val="262626"/>
              </a:solidFill>
              <a:latin typeface="Montserrat"/>
            </a:endParaRPr>
          </a:p>
        </p:txBody>
      </p:sp>
      <p:sp>
        <p:nvSpPr>
          <p:cNvPr id="7" name="CustomShape 4"/>
          <p:cNvSpPr/>
          <p:nvPr/>
        </p:nvSpPr>
        <p:spPr>
          <a:xfrm>
            <a:off x="581040" y="2853719"/>
            <a:ext cx="9667440" cy="288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Основой третьего поколения послужила технология </a:t>
            </a:r>
            <a:r>
              <a:rPr lang="ru-RU" sz="2000" b="1" spc="-1" dirty="0">
                <a:solidFill>
                  <a:srgbClr val="262626"/>
                </a:solidFill>
                <a:latin typeface="Montserrat"/>
              </a:rPr>
              <a:t>интегральных схем</a:t>
            </a: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. Использование интегральных схем позволило получить ряд преимуществ:</a:t>
            </a:r>
          </a:p>
          <a:p>
            <a:pPr algn="just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1. Увеличилась надежность ЭВМ.</a:t>
            </a:r>
          </a:p>
          <a:p>
            <a:pPr algn="just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2. За счет повышения плотности упаковки электронных схем, уменьшилось время передачи сигнала по проводникам и, как следствие, увеличилось быстродействие ЭВМ.</a:t>
            </a:r>
          </a:p>
        </p:txBody>
      </p:sp>
    </p:spTree>
    <p:extLst>
      <p:ext uri="{BB962C8B-B14F-4D97-AF65-F5344CB8AC3E}">
        <p14:creationId xmlns:p14="http://schemas.microsoft.com/office/powerpoint/2010/main" val="276822725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667440" cy="72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Вычислительные машины</a:t>
            </a:r>
            <a:endParaRPr lang="en-US" sz="3600" spc="-1" dirty="0"/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2313719"/>
            <a:ext cx="9667440" cy="54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spc="-1" dirty="0">
                <a:solidFill>
                  <a:srgbClr val="004892"/>
                </a:solidFill>
                <a:latin typeface="Montserrat Bold"/>
              </a:rPr>
              <a:t>Третье поколение</a:t>
            </a:r>
            <a:endParaRPr lang="ru-RU" sz="1600" spc="-1" dirty="0">
              <a:solidFill>
                <a:srgbClr val="262626"/>
              </a:solidFill>
              <a:latin typeface="Montserrat"/>
            </a:endParaRPr>
          </a:p>
        </p:txBody>
      </p:sp>
      <p:sp>
        <p:nvSpPr>
          <p:cNvPr id="7" name="CustomShape 4"/>
          <p:cNvSpPr/>
          <p:nvPr/>
        </p:nvSpPr>
        <p:spPr>
          <a:xfrm>
            <a:off x="581040" y="2853719"/>
            <a:ext cx="9667440" cy="288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Основой третьего поколения послужила технология </a:t>
            </a:r>
            <a:r>
              <a:rPr lang="ru-RU" sz="2000" b="1" spc="-1" dirty="0">
                <a:solidFill>
                  <a:srgbClr val="262626"/>
                </a:solidFill>
                <a:latin typeface="Montserrat"/>
              </a:rPr>
              <a:t>интегральных схем</a:t>
            </a: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. Использование интегральных схем позволило получить ряд преимуществ:</a:t>
            </a:r>
          </a:p>
          <a:p>
            <a:pPr algn="just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3. Производство интегральных схем хорошо поддается автоматизации.</a:t>
            </a:r>
          </a:p>
          <a:p>
            <a:pPr algn="just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4. Высокая плотность упаковки электронных схем уменьшила на несколько порядков габариты, массу и потребляемую мощность ЭВМ.</a:t>
            </a:r>
          </a:p>
        </p:txBody>
      </p:sp>
    </p:spTree>
    <p:extLst>
      <p:ext uri="{BB962C8B-B14F-4D97-AF65-F5344CB8AC3E}">
        <p14:creationId xmlns:p14="http://schemas.microsoft.com/office/powerpoint/2010/main" val="291703318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667440" cy="72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Вычислительные машины</a:t>
            </a:r>
            <a:endParaRPr lang="en-US" sz="3600" spc="-1" dirty="0"/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2313719"/>
            <a:ext cx="9667440" cy="54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spc="-1" dirty="0">
                <a:solidFill>
                  <a:srgbClr val="004892"/>
                </a:solidFill>
                <a:latin typeface="Montserrat Bold"/>
              </a:rPr>
              <a:t>Работа с кодами</a:t>
            </a:r>
            <a:endParaRPr lang="ru-RU" sz="1600" spc="-1" dirty="0">
              <a:solidFill>
                <a:srgbClr val="262626"/>
              </a:solidFill>
              <a:latin typeface="Montserrat"/>
            </a:endParaRPr>
          </a:p>
        </p:txBody>
      </p:sp>
      <p:sp>
        <p:nvSpPr>
          <p:cNvPr id="7" name="CustomShape 4"/>
          <p:cNvSpPr/>
          <p:nvPr/>
        </p:nvSpPr>
        <p:spPr>
          <a:xfrm>
            <a:off x="581040" y="2853719"/>
            <a:ext cx="9667440" cy="288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Чтобы компьютер мог работать с двоичными числами (кодами), необходимо чтобы они где-то хранились. Для хранения каждой отдельной цифры применяется </a:t>
            </a:r>
            <a:r>
              <a:rPr lang="ru-RU" sz="2000" b="1" spc="-1" dirty="0">
                <a:solidFill>
                  <a:srgbClr val="262626"/>
                </a:solidFill>
                <a:latin typeface="Montserrat"/>
              </a:rPr>
              <a:t>триггер</a:t>
            </a: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, представляющий собой электронную схему. Он может находится в 2-х состояниях, одно из которых соответствует нулю, другое </a:t>
            </a:r>
            <a:r>
              <a:rPr lang="en-US" sz="2000" spc="-1" dirty="0">
                <a:solidFill>
                  <a:srgbClr val="262626"/>
                </a:solidFill>
                <a:latin typeface="Montserrat"/>
              </a:rPr>
              <a:t>–</a:t>
            </a: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 единице. Для запоминания отдельного числа используется </a:t>
            </a:r>
            <a:r>
              <a:rPr lang="ru-RU" sz="2000" b="1" spc="-1" dirty="0">
                <a:solidFill>
                  <a:srgbClr val="262626"/>
                </a:solidFill>
                <a:latin typeface="Montserrat"/>
              </a:rPr>
              <a:t>регистр</a:t>
            </a: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 </a:t>
            </a:r>
            <a:r>
              <a:rPr lang="en-US" sz="2000" spc="-1" dirty="0">
                <a:solidFill>
                  <a:srgbClr val="262626"/>
                </a:solidFill>
                <a:latin typeface="Montserrat"/>
              </a:rPr>
              <a:t>–</a:t>
            </a: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 группа триггеров, число которых соответствует количеству разрядов в двоичном числе. А совокупность регистров </a:t>
            </a:r>
            <a:r>
              <a:rPr lang="en-US" sz="2000" spc="-1" dirty="0">
                <a:solidFill>
                  <a:srgbClr val="262626"/>
                </a:solidFill>
                <a:latin typeface="Montserrat"/>
              </a:rPr>
              <a:t>–</a:t>
            </a: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 это </a:t>
            </a:r>
            <a:r>
              <a:rPr lang="ru-RU" sz="2000" b="1" spc="-1" dirty="0">
                <a:solidFill>
                  <a:srgbClr val="262626"/>
                </a:solidFill>
                <a:latin typeface="Montserrat"/>
              </a:rPr>
              <a:t>оперативная память</a:t>
            </a: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. Число, содержащееся в регистре </a:t>
            </a:r>
            <a:r>
              <a:rPr lang="en-US" sz="2000" spc="-1" dirty="0">
                <a:solidFill>
                  <a:srgbClr val="262626"/>
                </a:solidFill>
                <a:latin typeface="Montserrat"/>
              </a:rPr>
              <a:t>–</a:t>
            </a: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 </a:t>
            </a:r>
            <a:r>
              <a:rPr lang="ru-RU" sz="2000" b="1" spc="-1" dirty="0">
                <a:solidFill>
                  <a:srgbClr val="262626"/>
                </a:solidFill>
                <a:latin typeface="Montserrat"/>
              </a:rPr>
              <a:t>машинное слово</a:t>
            </a: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5293832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667440" cy="72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Вычислительные машины</a:t>
            </a:r>
            <a:endParaRPr lang="en-US" sz="3600" spc="-1" dirty="0"/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2313719"/>
            <a:ext cx="9667440" cy="54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spc="-1" dirty="0">
                <a:solidFill>
                  <a:srgbClr val="004892"/>
                </a:solidFill>
                <a:latin typeface="Montserrat Bold"/>
              </a:rPr>
              <a:t>Работа с кодами</a:t>
            </a:r>
            <a:endParaRPr lang="ru-RU" sz="1600" spc="-1" dirty="0">
              <a:solidFill>
                <a:srgbClr val="262626"/>
              </a:solidFill>
              <a:latin typeface="Montserrat"/>
            </a:endParaRPr>
          </a:p>
        </p:txBody>
      </p:sp>
      <p:sp>
        <p:nvSpPr>
          <p:cNvPr id="7" name="CustomShape 4"/>
          <p:cNvSpPr/>
          <p:nvPr/>
        </p:nvSpPr>
        <p:spPr>
          <a:xfrm>
            <a:off x="581040" y="2853719"/>
            <a:ext cx="9667440" cy="288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Для упрощения доступа к регистрам их нумеруют. Номер называется </a:t>
            </a:r>
            <a:r>
              <a:rPr lang="ru-RU" sz="2000" b="1" spc="-1" dirty="0">
                <a:solidFill>
                  <a:srgbClr val="262626"/>
                </a:solidFill>
                <a:latin typeface="Montserrat"/>
              </a:rPr>
              <a:t>адресом регистра</a:t>
            </a: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. Например, если необходимо сложить 2 числа </a:t>
            </a:r>
            <a:r>
              <a:rPr lang="en-US" sz="2000" spc="-1" dirty="0">
                <a:solidFill>
                  <a:srgbClr val="262626"/>
                </a:solidFill>
                <a:latin typeface="Montserrat"/>
              </a:rPr>
              <a:t>–</a:t>
            </a: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 достаточно указать номера ячеек (регистров), в которых они находятся, а не сами числа. Адреса записываются в 8- и 16-ричной системах, поскольку переход от них к двоичной системе и обратно осуществляется достаточно просто. Для перевода из 2-й в 8-ю число необходимо разбить на группы по 3 разряда справа налево, а для перехода к 16-ой — по 4. Если в крайней левой группе цифр не достает разрядов, то они заполняются слева нулями, которые называются ведущими.</a:t>
            </a:r>
          </a:p>
        </p:txBody>
      </p:sp>
    </p:spTree>
    <p:extLst>
      <p:ext uri="{BB962C8B-B14F-4D97-AF65-F5344CB8AC3E}">
        <p14:creationId xmlns:p14="http://schemas.microsoft.com/office/powerpoint/2010/main" val="197757647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658042" y="2421530"/>
            <a:ext cx="9924840" cy="80293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Переводы чисел в разные СС</a:t>
            </a:r>
            <a:endParaRPr lang="en-US" sz="3600" b="0" strike="noStrike" spc="-1" dirty="0">
              <a:latin typeface="Arial"/>
            </a:endParaRPr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 dirty="0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 dirty="0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9582483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667440" cy="72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Переводы чисел в разные СС</a:t>
            </a:r>
            <a:endParaRPr lang="en-US" sz="3600" spc="-1" dirty="0"/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2313719"/>
            <a:ext cx="9667440" cy="54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spc="-1" dirty="0">
                <a:solidFill>
                  <a:srgbClr val="004892"/>
                </a:solidFill>
                <a:latin typeface="Montserrat Bold"/>
              </a:rPr>
              <a:t>Переводы чисел в разные СС</a:t>
            </a:r>
            <a:endParaRPr lang="ru-RU" sz="1600" spc="-1" dirty="0">
              <a:solidFill>
                <a:srgbClr val="262626"/>
              </a:solidFill>
              <a:latin typeface="Montserrat"/>
            </a:endParaRPr>
          </a:p>
        </p:txBody>
      </p:sp>
      <p:sp>
        <p:nvSpPr>
          <p:cNvPr id="7" name="CustomShape 4"/>
          <p:cNvSpPr/>
          <p:nvPr/>
        </p:nvSpPr>
        <p:spPr>
          <a:xfrm>
            <a:off x="581040" y="2853719"/>
            <a:ext cx="9667440" cy="288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Иногда требуется преобразовать число из одной системы счисления в другую, поэтому рассмотрим способы перевода между различными системами.</a:t>
            </a:r>
          </a:p>
          <a:p>
            <a:pPr marL="342900" indent="-34290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Преобразование в десятичную систему счисления.</a:t>
            </a:r>
          </a:p>
          <a:p>
            <a:pPr marL="342900" indent="-34290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Преобразование из десятичной системы счисления в другие (целая и дробная части).</a:t>
            </a:r>
          </a:p>
          <a:p>
            <a:pPr marL="342900" indent="-34290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Преобразование из двоичной в восьмеричную систему.</a:t>
            </a:r>
          </a:p>
          <a:p>
            <a:pPr marL="342900" indent="-34290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Преобразование из двоичной в шестнадцатеричную систему.</a:t>
            </a:r>
          </a:p>
          <a:p>
            <a:pPr marL="342900" indent="-34290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Преобразование в двоичную систему из восьмеричной.</a:t>
            </a:r>
          </a:p>
          <a:p>
            <a:pPr marL="342900" indent="-34290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Преобразование в двоичную систему из шестнадцатеричной.</a:t>
            </a:r>
          </a:p>
        </p:txBody>
      </p:sp>
    </p:spTree>
    <p:extLst>
      <p:ext uri="{BB962C8B-B14F-4D97-AF65-F5344CB8AC3E}">
        <p14:creationId xmlns:p14="http://schemas.microsoft.com/office/powerpoint/2010/main" val="75921112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667440" cy="72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Переводы чисел в разные СС</a:t>
            </a:r>
            <a:endParaRPr lang="en-US" sz="3600" spc="-1" dirty="0"/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2313719"/>
            <a:ext cx="9667440" cy="54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spc="-1" dirty="0">
                <a:solidFill>
                  <a:srgbClr val="004892"/>
                </a:solidFill>
                <a:latin typeface="Montserrat Bold"/>
              </a:rPr>
              <a:t>Преобразование в десятичную систему счисления</a:t>
            </a:r>
            <a:endParaRPr lang="ru-RU" sz="1600" spc="-1" dirty="0">
              <a:solidFill>
                <a:srgbClr val="262626"/>
              </a:solidFill>
              <a:latin typeface="Montserra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ustomShape 4"/>
              <p:cNvSpPr/>
              <p:nvPr/>
            </p:nvSpPr>
            <p:spPr>
              <a:xfrm>
                <a:off x="581040" y="2853719"/>
                <a:ext cx="9667440" cy="2880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>
                <a:noAutofit/>
              </a:bodyPr>
              <a:lstStyle/>
              <a:p>
                <a:pPr algn="ctr">
                  <a:lnSpc>
                    <a:spcPct val="100000"/>
                  </a:lnSpc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ru-RU" sz="2000" i="1" spc="-1" smtClean="0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pc="-1" smtClean="0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000" b="0" i="1" spc="-1" smtClean="0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2000" b="0" i="1" spc="-1" smtClean="0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sSup>
                      <m:sSupPr>
                        <m:ctrlPr>
                          <a:rPr lang="ru-RU" sz="2000" i="1" spc="-1" smtClean="0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pc="-1" smtClean="0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p>
                        <m:r>
                          <a:rPr lang="en-US" sz="2000" b="0" i="1" spc="-1" smtClean="0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2000" b="0" i="1" spc="-1" smtClean="0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US" sz="2000" b="0" i="1" spc="-1" smtClean="0">
                        <a:solidFill>
                          <a:srgbClr val="262626"/>
                        </a:solidFill>
                        <a:latin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ru-RU" sz="2000" spc="-1" dirty="0">
                    <a:solidFill>
                      <a:srgbClr val="262626"/>
                    </a:solidFill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2000" i="1" spc="-1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 spc="-1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000" i="1" spc="-1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2000" i="1" spc="-1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</a:rPr>
                          <m:t>−2</m:t>
                        </m:r>
                      </m:sub>
                    </m:sSub>
                    <m:sSup>
                      <m:sSupPr>
                        <m:ctrlPr>
                          <a:rPr lang="ru-RU" sz="2000" i="1" spc="-1" smtClean="0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 spc="-1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p>
                        <m:r>
                          <a:rPr lang="en-US" sz="2000" i="1" spc="-1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2000" i="1" spc="-1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</a:rPr>
                          <m:t>−2</m:t>
                        </m:r>
                      </m:sup>
                    </m:sSup>
                    <m:r>
                      <a:rPr lang="en-US" sz="2000" b="0" i="1" spc="-1" smtClean="0">
                        <a:solidFill>
                          <a:srgbClr val="262626"/>
                        </a:solidFill>
                        <a:latin typeface="Cambria Math" panose="02040503050406030204" pitchFamily="18" charset="0"/>
                      </a:rPr>
                      <m:t>+…</m:t>
                    </m:r>
                    <m:r>
                      <a:rPr lang="en-US" sz="2000" i="1" spc="-1">
                        <a:solidFill>
                          <a:srgbClr val="262626"/>
                        </a:solidFill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ru-RU" sz="2000" i="1" spc="-1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 spc="-1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000" i="1" spc="-1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p>
                      <m:sSupPr>
                        <m:ctrlPr>
                          <a:rPr lang="ru-RU" sz="2000" i="1" spc="-1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 spc="-1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p>
                        <m:r>
                          <a:rPr lang="en-US" sz="2000" i="1" spc="-1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p>
                    </m:sSup>
                    <m:r>
                      <a:rPr lang="en-US" sz="2000" i="1" spc="-1">
                        <a:solidFill>
                          <a:srgbClr val="262626"/>
                        </a:solidFill>
                        <a:latin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ru-RU" sz="2000" spc="-1" dirty="0">
                    <a:solidFill>
                      <a:srgbClr val="262626"/>
                    </a:solidFill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2000" i="1" spc="-1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 spc="-1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000" b="0" i="1" spc="-1" smtClean="0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sSup>
                      <m:sSupPr>
                        <m:ctrlPr>
                          <a:rPr lang="ru-RU" sz="2000" i="1" spc="-1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 spc="-1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p>
                        <m:r>
                          <a:rPr lang="en-US" sz="2000" b="0" i="1" spc="-1" smtClean="0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p>
                    </m:sSup>
                    <m:r>
                      <a:rPr lang="en-US" sz="2000" i="1" spc="-1">
                        <a:solidFill>
                          <a:srgbClr val="262626"/>
                        </a:solidFill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ru-RU" sz="2000" i="1" spc="-1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 spc="-1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000" i="1" spc="-1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sSup>
                      <m:sSupPr>
                        <m:ctrlPr>
                          <a:rPr lang="ru-RU" sz="2000" i="1" spc="-1" smtClean="0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 spc="-1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p>
                        <m:r>
                          <a:rPr lang="en-US" sz="2000" i="1" spc="-1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US" sz="2000" b="0" i="1" spc="-1" smtClean="0">
                        <a:solidFill>
                          <a:srgbClr val="262626"/>
                        </a:solidFill>
                        <a:latin typeface="Cambria Math" panose="02040503050406030204" pitchFamily="18" charset="0"/>
                      </a:rPr>
                      <m:t>+…+</m:t>
                    </m:r>
                    <m:sSub>
                      <m:sSubPr>
                        <m:ctrlPr>
                          <a:rPr lang="ru-RU" sz="2000" i="1" spc="-1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 spc="-1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000" i="1" spc="-1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000" b="0" i="1" spc="-1" smtClean="0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  <m:sSup>
                      <m:sSupPr>
                        <m:ctrlPr>
                          <a:rPr lang="ru-RU" sz="2000" i="1" spc="-1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 spc="-1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p>
                        <m:r>
                          <a:rPr lang="en-US" sz="2000" i="1" spc="-1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000" b="0" i="1" spc="-1" smtClean="0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sup>
                    </m:sSup>
                  </m:oMath>
                </a14:m>
                <a:endParaRPr lang="ru-RU" sz="2000" spc="-1" dirty="0">
                  <a:solidFill>
                    <a:srgbClr val="262626"/>
                  </a:solidFill>
                  <a:latin typeface="Montserrat"/>
                </a:endParaRPr>
              </a:p>
            </p:txBody>
          </p:sp>
        </mc:Choice>
        <mc:Fallback xmlns="">
          <p:sp>
            <p:nvSpPr>
              <p:cNvPr id="7" name="CustomShap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040" y="2853719"/>
                <a:ext cx="9667440" cy="28800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9371455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667440" cy="72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Переводы чисел в разные СС</a:t>
            </a:r>
            <a:endParaRPr lang="en-US" sz="3600" spc="-1" dirty="0"/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2313719"/>
            <a:ext cx="9667440" cy="54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spc="-1" dirty="0">
                <a:solidFill>
                  <a:srgbClr val="004892"/>
                </a:solidFill>
                <a:latin typeface="Montserrat Bold"/>
              </a:rPr>
              <a:t>Преобразование из десятичной системы счисления</a:t>
            </a:r>
            <a:endParaRPr lang="ru-RU" sz="1600" spc="-1" dirty="0">
              <a:solidFill>
                <a:srgbClr val="262626"/>
              </a:solidFill>
              <a:latin typeface="Montserrat"/>
            </a:endParaRPr>
          </a:p>
        </p:txBody>
      </p:sp>
      <p:sp>
        <p:nvSpPr>
          <p:cNvPr id="7" name="CustomShape 4"/>
          <p:cNvSpPr/>
          <p:nvPr/>
        </p:nvSpPr>
        <p:spPr>
          <a:xfrm>
            <a:off x="581040" y="2853719"/>
            <a:ext cx="9667440" cy="288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Целая часть:</a:t>
            </a:r>
          </a:p>
          <a:p>
            <a:pPr marL="342900" indent="-34290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Последовательно </a:t>
            </a:r>
            <a:r>
              <a:rPr lang="ru-RU" sz="2000" b="1" spc="-1" dirty="0">
                <a:solidFill>
                  <a:srgbClr val="262626"/>
                </a:solidFill>
                <a:latin typeface="Montserrat"/>
              </a:rPr>
              <a:t>делим</a:t>
            </a: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 целую часть десятичного числа на </a:t>
            </a:r>
            <a:r>
              <a:rPr lang="ru-RU" sz="2000" b="1" spc="-1" dirty="0">
                <a:solidFill>
                  <a:srgbClr val="262626"/>
                </a:solidFill>
                <a:latin typeface="Montserrat"/>
              </a:rPr>
              <a:t>основание системы</a:t>
            </a: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, в которую переводим, пока десятичное число не станет равно нулю.</a:t>
            </a:r>
          </a:p>
          <a:p>
            <a:pPr marL="342900" indent="-34290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Полученные при делении остатки являются цифрами искомого числа. Число в новой системе записывают, начиная с последнего остатка.</a:t>
            </a:r>
          </a:p>
        </p:txBody>
      </p:sp>
    </p:spTree>
    <p:extLst>
      <p:ext uri="{BB962C8B-B14F-4D97-AF65-F5344CB8AC3E}">
        <p14:creationId xmlns:p14="http://schemas.microsoft.com/office/powerpoint/2010/main" val="303152903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667440" cy="72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Переводы чисел в разные СС</a:t>
            </a:r>
            <a:endParaRPr lang="en-US" sz="3600" spc="-1" dirty="0"/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2313719"/>
            <a:ext cx="9667440" cy="54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spc="-1" dirty="0">
                <a:solidFill>
                  <a:srgbClr val="004892"/>
                </a:solidFill>
                <a:latin typeface="Montserrat Bold"/>
              </a:rPr>
              <a:t>Преобразование из десятичной системы счисления</a:t>
            </a:r>
            <a:endParaRPr lang="ru-RU" sz="1600" spc="-1" dirty="0">
              <a:solidFill>
                <a:srgbClr val="262626"/>
              </a:solidFill>
              <a:latin typeface="Montserrat"/>
            </a:endParaRPr>
          </a:p>
        </p:txBody>
      </p:sp>
      <p:sp>
        <p:nvSpPr>
          <p:cNvPr id="7" name="CustomShape 4"/>
          <p:cNvSpPr/>
          <p:nvPr/>
        </p:nvSpPr>
        <p:spPr>
          <a:xfrm>
            <a:off x="512186" y="4834990"/>
            <a:ext cx="9667440" cy="72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	46=101110		672=1240			934=3</a:t>
            </a:r>
            <a:r>
              <a:rPr lang="en-US" sz="2000" spc="-1" dirty="0">
                <a:solidFill>
                  <a:srgbClr val="262626"/>
                </a:solidFill>
                <a:latin typeface="Montserrat"/>
              </a:rPr>
              <a:t>A</a:t>
            </a: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6</a:t>
            </a:r>
          </a:p>
        </p:txBody>
      </p:sp>
      <p:pic>
        <p:nvPicPr>
          <p:cNvPr id="1026" name="Picture 2" descr="Перевод">
            <a:extLst>
              <a:ext uri="{FF2B5EF4-FFF2-40B4-BE49-F238E27FC236}">
                <a16:creationId xmlns:a16="http://schemas.microsoft.com/office/drawing/2014/main" id="{57AE942F-C5FD-0A5F-D0F3-AC6868D772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040" y="2997854"/>
            <a:ext cx="2623489" cy="1837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Перевод">
            <a:extLst>
              <a:ext uri="{FF2B5EF4-FFF2-40B4-BE49-F238E27FC236}">
                <a16:creationId xmlns:a16="http://schemas.microsoft.com/office/drawing/2014/main" id="{E0945E0C-9CA0-1DD4-449F-2E415E697A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3612" y="2853718"/>
            <a:ext cx="2719017" cy="18799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Перевод">
            <a:extLst>
              <a:ext uri="{FF2B5EF4-FFF2-40B4-BE49-F238E27FC236}">
                <a16:creationId xmlns:a16="http://schemas.microsoft.com/office/drawing/2014/main" id="{ACE7614C-9091-1EC6-5797-4422198505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9843" y="2906537"/>
            <a:ext cx="2240236" cy="1731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730100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667440" cy="72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Переводы чисел в разные СС</a:t>
            </a:r>
            <a:endParaRPr lang="en-US" sz="3600" spc="-1" dirty="0"/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2313719"/>
            <a:ext cx="9667440" cy="54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spc="-1" dirty="0">
                <a:solidFill>
                  <a:srgbClr val="004892"/>
                </a:solidFill>
                <a:latin typeface="Montserrat Bold"/>
              </a:rPr>
              <a:t>Преобразование из десятичной системы счисления</a:t>
            </a:r>
            <a:endParaRPr lang="ru-RU" sz="1600" spc="-1" dirty="0">
              <a:solidFill>
                <a:srgbClr val="262626"/>
              </a:solidFill>
              <a:latin typeface="Montserrat"/>
            </a:endParaRPr>
          </a:p>
        </p:txBody>
      </p:sp>
      <p:sp>
        <p:nvSpPr>
          <p:cNvPr id="7" name="CustomShape 4"/>
          <p:cNvSpPr/>
          <p:nvPr/>
        </p:nvSpPr>
        <p:spPr>
          <a:xfrm>
            <a:off x="581040" y="2853719"/>
            <a:ext cx="9667440" cy="288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Дробная часть:</a:t>
            </a:r>
          </a:p>
          <a:p>
            <a:pPr marL="342900" indent="-34290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Дробную часть десятичного числа </a:t>
            </a:r>
            <a:r>
              <a:rPr lang="ru-RU" sz="2000" b="1" spc="-1" dirty="0">
                <a:solidFill>
                  <a:srgbClr val="262626"/>
                </a:solidFill>
                <a:latin typeface="Montserrat"/>
              </a:rPr>
              <a:t>умножаем</a:t>
            </a: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 на основание системы, в которую требуется перевести. Отделяем целую часть. Продолжаем умножать дробную часть на основание новой системы, пока она не станет равной 0.</a:t>
            </a:r>
          </a:p>
          <a:p>
            <a:pPr marL="342900" indent="-34290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Число в новой системе составляют целые части результатов умножения в порядке, соответствующем их получению.</a:t>
            </a:r>
          </a:p>
        </p:txBody>
      </p:sp>
    </p:spTree>
    <p:extLst>
      <p:ext uri="{BB962C8B-B14F-4D97-AF65-F5344CB8AC3E}">
        <p14:creationId xmlns:p14="http://schemas.microsoft.com/office/powerpoint/2010/main" val="66370133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667440" cy="72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Переводы чисел в разные СС</a:t>
            </a:r>
            <a:endParaRPr lang="en-US" sz="3600" spc="-1" dirty="0"/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2313719"/>
            <a:ext cx="9667440" cy="54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spc="-1" dirty="0">
                <a:solidFill>
                  <a:srgbClr val="004892"/>
                </a:solidFill>
                <a:latin typeface="Montserrat Bold"/>
              </a:rPr>
              <a:t>Преобразование из десятичной системы счисления</a:t>
            </a:r>
            <a:endParaRPr lang="ru-RU" sz="1600" spc="-1" dirty="0">
              <a:solidFill>
                <a:srgbClr val="262626"/>
              </a:solidFill>
              <a:latin typeface="Montserrat"/>
            </a:endParaRPr>
          </a:p>
        </p:txBody>
      </p:sp>
      <p:sp>
        <p:nvSpPr>
          <p:cNvPr id="7" name="CustomShape 4"/>
          <p:cNvSpPr/>
          <p:nvPr/>
        </p:nvSpPr>
        <p:spPr>
          <a:xfrm>
            <a:off x="1104120" y="4901065"/>
            <a:ext cx="3239602" cy="68111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58,14=111010,00100011110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FD052206-C28A-30A4-5EFC-23C7F928539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448"/>
          <a:stretch/>
        </p:blipFill>
        <p:spPr bwMode="auto">
          <a:xfrm>
            <a:off x="1104120" y="3036918"/>
            <a:ext cx="3460446" cy="1593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DE7E5E0C-BF4B-088D-B4FD-4781EA79B03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607"/>
          <a:stretch/>
        </p:blipFill>
        <p:spPr bwMode="auto">
          <a:xfrm>
            <a:off x="5611375" y="2903517"/>
            <a:ext cx="3976318" cy="2099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ustomShape 4">
            <a:extLst>
              <a:ext uri="{FF2B5EF4-FFF2-40B4-BE49-F238E27FC236}">
                <a16:creationId xmlns:a16="http://schemas.microsoft.com/office/drawing/2014/main" id="{FDC2C530-BFD0-A3D5-4C61-BEAEB8828C32}"/>
              </a:ext>
            </a:extLst>
          </p:cNvPr>
          <p:cNvSpPr/>
          <p:nvPr/>
        </p:nvSpPr>
        <p:spPr>
          <a:xfrm>
            <a:off x="5979733" y="5241624"/>
            <a:ext cx="3239602" cy="68111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58,14=</a:t>
            </a:r>
            <a:r>
              <a:rPr lang="en-US" sz="2000" spc="-1" dirty="0">
                <a:solidFill>
                  <a:srgbClr val="262626"/>
                </a:solidFill>
                <a:latin typeface="Montserrat"/>
              </a:rPr>
              <a:t>3A.23D70A3D70A</a:t>
            </a:r>
            <a:endParaRPr lang="ru-RU" sz="2000" spc="-1" dirty="0">
              <a:solidFill>
                <a:srgbClr val="262626"/>
              </a:solidFill>
              <a:latin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182876856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667440" cy="72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Переводы чисел в разные СС</a:t>
            </a:r>
            <a:endParaRPr lang="en-US" sz="3600" spc="-1" dirty="0"/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2313719"/>
            <a:ext cx="9667440" cy="54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spc="-1" dirty="0">
                <a:solidFill>
                  <a:srgbClr val="004892"/>
                </a:solidFill>
                <a:latin typeface="Montserrat Bold"/>
              </a:rPr>
              <a:t>Преобразование из двоичной в восьмеричную систему</a:t>
            </a:r>
            <a:endParaRPr lang="ru-RU" sz="1600" spc="-1" dirty="0">
              <a:solidFill>
                <a:srgbClr val="262626"/>
              </a:solidFill>
              <a:latin typeface="Montserra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ustomShape 4"/>
              <p:cNvSpPr/>
              <p:nvPr/>
            </p:nvSpPr>
            <p:spPr>
              <a:xfrm>
                <a:off x="581040" y="2853719"/>
                <a:ext cx="9667440" cy="2880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>
                <a:noAutofit/>
              </a:bodyPr>
              <a:lstStyle/>
              <a:p>
                <a:pPr algn="just">
                  <a:lnSpc>
                    <a:spcPct val="100000"/>
                  </a:lnSpc>
                </a:pPr>
                <a:r>
                  <a:rPr lang="ru-RU" sz="2000" spc="-1" dirty="0">
                    <a:solidFill>
                      <a:srgbClr val="262626"/>
                    </a:solidFill>
                    <a:latin typeface="Montserrat"/>
                  </a:rPr>
                  <a:t>Для перевода в восьмеричную – разбиваем двоичное число на группы по 3 цифры справа налево, а недостающие крайние разряды заполняем ведущими нулями. Далее преобразуем каждую группу, умножая последовательно разряды на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000" i="1" spc="-1" smtClean="0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ru-RU" sz="2000" b="0" i="1" spc="-1" smtClean="0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sz="2000" b="0" i="1" spc="-1" smtClean="0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ru-RU" sz="2000" spc="-1" dirty="0">
                    <a:solidFill>
                      <a:srgbClr val="262626"/>
                    </a:solidFill>
                    <a:latin typeface="Montserrat"/>
                  </a:rPr>
                  <a:t>, где n – номер разряда.</a:t>
                </a:r>
              </a:p>
            </p:txBody>
          </p:sp>
        </mc:Choice>
        <mc:Fallback xmlns="">
          <p:sp>
            <p:nvSpPr>
              <p:cNvPr id="7" name="CustomShap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040" y="2853719"/>
                <a:ext cx="9667440" cy="2880000"/>
              </a:xfrm>
              <a:prstGeom prst="rect">
                <a:avLst/>
              </a:prstGeom>
              <a:blipFill>
                <a:blip r:embed="rId3"/>
                <a:stretch>
                  <a:fillRect l="-631" t="-846" r="-694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417D0800-168D-FF5B-2B6A-1AB3C964A73D}"/>
                  </a:ext>
                </a:extLst>
              </p:cNvPr>
              <p:cNvSpPr txBox="1"/>
              <p:nvPr/>
            </p:nvSpPr>
            <p:spPr>
              <a:xfrm>
                <a:off x="1532106" y="4557417"/>
                <a:ext cx="7351500" cy="83099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ru-RU" i="1">
                              <a:latin typeface="Cambria Math" panose="02040503050406030204" pitchFamily="18" charset="0"/>
                            </a:rPr>
                            <m:t>1001</m:t>
                          </m:r>
                        </m:e>
                        <m:sub>
                          <m:r>
                            <a:rPr lang="ru-RU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ru-RU" b="0" i="1" smtClean="0">
                          <a:latin typeface="Cambria Math" panose="02040503050406030204" pitchFamily="18" charset="0"/>
                        </a:rPr>
                        <m:t>=001 001=</m:t>
                      </m:r>
                      <m:d>
                        <m:dPr>
                          <m:ctrlPr>
                            <a:rPr lang="ru-RU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ru-RU" b="0" i="1" smtClean="0">
                              <a:latin typeface="Cambria Math" panose="02040503050406030204" pitchFamily="18" charset="0"/>
                            </a:rPr>
                            <m:t>0∗</m:t>
                          </m:r>
                          <m:sSup>
                            <m:sSupPr>
                              <m:ctrlPr>
                                <a:rPr lang="ru-RU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ru-RU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ru-RU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ru-RU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ru-RU" i="1">
                              <a:latin typeface="Cambria Math" panose="02040503050406030204" pitchFamily="18" charset="0"/>
                            </a:rPr>
                            <m:t>0∗</m:t>
                          </m:r>
                          <m:sSup>
                            <m:sSupPr>
                              <m:ctrlPr>
                                <a:rPr lang="ru-RU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ru-RU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ru-RU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p>
                          </m:sSup>
                          <m:r>
                            <a:rPr lang="ru-RU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  <m:r>
                            <a:rPr lang="ru-RU" i="1">
                              <a:latin typeface="Cambria Math" panose="02040503050406030204" pitchFamily="18" charset="0"/>
                            </a:rPr>
                            <m:t>∗</m:t>
                          </m:r>
                          <m:sSup>
                            <m:sSupPr>
                              <m:ctrlPr>
                                <a:rPr lang="ru-RU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ru-RU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ru-RU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p>
                          </m:sSup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ru-RU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ru-RU" i="1">
                              <a:latin typeface="Cambria Math" panose="02040503050406030204" pitchFamily="18" charset="0"/>
                            </a:rPr>
                            <m:t>0∗</m:t>
                          </m:r>
                          <m:sSup>
                            <m:sSupPr>
                              <m:ctrlPr>
                                <a:rPr lang="ru-RU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ru-RU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ru-RU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ru-RU" i="1">
                              <a:latin typeface="Cambria Math" panose="02040503050406030204" pitchFamily="18" charset="0"/>
                            </a:rPr>
                            <m:t>+0∗</m:t>
                          </m:r>
                          <m:sSup>
                            <m:sSupPr>
                              <m:ctrlPr>
                                <a:rPr lang="ru-RU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ru-RU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ru-RU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p>
                          </m:sSup>
                          <m:r>
                            <a:rPr lang="ru-RU" i="1">
                              <a:latin typeface="Cambria Math" panose="02040503050406030204" pitchFamily="18" charset="0"/>
                            </a:rPr>
                            <m:t>+1∗</m:t>
                          </m:r>
                          <m:sSup>
                            <m:sSupPr>
                              <m:ctrlPr>
                                <a:rPr lang="ru-RU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ru-RU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ru-RU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p>
                          </m:sSup>
                        </m:e>
                      </m:d>
                      <m:r>
                        <a:rPr lang="ru-RU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ru-RU" b="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ru-RU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ru-RU" b="0" i="0" smtClean="0">
                              <a:latin typeface="Cambria Math" panose="02040503050406030204" pitchFamily="18" charset="0"/>
                            </a:rPr>
                            <m:t>0+0+1</m:t>
                          </m:r>
                        </m:e>
                      </m:d>
                      <m:d>
                        <m:dPr>
                          <m:ctrlPr>
                            <a:rPr lang="ru-RU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ru-RU" b="0" i="0" smtClean="0">
                              <a:latin typeface="Cambria Math" panose="02040503050406030204" pitchFamily="18" charset="0"/>
                            </a:rPr>
                            <m:t>0+0+1</m:t>
                          </m:r>
                        </m:e>
                      </m:d>
                      <m:r>
                        <a:rPr lang="ru-RU" b="0" i="0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ru-RU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ru-RU" b="0" i="1" smtClean="0">
                              <a:latin typeface="Cambria Math" panose="02040503050406030204" pitchFamily="18" charset="0"/>
                            </a:rPr>
                            <m:t>11</m:t>
                          </m:r>
                        </m:e>
                        <m:sub>
                          <m:r>
                            <a:rPr lang="ru-RU" b="0" i="1" smtClean="0">
                              <a:latin typeface="Cambria Math" panose="02040503050406030204" pitchFamily="18" charset="0"/>
                            </a:rPr>
                            <m:t>8</m:t>
                          </m:r>
                        </m:sub>
                      </m:sSub>
                    </m:oMath>
                  </m:oMathPara>
                </a14:m>
                <a:endParaRPr lang="ru-RU" dirty="0"/>
              </a:p>
              <a:p>
                <a:endParaRPr lang="ru-RU" dirty="0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417D0800-168D-FF5B-2B6A-1AB3C964A7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32106" y="4557417"/>
                <a:ext cx="7351500" cy="830997"/>
              </a:xfrm>
              <a:prstGeom prst="rect">
                <a:avLst/>
              </a:prstGeom>
              <a:blipFill>
                <a:blip r:embed="rId4"/>
                <a:stretch>
                  <a:fillRect l="-83" t="-73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5159527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667440" cy="72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Переводы чисел в разные СС</a:t>
            </a:r>
            <a:endParaRPr lang="en-US" sz="3600" spc="-1" dirty="0"/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2313719"/>
            <a:ext cx="9667440" cy="54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spc="-1" dirty="0">
                <a:solidFill>
                  <a:srgbClr val="004892"/>
                </a:solidFill>
                <a:latin typeface="Montserrat Bold"/>
              </a:rPr>
              <a:t>Преобразование из двоичной в восьмеричную систему</a:t>
            </a:r>
            <a:endParaRPr lang="ru-RU" sz="1600" spc="-1" dirty="0">
              <a:solidFill>
                <a:srgbClr val="262626"/>
              </a:solidFill>
              <a:latin typeface="Montserrat"/>
            </a:endParaRPr>
          </a:p>
        </p:txBody>
      </p:sp>
      <p:sp>
        <p:nvSpPr>
          <p:cNvPr id="7" name="CustomShape 4"/>
          <p:cNvSpPr/>
          <p:nvPr/>
        </p:nvSpPr>
        <p:spPr>
          <a:xfrm>
            <a:off x="581040" y="2853719"/>
            <a:ext cx="9667440" cy="288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Для перевода в шестнадцатеричную – разбиваем двоичное число на группы по 4 цифры справа налево, затем – аналогично преобразованию из 2-й в 8-ю.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417D0800-168D-FF5B-2B6A-1AB3C964A73D}"/>
                  </a:ext>
                </a:extLst>
              </p:cNvPr>
              <p:cNvSpPr txBox="1"/>
              <p:nvPr/>
            </p:nvSpPr>
            <p:spPr>
              <a:xfrm>
                <a:off x="744166" y="4499051"/>
                <a:ext cx="9515425" cy="83099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ru-RU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  <m:r>
                            <a:rPr lang="ru-RU" i="1">
                              <a:latin typeface="Cambria Math" panose="02040503050406030204" pitchFamily="18" charset="0"/>
                            </a:rPr>
                            <m:t>1001</m:t>
                          </m:r>
                        </m:e>
                        <m:sub>
                          <m:r>
                            <a:rPr lang="ru-RU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ru-RU" b="0" i="1" smtClean="0">
                          <a:latin typeface="Cambria Math" panose="02040503050406030204" pitchFamily="18" charset="0"/>
                        </a:rPr>
                        <m:t>=0010 1001=</m:t>
                      </m:r>
                      <m:d>
                        <m:dPr>
                          <m:ctrlPr>
                            <a:rPr lang="ru-RU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ru-RU" i="1">
                              <a:latin typeface="Cambria Math" panose="02040503050406030204" pitchFamily="18" charset="0"/>
                            </a:rPr>
                            <m:t>0∗</m:t>
                          </m:r>
                          <m:sSup>
                            <m:sSupPr>
                              <m:ctrlPr>
                                <a:rPr lang="ru-RU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ru-RU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ru-RU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ru-RU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ru-RU" b="0" i="1" smtClean="0">
                              <a:latin typeface="Cambria Math" panose="02040503050406030204" pitchFamily="18" charset="0"/>
                            </a:rPr>
                            <m:t>0∗</m:t>
                          </m:r>
                          <m:sSup>
                            <m:sSupPr>
                              <m:ctrlPr>
                                <a:rPr lang="ru-RU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ru-RU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ru-RU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ru-RU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  <m:r>
                            <a:rPr lang="ru-RU" i="1">
                              <a:latin typeface="Cambria Math" panose="02040503050406030204" pitchFamily="18" charset="0"/>
                            </a:rPr>
                            <m:t>∗</m:t>
                          </m:r>
                          <m:sSup>
                            <m:sSupPr>
                              <m:ctrlPr>
                                <a:rPr lang="ru-RU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ru-RU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ru-RU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p>
                          </m:sSup>
                          <m:r>
                            <a:rPr lang="ru-RU" b="0" i="1" smtClean="0">
                              <a:latin typeface="Cambria Math" panose="02040503050406030204" pitchFamily="18" charset="0"/>
                            </a:rPr>
                            <m:t>+0</m:t>
                          </m:r>
                          <m:r>
                            <a:rPr lang="ru-RU" i="1">
                              <a:latin typeface="Cambria Math" panose="02040503050406030204" pitchFamily="18" charset="0"/>
                            </a:rPr>
                            <m:t>∗</m:t>
                          </m:r>
                          <m:sSup>
                            <m:sSupPr>
                              <m:ctrlPr>
                                <a:rPr lang="ru-RU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ru-RU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ru-RU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p>
                          </m:sSup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ru-RU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ru-RU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ru-RU" i="1">
                              <a:latin typeface="Cambria Math" panose="02040503050406030204" pitchFamily="18" charset="0"/>
                            </a:rPr>
                            <m:t>∗</m:t>
                          </m:r>
                          <m:sSup>
                            <m:sSupPr>
                              <m:ctrlPr>
                                <a:rPr lang="ru-RU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ru-RU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ru-RU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ru-RU" i="1">
                              <a:latin typeface="Cambria Math" panose="02040503050406030204" pitchFamily="18" charset="0"/>
                            </a:rPr>
                            <m:t>+0∗</m:t>
                          </m:r>
                          <m:sSup>
                            <m:sSupPr>
                              <m:ctrlPr>
                                <a:rPr lang="ru-RU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ru-RU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ru-RU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ru-RU" i="1">
                              <a:latin typeface="Cambria Math" panose="02040503050406030204" pitchFamily="18" charset="0"/>
                            </a:rPr>
                            <m:t>+0∗</m:t>
                          </m:r>
                          <m:sSup>
                            <m:sSupPr>
                              <m:ctrlPr>
                                <a:rPr lang="ru-RU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ru-RU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ru-RU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p>
                          </m:sSup>
                          <m:r>
                            <a:rPr lang="ru-RU" i="1">
                              <a:latin typeface="Cambria Math" panose="02040503050406030204" pitchFamily="18" charset="0"/>
                            </a:rPr>
                            <m:t>+1∗</m:t>
                          </m:r>
                          <m:sSup>
                            <m:sSupPr>
                              <m:ctrlPr>
                                <a:rPr lang="ru-RU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ru-RU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ru-RU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p>
                          </m:sSup>
                        </m:e>
                      </m:d>
                      <m:r>
                        <a:rPr lang="ru-RU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ru-RU" b="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ru-RU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ru-RU" b="0" i="0" smtClean="0">
                              <a:latin typeface="Cambria Math" panose="02040503050406030204" pitchFamily="18" charset="0"/>
                            </a:rPr>
                            <m:t>0+0+2+0</m:t>
                          </m:r>
                        </m:e>
                      </m:d>
                      <m:d>
                        <m:dPr>
                          <m:ctrlPr>
                            <a:rPr lang="ru-RU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ru-RU" b="0" i="0" smtClean="0">
                              <a:latin typeface="Cambria Math" panose="02040503050406030204" pitchFamily="18" charset="0"/>
                            </a:rPr>
                            <m:t>8+0+0+1</m:t>
                          </m:r>
                        </m:e>
                      </m:d>
                      <m:r>
                        <a:rPr lang="ru-RU" b="0" i="0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ru-RU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ru-RU" b="0" i="1" smtClean="0">
                              <a:latin typeface="Cambria Math" panose="02040503050406030204" pitchFamily="18" charset="0"/>
                            </a:rPr>
                            <m:t>29</m:t>
                          </m:r>
                        </m:e>
                        <m:sub>
                          <m:r>
                            <a:rPr lang="ru-RU" b="0" i="1" smtClean="0">
                              <a:latin typeface="Cambria Math" panose="02040503050406030204" pitchFamily="18" charset="0"/>
                            </a:rPr>
                            <m:t>16</m:t>
                          </m:r>
                        </m:sub>
                      </m:sSub>
                    </m:oMath>
                  </m:oMathPara>
                </a14:m>
                <a:endParaRPr lang="ru-RU" dirty="0"/>
              </a:p>
              <a:p>
                <a:endParaRPr lang="ru-RU" dirty="0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417D0800-168D-FF5B-2B6A-1AB3C964A7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4166" y="4499051"/>
                <a:ext cx="9515425" cy="830997"/>
              </a:xfrm>
              <a:prstGeom prst="rect">
                <a:avLst/>
              </a:prstGeom>
              <a:blipFill>
                <a:blip r:embed="rId3"/>
                <a:stretch>
                  <a:fillRect l="-256" t="-73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9478065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667440" cy="72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Переводы чисел в разные СС</a:t>
            </a:r>
            <a:endParaRPr lang="en-US" sz="3600" spc="-1" dirty="0"/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2313719"/>
            <a:ext cx="9667440" cy="54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spc="-1" dirty="0">
                <a:solidFill>
                  <a:srgbClr val="004892"/>
                </a:solidFill>
                <a:latin typeface="Montserrat Bold"/>
              </a:rPr>
              <a:t>Преобразование в двоичную систему из восьмеричной</a:t>
            </a:r>
            <a:endParaRPr lang="ru-RU" sz="1600" spc="-1" dirty="0">
              <a:solidFill>
                <a:srgbClr val="262626"/>
              </a:solidFill>
              <a:latin typeface="Montserrat"/>
            </a:endParaRPr>
          </a:p>
        </p:txBody>
      </p:sp>
      <p:sp>
        <p:nvSpPr>
          <p:cNvPr id="7" name="CustomShape 4"/>
          <p:cNvSpPr/>
          <p:nvPr/>
        </p:nvSpPr>
        <p:spPr>
          <a:xfrm>
            <a:off x="581040" y="2853719"/>
            <a:ext cx="9667440" cy="288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Преобразуем каждый разряд восьмеричного числа в двоичное 3-х разрядное число делением на 2, недостающие крайние разряды заполним ведущими нулями.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417D0800-168D-FF5B-2B6A-1AB3C964A73D}"/>
                  </a:ext>
                </a:extLst>
              </p:cNvPr>
              <p:cNvSpPr txBox="1"/>
              <p:nvPr/>
            </p:nvSpPr>
            <p:spPr>
              <a:xfrm>
                <a:off x="3487366" y="4056838"/>
                <a:ext cx="3085717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ru-RU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ru-RU" b="0" i="1" smtClean="0">
                            <a:latin typeface="Cambria Math" panose="02040503050406030204" pitchFamily="18" charset="0"/>
                          </a:rPr>
                          <m:t>45</m:t>
                        </m:r>
                      </m:e>
                      <m:sub>
                        <m:r>
                          <a:rPr lang="ru-RU" b="0" i="1" smtClean="0">
                            <a:latin typeface="Cambria Math" panose="02040503050406030204" pitchFamily="18" charset="0"/>
                          </a:rPr>
                          <m:t>8</m:t>
                        </m:r>
                      </m:sub>
                    </m:sSub>
                    <m:r>
                      <a:rPr lang="ru-RU" b="0" i="1" smtClean="0">
                        <a:latin typeface="Cambria Math" panose="02040503050406030204" pitchFamily="18" charset="0"/>
                      </a:rPr>
                      <m:t>= </m:t>
                    </m:r>
                    <m:d>
                      <m:dPr>
                        <m:ctrlPr>
                          <a:rPr lang="ru-RU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ru-RU" b="0" i="1" smtClean="0">
                            <a:latin typeface="Cambria Math" panose="02040503050406030204" pitchFamily="18" charset="0"/>
                          </a:rPr>
                          <m:t>100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ctrlPr>
                          <a:rPr lang="ru-RU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ru-RU" b="0" i="1" smtClean="0">
                            <a:latin typeface="Cambria Math" panose="02040503050406030204" pitchFamily="18" charset="0"/>
                          </a:rPr>
                          <m:t>101</m:t>
                        </m:r>
                      </m:e>
                    </m:d>
                    <m:r>
                      <a:rPr lang="ru-RU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ru-RU" b="0" i="1" dirty="0">
                    <a:latin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ru-RU" b="0" i="1" smtClean="0">
                            <a:latin typeface="Cambria Math" panose="02040503050406030204" pitchFamily="18" charset="0"/>
                          </a:rPr>
                          <m:t>100101</m:t>
                        </m:r>
                      </m:e>
                      <m:sub>
                        <m:r>
                          <a:rPr lang="ru-RU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ru-RU" dirty="0"/>
              </a:p>
              <a:p>
                <a:endParaRPr lang="ru-RU" dirty="0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417D0800-168D-FF5B-2B6A-1AB3C964A7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87366" y="4056838"/>
                <a:ext cx="3085717" cy="553998"/>
              </a:xfrm>
              <a:prstGeom prst="rect">
                <a:avLst/>
              </a:prstGeom>
              <a:blipFill>
                <a:blip r:embed="rId3"/>
                <a:stretch>
                  <a:fillRect l="-2767" r="-98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1297200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667440" cy="72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Переводы чисел в разные СС</a:t>
            </a:r>
            <a:endParaRPr lang="en-US" sz="3600" spc="-1" dirty="0"/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2313719"/>
            <a:ext cx="9667440" cy="54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spc="-1" dirty="0">
                <a:solidFill>
                  <a:srgbClr val="004892"/>
                </a:solidFill>
                <a:latin typeface="Montserrat Bold"/>
              </a:rPr>
              <a:t>Преобразование в двоичную систему из шестнадцатеричной</a:t>
            </a:r>
            <a:endParaRPr lang="ru-RU" sz="1600" spc="-1" dirty="0">
              <a:solidFill>
                <a:srgbClr val="262626"/>
              </a:solidFill>
              <a:latin typeface="Montserrat"/>
            </a:endParaRPr>
          </a:p>
        </p:txBody>
      </p:sp>
      <p:sp>
        <p:nvSpPr>
          <p:cNvPr id="7" name="CustomShape 4"/>
          <p:cNvSpPr/>
          <p:nvPr/>
        </p:nvSpPr>
        <p:spPr>
          <a:xfrm>
            <a:off x="581040" y="2853719"/>
            <a:ext cx="9667440" cy="288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Преобразуем каждый разряд шестнадцатеричного числа в двоичное 4-х разрядное число делением на 2, недостающие крайние разряды заполняем ведущими нулями.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417D0800-168D-FF5B-2B6A-1AB3C964A73D}"/>
                  </a:ext>
                </a:extLst>
              </p:cNvPr>
              <p:cNvSpPr txBox="1"/>
              <p:nvPr/>
            </p:nvSpPr>
            <p:spPr>
              <a:xfrm>
                <a:off x="3487366" y="4056838"/>
                <a:ext cx="3692293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ru-RU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ru-RU" b="0" i="1" smtClean="0">
                            <a:latin typeface="Cambria Math" panose="02040503050406030204" pitchFamily="18" charset="0"/>
                          </a:rPr>
                          <m:t>7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ru-RU" b="0" i="1" smtClean="0">
                            <a:latin typeface="Cambria Math" panose="02040503050406030204" pitchFamily="18" charset="0"/>
                          </a:rPr>
                          <m:t>16</m:t>
                        </m:r>
                      </m:sub>
                    </m:sSub>
                    <m:r>
                      <a:rPr lang="ru-RU" b="0" i="1" smtClean="0">
                        <a:latin typeface="Cambria Math" panose="02040503050406030204" pitchFamily="18" charset="0"/>
                      </a:rPr>
                      <m:t>= </m:t>
                    </m:r>
                    <m:d>
                      <m:dPr>
                        <m:ctrlPr>
                          <a:rPr lang="ru-RU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ru-RU" b="0" i="1" smtClean="0">
                            <a:latin typeface="Cambria Math" panose="02040503050406030204" pitchFamily="18" charset="0"/>
                          </a:rPr>
                          <m:t>0111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ctrlPr>
                          <a:rPr lang="ru-RU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ru-RU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ru-RU" b="0" i="1" smtClean="0">
                            <a:latin typeface="Cambria Math" panose="02040503050406030204" pitchFamily="18" charset="0"/>
                          </a:rPr>
                          <m:t>11</m:t>
                        </m:r>
                      </m:e>
                    </m:d>
                    <m:r>
                      <a:rPr lang="ru-RU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ru-RU" b="0" i="1" dirty="0">
                    <a:latin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ru-RU" b="0" i="1" smtClean="0">
                            <a:latin typeface="Cambria Math" panose="02040503050406030204" pitchFamily="18" charset="0"/>
                          </a:rPr>
                          <m:t>01111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ru-RU" b="0" i="1" smtClean="0">
                            <a:latin typeface="Cambria Math" panose="02040503050406030204" pitchFamily="18" charset="0"/>
                          </a:rPr>
                          <m:t>11</m:t>
                        </m:r>
                      </m:e>
                      <m:sub>
                        <m:r>
                          <a:rPr lang="ru-RU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ru-RU" dirty="0"/>
              </a:p>
              <a:p>
                <a:endParaRPr lang="ru-RU" dirty="0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417D0800-168D-FF5B-2B6A-1AB3C964A7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87366" y="4056838"/>
                <a:ext cx="3692293" cy="553998"/>
              </a:xfrm>
              <a:prstGeom prst="rect">
                <a:avLst/>
              </a:prstGeom>
              <a:blipFill>
                <a:blip r:embed="rId3"/>
                <a:stretch>
                  <a:fillRect l="-2145" r="-66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4511765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667440" cy="72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Переводы чисел в разные СС</a:t>
            </a:r>
            <a:endParaRPr lang="en-US" sz="3600" spc="-1" dirty="0"/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2313719"/>
            <a:ext cx="9667440" cy="54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spc="-1" dirty="0">
                <a:solidFill>
                  <a:srgbClr val="004892"/>
                </a:solidFill>
                <a:latin typeface="Montserrat Bold"/>
              </a:rPr>
              <a:t>Преобразование дробной части двоичной системы в 8- и 16-ую</a:t>
            </a:r>
            <a:endParaRPr lang="ru-RU" sz="1600" spc="-1" dirty="0">
              <a:solidFill>
                <a:srgbClr val="262626"/>
              </a:solidFill>
              <a:latin typeface="Montserrat"/>
            </a:endParaRPr>
          </a:p>
        </p:txBody>
      </p:sp>
      <p:sp>
        <p:nvSpPr>
          <p:cNvPr id="7" name="CustomShape 4"/>
          <p:cNvSpPr/>
          <p:nvPr/>
        </p:nvSpPr>
        <p:spPr>
          <a:xfrm>
            <a:off x="581040" y="2853719"/>
            <a:ext cx="9667440" cy="288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Перевод дробной части осуществляется также, как и для целых частей числа, за тем лишь исключением, что разбивка на группы по 3 и 4 цифры идёт вправо от десятичной запятой, недостающие разряды дополняются нулями справа.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417D0800-168D-FF5B-2B6A-1AB3C964A73D}"/>
                  </a:ext>
                </a:extLst>
              </p:cNvPr>
              <p:cNvSpPr txBox="1"/>
              <p:nvPr/>
            </p:nvSpPr>
            <p:spPr>
              <a:xfrm>
                <a:off x="3499759" y="4455672"/>
                <a:ext cx="3934475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ru-RU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ru-RU" i="1">
                            <a:latin typeface="Cambria Math" panose="02040503050406030204" pitchFamily="18" charset="0"/>
                          </a:rPr>
                          <m:t>1001,01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ru-RU" b="0" i="1" smtClean="0">
                        <a:latin typeface="Cambria Math" panose="02040503050406030204" pitchFamily="18" charset="0"/>
                      </a:rPr>
                      <m:t>= (0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ru-RU" b="0" i="1" smtClean="0">
                        <a:latin typeface="Cambria Math" panose="02040503050406030204" pitchFamily="18" charset="0"/>
                      </a:rPr>
                      <m:t>1)</m:t>
                    </m:r>
                    <m:d>
                      <m:dPr>
                        <m:ctrlPr>
                          <a:rPr lang="ru-RU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001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(010)</m:t>
                    </m:r>
                    <m:r>
                      <a:rPr lang="ru-RU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ru-RU" b="0" i="1" dirty="0">
                    <a:latin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11,2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8</m:t>
                        </m:r>
                      </m:sub>
                    </m:sSub>
                  </m:oMath>
                </a14:m>
                <a:endParaRPr lang="ru-RU" dirty="0"/>
              </a:p>
              <a:p>
                <a:endParaRPr lang="ru-RU" dirty="0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417D0800-168D-FF5B-2B6A-1AB3C964A7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99759" y="4455672"/>
                <a:ext cx="3934475" cy="553998"/>
              </a:xfrm>
              <a:prstGeom prst="rect">
                <a:avLst/>
              </a:prstGeom>
              <a:blipFill>
                <a:blip r:embed="rId3"/>
                <a:stretch>
                  <a:fillRect l="-201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12064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658042" y="2421530"/>
            <a:ext cx="9924840" cy="80293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Операции над числами в двоичной СС</a:t>
            </a:r>
            <a:endParaRPr lang="en-US" sz="3600" b="0" strike="noStrike" spc="-1" dirty="0">
              <a:latin typeface="Arial"/>
            </a:endParaRPr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 dirty="0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 dirty="0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4321167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667440" cy="72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Операции над числами в двоичной СС</a:t>
            </a:r>
            <a:endParaRPr lang="en-US" sz="3600" spc="-1" dirty="0"/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2313719"/>
            <a:ext cx="9667440" cy="54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spc="-1" dirty="0">
                <a:solidFill>
                  <a:srgbClr val="004892"/>
                </a:solidFill>
                <a:latin typeface="Montserrat Bold"/>
              </a:rPr>
              <a:t>Операции над числами в двоичной СС</a:t>
            </a:r>
            <a:endParaRPr lang="ru-RU" sz="1600" spc="-1" dirty="0">
              <a:solidFill>
                <a:srgbClr val="262626"/>
              </a:solidFill>
              <a:latin typeface="Montserrat"/>
            </a:endParaRPr>
          </a:p>
        </p:txBody>
      </p:sp>
      <p:sp>
        <p:nvSpPr>
          <p:cNvPr id="7" name="CustomShape 4"/>
          <p:cNvSpPr/>
          <p:nvPr/>
        </p:nvSpPr>
        <p:spPr>
          <a:xfrm>
            <a:off x="581040" y="2853719"/>
            <a:ext cx="9667440" cy="288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marL="342900" indent="-34290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Сложение</a:t>
            </a:r>
          </a:p>
          <a:p>
            <a:pPr marL="342900" indent="-34290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Вычитание</a:t>
            </a:r>
          </a:p>
          <a:p>
            <a:pPr marL="342900" indent="-34290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Умножение</a:t>
            </a:r>
          </a:p>
          <a:p>
            <a:pPr marL="342900" indent="-34290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Деление</a:t>
            </a:r>
          </a:p>
        </p:txBody>
      </p:sp>
    </p:spTree>
    <p:extLst>
      <p:ext uri="{BB962C8B-B14F-4D97-AF65-F5344CB8AC3E}">
        <p14:creationId xmlns:p14="http://schemas.microsoft.com/office/powerpoint/2010/main" val="380909099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667440" cy="72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Операции над числами в двоичной СС</a:t>
            </a:r>
            <a:endParaRPr lang="en-US" sz="3600" spc="-1" dirty="0"/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2313719"/>
            <a:ext cx="9667440" cy="54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spc="-1" dirty="0">
                <a:solidFill>
                  <a:srgbClr val="004892"/>
                </a:solidFill>
                <a:latin typeface="Montserrat Bold"/>
              </a:rPr>
              <a:t>Сложение</a:t>
            </a:r>
            <a:endParaRPr lang="ru-RU" sz="1600" spc="-1" dirty="0">
              <a:solidFill>
                <a:srgbClr val="262626"/>
              </a:solidFill>
              <a:latin typeface="Montserrat"/>
            </a:endParaRPr>
          </a:p>
        </p:txBody>
      </p:sp>
      <p:sp>
        <p:nvSpPr>
          <p:cNvPr id="7" name="CustomShape 4"/>
          <p:cNvSpPr/>
          <p:nvPr/>
        </p:nvSpPr>
        <p:spPr>
          <a:xfrm>
            <a:off x="581040" y="2853719"/>
            <a:ext cx="9667440" cy="288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Правила сложения двоичных чисел похожи на привычные нам: сложение происходит поразрядно справа налево, при этом важно помнить о переносе чисел в новый разряд.</a:t>
            </a:r>
          </a:p>
          <a:p>
            <a:pPr algn="just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Всего в двоичной системе две цифры – 0 и 1. Если сложить 1 и 1, мы получим переполнение, а значит, единица пойдёт в следующий разряд, результатом станет 10.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82236C0-839D-6417-4B5B-85DBBA35C776}"/>
              </a:ext>
            </a:extLst>
          </p:cNvPr>
          <p:cNvSpPr txBox="1"/>
          <p:nvPr/>
        </p:nvSpPr>
        <p:spPr>
          <a:xfrm>
            <a:off x="3059754" y="5075609"/>
            <a:ext cx="6805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1100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4EC3CB8-40E1-4A27-05EB-63E0A57F4575}"/>
              </a:ext>
            </a:extLst>
          </p:cNvPr>
          <p:cNvSpPr txBox="1"/>
          <p:nvPr/>
        </p:nvSpPr>
        <p:spPr>
          <a:xfrm>
            <a:off x="3059753" y="5421943"/>
            <a:ext cx="6805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/>
              <a:t>101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7120C9A-8552-3196-40AD-9091B24D4809}"/>
              </a:ext>
            </a:extLst>
          </p:cNvPr>
          <p:cNvSpPr txBox="1"/>
          <p:nvPr/>
        </p:nvSpPr>
        <p:spPr>
          <a:xfrm>
            <a:off x="3454400" y="5768277"/>
            <a:ext cx="2858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/>
              <a:t>1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24F73C9-618B-0173-D565-BE8F905AEF92}"/>
              </a:ext>
            </a:extLst>
          </p:cNvPr>
          <p:cNvSpPr txBox="1"/>
          <p:nvPr/>
        </p:nvSpPr>
        <p:spPr>
          <a:xfrm>
            <a:off x="3311469" y="5769981"/>
            <a:ext cx="2858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/>
              <a:t>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D5441B4-2E19-765C-1F24-CA894FBD99E4}"/>
              </a:ext>
            </a:extLst>
          </p:cNvPr>
          <p:cNvSpPr txBox="1"/>
          <p:nvPr/>
        </p:nvSpPr>
        <p:spPr>
          <a:xfrm>
            <a:off x="3168539" y="5768277"/>
            <a:ext cx="2858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/>
              <a:t>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4D173A4-4194-349A-D4FC-8F6EE8998AEE}"/>
              </a:ext>
            </a:extLst>
          </p:cNvPr>
          <p:cNvSpPr txBox="1"/>
          <p:nvPr/>
        </p:nvSpPr>
        <p:spPr>
          <a:xfrm>
            <a:off x="3025607" y="5768277"/>
            <a:ext cx="2858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/>
              <a:t>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F8C8037-D0E3-0816-177E-507CAE52FAC8}"/>
              </a:ext>
            </a:extLst>
          </p:cNvPr>
          <p:cNvSpPr txBox="1"/>
          <p:nvPr/>
        </p:nvSpPr>
        <p:spPr>
          <a:xfrm>
            <a:off x="2865608" y="5768277"/>
            <a:ext cx="2858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/>
              <a:t>1</a:t>
            </a:r>
          </a:p>
        </p:txBody>
      </p:sp>
      <p:graphicFrame>
        <p:nvGraphicFramePr>
          <p:cNvPr id="12" name="Таблица 12">
            <a:extLst>
              <a:ext uri="{FF2B5EF4-FFF2-40B4-BE49-F238E27FC236}">
                <a16:creationId xmlns:a16="http://schemas.microsoft.com/office/drawing/2014/main" id="{604794B0-6329-AB01-7130-9BEF1ED8451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6308898"/>
              </p:ext>
            </p:extLst>
          </p:nvPr>
        </p:nvGraphicFramePr>
        <p:xfrm>
          <a:off x="5630180" y="4680263"/>
          <a:ext cx="2751930" cy="148336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550386">
                  <a:extLst>
                    <a:ext uri="{9D8B030D-6E8A-4147-A177-3AD203B41FA5}">
                      <a16:colId xmlns:a16="http://schemas.microsoft.com/office/drawing/2014/main" val="1010786732"/>
                    </a:ext>
                  </a:extLst>
                </a:gridCol>
                <a:gridCol w="550386">
                  <a:extLst>
                    <a:ext uri="{9D8B030D-6E8A-4147-A177-3AD203B41FA5}">
                      <a16:colId xmlns:a16="http://schemas.microsoft.com/office/drawing/2014/main" val="1186378832"/>
                    </a:ext>
                  </a:extLst>
                </a:gridCol>
                <a:gridCol w="550386">
                  <a:extLst>
                    <a:ext uri="{9D8B030D-6E8A-4147-A177-3AD203B41FA5}">
                      <a16:colId xmlns:a16="http://schemas.microsoft.com/office/drawing/2014/main" val="580016453"/>
                    </a:ext>
                  </a:extLst>
                </a:gridCol>
                <a:gridCol w="550386">
                  <a:extLst>
                    <a:ext uri="{9D8B030D-6E8A-4147-A177-3AD203B41FA5}">
                      <a16:colId xmlns:a16="http://schemas.microsoft.com/office/drawing/2014/main" val="2198691204"/>
                    </a:ext>
                  </a:extLst>
                </a:gridCol>
                <a:gridCol w="550386">
                  <a:extLst>
                    <a:ext uri="{9D8B030D-6E8A-4147-A177-3AD203B41FA5}">
                      <a16:colId xmlns:a16="http://schemas.microsoft.com/office/drawing/2014/main" val="4093540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99039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33720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9983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0610861"/>
                  </a:ext>
                </a:extLst>
              </a:tr>
            </a:tbl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DD6A1764-15DE-D37D-9D99-0BF84D5F6344}"/>
              </a:ext>
            </a:extLst>
          </p:cNvPr>
          <p:cNvSpPr txBox="1"/>
          <p:nvPr/>
        </p:nvSpPr>
        <p:spPr>
          <a:xfrm>
            <a:off x="2915910" y="5219998"/>
            <a:ext cx="3193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+</a:t>
            </a:r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D3FE2492-9E58-B291-F7D2-1576E0DB391A}"/>
              </a:ext>
            </a:extLst>
          </p:cNvPr>
          <p:cNvCxnSpPr>
            <a:cxnSpLocks/>
          </p:cNvCxnSpPr>
          <p:nvPr/>
        </p:nvCxnSpPr>
        <p:spPr>
          <a:xfrm>
            <a:off x="2945605" y="5768277"/>
            <a:ext cx="731721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4069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  <p:bldP spid="9" grpId="0"/>
      <p:bldP spid="10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667440" cy="72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Операции над числами в двоичной СС</a:t>
            </a:r>
            <a:endParaRPr lang="en-US" sz="3600" spc="-1" dirty="0"/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2313719"/>
            <a:ext cx="9667440" cy="54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spc="-1" dirty="0">
                <a:solidFill>
                  <a:srgbClr val="004892"/>
                </a:solidFill>
                <a:latin typeface="Montserrat Bold"/>
              </a:rPr>
              <a:t>Вычитание</a:t>
            </a:r>
            <a:endParaRPr lang="ru-RU" sz="1600" spc="-1" dirty="0">
              <a:solidFill>
                <a:srgbClr val="262626"/>
              </a:solidFill>
              <a:latin typeface="Montserrat"/>
            </a:endParaRPr>
          </a:p>
        </p:txBody>
      </p:sp>
      <p:sp>
        <p:nvSpPr>
          <p:cNvPr id="7" name="CustomShape 4"/>
          <p:cNvSpPr/>
          <p:nvPr/>
        </p:nvSpPr>
        <p:spPr>
          <a:xfrm>
            <a:off x="581040" y="2853719"/>
            <a:ext cx="9667440" cy="288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Правила двоичного вычитания тоже ничем не отличаются от десятичного. Мы также вычитаем поразрядно и, если нужно, занимаем единицу из старшего разряда.</a:t>
            </a:r>
          </a:p>
        </p:txBody>
      </p:sp>
      <p:graphicFrame>
        <p:nvGraphicFramePr>
          <p:cNvPr id="2" name="Таблица 12">
            <a:extLst>
              <a:ext uri="{FF2B5EF4-FFF2-40B4-BE49-F238E27FC236}">
                <a16:creationId xmlns:a16="http://schemas.microsoft.com/office/drawing/2014/main" id="{FF63DA5E-D320-B237-924E-FCACE315902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1679996"/>
              </p:ext>
            </p:extLst>
          </p:nvPr>
        </p:nvGraphicFramePr>
        <p:xfrm>
          <a:off x="6230255" y="4156388"/>
          <a:ext cx="2751930" cy="148336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550386">
                  <a:extLst>
                    <a:ext uri="{9D8B030D-6E8A-4147-A177-3AD203B41FA5}">
                      <a16:colId xmlns:a16="http://schemas.microsoft.com/office/drawing/2014/main" val="1010786732"/>
                    </a:ext>
                  </a:extLst>
                </a:gridCol>
                <a:gridCol w="550386">
                  <a:extLst>
                    <a:ext uri="{9D8B030D-6E8A-4147-A177-3AD203B41FA5}">
                      <a16:colId xmlns:a16="http://schemas.microsoft.com/office/drawing/2014/main" val="1186378832"/>
                    </a:ext>
                  </a:extLst>
                </a:gridCol>
                <a:gridCol w="550386">
                  <a:extLst>
                    <a:ext uri="{9D8B030D-6E8A-4147-A177-3AD203B41FA5}">
                      <a16:colId xmlns:a16="http://schemas.microsoft.com/office/drawing/2014/main" val="580016453"/>
                    </a:ext>
                  </a:extLst>
                </a:gridCol>
                <a:gridCol w="550386">
                  <a:extLst>
                    <a:ext uri="{9D8B030D-6E8A-4147-A177-3AD203B41FA5}">
                      <a16:colId xmlns:a16="http://schemas.microsoft.com/office/drawing/2014/main" val="2198691204"/>
                    </a:ext>
                  </a:extLst>
                </a:gridCol>
                <a:gridCol w="550386">
                  <a:extLst>
                    <a:ext uri="{9D8B030D-6E8A-4147-A177-3AD203B41FA5}">
                      <a16:colId xmlns:a16="http://schemas.microsoft.com/office/drawing/2014/main" val="4093540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99039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1*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33720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9983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0610861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D41EB5B3-6386-7D7A-FCB8-DD7556AF49ED}"/>
              </a:ext>
            </a:extLst>
          </p:cNvPr>
          <p:cNvSpPr txBox="1"/>
          <p:nvPr/>
        </p:nvSpPr>
        <p:spPr>
          <a:xfrm>
            <a:off x="3162467" y="4323134"/>
            <a:ext cx="6805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1100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5CD2A1A-C121-DAFC-AFA1-82EA0EA85951}"/>
              </a:ext>
            </a:extLst>
          </p:cNvPr>
          <p:cNvSpPr txBox="1"/>
          <p:nvPr/>
        </p:nvSpPr>
        <p:spPr>
          <a:xfrm>
            <a:off x="3162466" y="4669468"/>
            <a:ext cx="6805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/>
              <a:t>11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936647B-541C-1252-1046-51B94236DB22}"/>
              </a:ext>
            </a:extLst>
          </p:cNvPr>
          <p:cNvSpPr txBox="1"/>
          <p:nvPr/>
        </p:nvSpPr>
        <p:spPr>
          <a:xfrm>
            <a:off x="3557113" y="5015802"/>
            <a:ext cx="2858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/>
              <a:t>1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8210531-F56E-28F0-DC20-A81132D4BE4C}"/>
              </a:ext>
            </a:extLst>
          </p:cNvPr>
          <p:cNvSpPr txBox="1"/>
          <p:nvPr/>
        </p:nvSpPr>
        <p:spPr>
          <a:xfrm>
            <a:off x="3414182" y="5017506"/>
            <a:ext cx="2858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/>
              <a:t>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26568AD-40DE-7577-6989-7EA3E882E615}"/>
              </a:ext>
            </a:extLst>
          </p:cNvPr>
          <p:cNvSpPr txBox="1"/>
          <p:nvPr/>
        </p:nvSpPr>
        <p:spPr>
          <a:xfrm>
            <a:off x="3271252" y="5015802"/>
            <a:ext cx="2858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/>
              <a:t>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FD6FBCA-AEB3-59E1-BC20-6CABFDF6727B}"/>
              </a:ext>
            </a:extLst>
          </p:cNvPr>
          <p:cNvSpPr txBox="1"/>
          <p:nvPr/>
        </p:nvSpPr>
        <p:spPr>
          <a:xfrm>
            <a:off x="3119788" y="5015802"/>
            <a:ext cx="2858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/>
              <a:t>1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7C3A4D0-6796-B375-718C-F2A30CC6B38E}"/>
              </a:ext>
            </a:extLst>
          </p:cNvPr>
          <p:cNvSpPr txBox="1"/>
          <p:nvPr/>
        </p:nvSpPr>
        <p:spPr>
          <a:xfrm>
            <a:off x="3010322" y="4507800"/>
            <a:ext cx="2616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-</a:t>
            </a:r>
          </a:p>
        </p:txBody>
      </p: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A897F143-4EA3-FBED-37B7-CF34A36EB7CC}"/>
              </a:ext>
            </a:extLst>
          </p:cNvPr>
          <p:cNvCxnSpPr>
            <a:cxnSpLocks/>
          </p:cNvCxnSpPr>
          <p:nvPr/>
        </p:nvCxnSpPr>
        <p:spPr>
          <a:xfrm>
            <a:off x="3111251" y="5038800"/>
            <a:ext cx="731721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6194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  <p:bldP spid="10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667440" cy="72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Операции над числами в двоичной СС</a:t>
            </a:r>
            <a:endParaRPr lang="en-US" sz="3600" spc="-1" dirty="0"/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2313719"/>
            <a:ext cx="9667440" cy="54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spc="-1" dirty="0">
                <a:solidFill>
                  <a:srgbClr val="004892"/>
                </a:solidFill>
                <a:latin typeface="Montserrat Bold"/>
              </a:rPr>
              <a:t>Умножение</a:t>
            </a:r>
            <a:endParaRPr lang="ru-RU" sz="1600" spc="-1" dirty="0">
              <a:solidFill>
                <a:srgbClr val="262626"/>
              </a:solidFill>
              <a:latin typeface="Montserrat"/>
            </a:endParaRPr>
          </a:p>
        </p:txBody>
      </p:sp>
      <p:sp>
        <p:nvSpPr>
          <p:cNvPr id="7" name="CustomShape 4"/>
          <p:cNvSpPr/>
          <p:nvPr/>
        </p:nvSpPr>
        <p:spPr>
          <a:xfrm>
            <a:off x="581040" y="2853719"/>
            <a:ext cx="9667440" cy="288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Умножение в двоичной системе, как в десятичной, основано на сложении – и умении считать в столбик.</a:t>
            </a:r>
          </a:p>
        </p:txBody>
      </p:sp>
      <p:graphicFrame>
        <p:nvGraphicFramePr>
          <p:cNvPr id="2" name="Таблица 12">
            <a:extLst>
              <a:ext uri="{FF2B5EF4-FFF2-40B4-BE49-F238E27FC236}">
                <a16:creationId xmlns:a16="http://schemas.microsoft.com/office/drawing/2014/main" id="{9869F90A-96F8-8837-855E-DD38506792F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8658893"/>
              </p:ext>
            </p:extLst>
          </p:nvPr>
        </p:nvGraphicFramePr>
        <p:xfrm>
          <a:off x="6230255" y="4156388"/>
          <a:ext cx="2751930" cy="148336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550386">
                  <a:extLst>
                    <a:ext uri="{9D8B030D-6E8A-4147-A177-3AD203B41FA5}">
                      <a16:colId xmlns:a16="http://schemas.microsoft.com/office/drawing/2014/main" val="1010786732"/>
                    </a:ext>
                  </a:extLst>
                </a:gridCol>
                <a:gridCol w="550386">
                  <a:extLst>
                    <a:ext uri="{9D8B030D-6E8A-4147-A177-3AD203B41FA5}">
                      <a16:colId xmlns:a16="http://schemas.microsoft.com/office/drawing/2014/main" val="1186378832"/>
                    </a:ext>
                  </a:extLst>
                </a:gridCol>
                <a:gridCol w="550386">
                  <a:extLst>
                    <a:ext uri="{9D8B030D-6E8A-4147-A177-3AD203B41FA5}">
                      <a16:colId xmlns:a16="http://schemas.microsoft.com/office/drawing/2014/main" val="580016453"/>
                    </a:ext>
                  </a:extLst>
                </a:gridCol>
                <a:gridCol w="550386">
                  <a:extLst>
                    <a:ext uri="{9D8B030D-6E8A-4147-A177-3AD203B41FA5}">
                      <a16:colId xmlns:a16="http://schemas.microsoft.com/office/drawing/2014/main" val="2198691204"/>
                    </a:ext>
                  </a:extLst>
                </a:gridCol>
                <a:gridCol w="550386">
                  <a:extLst>
                    <a:ext uri="{9D8B030D-6E8A-4147-A177-3AD203B41FA5}">
                      <a16:colId xmlns:a16="http://schemas.microsoft.com/office/drawing/2014/main" val="4093540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99039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33720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9983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0610861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3C413EF5-7A9E-4700-5CCD-AFCBDFDAC713}"/>
              </a:ext>
            </a:extLst>
          </p:cNvPr>
          <p:cNvSpPr txBox="1"/>
          <p:nvPr/>
        </p:nvSpPr>
        <p:spPr>
          <a:xfrm>
            <a:off x="3290705" y="4300136"/>
            <a:ext cx="552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110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84547C3-977B-B6A7-BE8A-26309E985ED8}"/>
              </a:ext>
            </a:extLst>
          </p:cNvPr>
          <p:cNvSpPr txBox="1"/>
          <p:nvPr/>
        </p:nvSpPr>
        <p:spPr>
          <a:xfrm>
            <a:off x="3162466" y="4669468"/>
            <a:ext cx="6805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/>
              <a:t>10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40CB172-CF59-9F51-2533-E0B6E57C0F69}"/>
              </a:ext>
            </a:extLst>
          </p:cNvPr>
          <p:cNvSpPr txBox="1"/>
          <p:nvPr/>
        </p:nvSpPr>
        <p:spPr>
          <a:xfrm>
            <a:off x="3270885" y="5015802"/>
            <a:ext cx="5720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/>
              <a:t>000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BB0ED95-833F-DE7C-D0FD-7368E6CB1D04}"/>
              </a:ext>
            </a:extLst>
          </p:cNvPr>
          <p:cNvSpPr txBox="1"/>
          <p:nvPr/>
        </p:nvSpPr>
        <p:spPr>
          <a:xfrm>
            <a:off x="3076376" y="5261143"/>
            <a:ext cx="6234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/>
              <a:t>110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58EF751-B95D-6493-B573-4172850EBD29}"/>
              </a:ext>
            </a:extLst>
          </p:cNvPr>
          <p:cNvSpPr txBox="1"/>
          <p:nvPr/>
        </p:nvSpPr>
        <p:spPr>
          <a:xfrm>
            <a:off x="3162466" y="5568819"/>
            <a:ext cx="6805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/>
              <a:t>1100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D22C3BE-413A-8916-A260-55EE11D7944D}"/>
              </a:ext>
            </a:extLst>
          </p:cNvPr>
          <p:cNvSpPr txBox="1"/>
          <p:nvPr/>
        </p:nvSpPr>
        <p:spPr>
          <a:xfrm>
            <a:off x="2933261" y="5137686"/>
            <a:ext cx="3193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+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7A5528A-F1FE-5F8E-C1EB-E71134969F84}"/>
              </a:ext>
            </a:extLst>
          </p:cNvPr>
          <p:cNvSpPr txBox="1"/>
          <p:nvPr/>
        </p:nvSpPr>
        <p:spPr>
          <a:xfrm>
            <a:off x="3092920" y="4487164"/>
            <a:ext cx="2744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*</a:t>
            </a:r>
          </a:p>
        </p:txBody>
      </p: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E80401C2-B32D-E63E-D487-8105AD15ED91}"/>
              </a:ext>
            </a:extLst>
          </p:cNvPr>
          <p:cNvCxnSpPr>
            <a:cxnSpLocks/>
          </p:cNvCxnSpPr>
          <p:nvPr/>
        </p:nvCxnSpPr>
        <p:spPr>
          <a:xfrm>
            <a:off x="3076376" y="5015802"/>
            <a:ext cx="731721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50C22980-3CFC-066E-CB44-D342CBC37027}"/>
              </a:ext>
            </a:extLst>
          </p:cNvPr>
          <p:cNvCxnSpPr>
            <a:cxnSpLocks/>
          </p:cNvCxnSpPr>
          <p:nvPr/>
        </p:nvCxnSpPr>
        <p:spPr>
          <a:xfrm>
            <a:off x="3059219" y="5612625"/>
            <a:ext cx="731721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2061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667440" cy="72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Операции над числами в двоичной СС</a:t>
            </a:r>
            <a:endParaRPr lang="en-US" sz="3600" spc="-1" dirty="0"/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2313719"/>
            <a:ext cx="9667440" cy="54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spc="-1" dirty="0">
                <a:solidFill>
                  <a:srgbClr val="004892"/>
                </a:solidFill>
                <a:latin typeface="Montserrat Bold"/>
              </a:rPr>
              <a:t>Деление</a:t>
            </a:r>
            <a:endParaRPr lang="ru-RU" sz="1600" spc="-1" dirty="0">
              <a:solidFill>
                <a:srgbClr val="262626"/>
              </a:solidFill>
              <a:latin typeface="Montserrat"/>
            </a:endParaRPr>
          </a:p>
        </p:txBody>
      </p:sp>
      <p:sp>
        <p:nvSpPr>
          <p:cNvPr id="7" name="CustomShape 4"/>
          <p:cNvSpPr/>
          <p:nvPr/>
        </p:nvSpPr>
        <p:spPr>
          <a:xfrm>
            <a:off x="581040" y="2853719"/>
            <a:ext cx="9667440" cy="288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Правила деления двоичных чисел похожи на деление десятичных. Рисуем привычный «столбик», умножаем, вычитаем, получаем результат.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96973CA-1B1B-2969-DB99-1F34D94ED295}"/>
              </a:ext>
            </a:extLst>
          </p:cNvPr>
          <p:cNvSpPr txBox="1"/>
          <p:nvPr/>
        </p:nvSpPr>
        <p:spPr>
          <a:xfrm>
            <a:off x="4046875" y="3915720"/>
            <a:ext cx="6805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1100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48BBB07-0659-5537-9323-AF1D6DF30D41}"/>
              </a:ext>
            </a:extLst>
          </p:cNvPr>
          <p:cNvSpPr txBox="1"/>
          <p:nvPr/>
        </p:nvSpPr>
        <p:spPr>
          <a:xfrm>
            <a:off x="3846042" y="4100386"/>
            <a:ext cx="2616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-</a:t>
            </a:r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01F70FE8-75DC-6997-7B61-E15028A25A8B}"/>
              </a:ext>
            </a:extLst>
          </p:cNvPr>
          <p:cNvCxnSpPr>
            <a:cxnSpLocks/>
          </p:cNvCxnSpPr>
          <p:nvPr/>
        </p:nvCxnSpPr>
        <p:spPr>
          <a:xfrm>
            <a:off x="4826645" y="4293228"/>
            <a:ext cx="731721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9A2AB24C-FDD4-8B63-4916-F56F0F7DDA9E}"/>
              </a:ext>
            </a:extLst>
          </p:cNvPr>
          <p:cNvSpPr txBox="1"/>
          <p:nvPr/>
        </p:nvSpPr>
        <p:spPr>
          <a:xfrm>
            <a:off x="4950304" y="3915720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10</a:t>
            </a:r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0798E41D-1A8E-C3CD-BB68-5C18EEF2BF0B}"/>
              </a:ext>
            </a:extLst>
          </p:cNvPr>
          <p:cNvCxnSpPr>
            <a:cxnSpLocks/>
          </p:cNvCxnSpPr>
          <p:nvPr/>
        </p:nvCxnSpPr>
        <p:spPr>
          <a:xfrm flipV="1">
            <a:off x="4810247" y="3994637"/>
            <a:ext cx="0" cy="597182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38F6701D-8CC7-8739-A351-5F261EE2A872}"/>
              </a:ext>
            </a:extLst>
          </p:cNvPr>
          <p:cNvSpPr txBox="1"/>
          <p:nvPr/>
        </p:nvSpPr>
        <p:spPr>
          <a:xfrm>
            <a:off x="4826645" y="4285052"/>
            <a:ext cx="2858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/>
              <a:t>1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4B8D7B6-B61D-8A23-7F09-3F1746565A43}"/>
              </a:ext>
            </a:extLst>
          </p:cNvPr>
          <p:cNvSpPr txBox="1"/>
          <p:nvPr/>
        </p:nvSpPr>
        <p:spPr>
          <a:xfrm>
            <a:off x="4041837" y="4222487"/>
            <a:ext cx="4543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/>
              <a:t>10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9496CDA-114F-78C7-9886-0EB9974A65E5}"/>
              </a:ext>
            </a:extLst>
          </p:cNvPr>
          <p:cNvSpPr txBox="1"/>
          <p:nvPr/>
        </p:nvSpPr>
        <p:spPr>
          <a:xfrm>
            <a:off x="4107653" y="4591819"/>
            <a:ext cx="6197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/>
              <a:t>100</a:t>
            </a:r>
          </a:p>
        </p:txBody>
      </p: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059A7FFB-F958-4EDB-CE7B-6478D790CD06}"/>
              </a:ext>
            </a:extLst>
          </p:cNvPr>
          <p:cNvCxnSpPr>
            <a:cxnSpLocks/>
          </p:cNvCxnSpPr>
          <p:nvPr/>
        </p:nvCxnSpPr>
        <p:spPr>
          <a:xfrm>
            <a:off x="3995661" y="4593079"/>
            <a:ext cx="731721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C004D587-0B26-A5D3-CCC3-DF4C4FA59A96}"/>
              </a:ext>
            </a:extLst>
          </p:cNvPr>
          <p:cNvSpPr txBox="1"/>
          <p:nvPr/>
        </p:nvSpPr>
        <p:spPr>
          <a:xfrm>
            <a:off x="4977173" y="4285052"/>
            <a:ext cx="2858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/>
              <a:t>1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9EDF06-302F-549F-52A2-3D22728905FF}"/>
              </a:ext>
            </a:extLst>
          </p:cNvPr>
          <p:cNvSpPr txBox="1"/>
          <p:nvPr/>
        </p:nvSpPr>
        <p:spPr>
          <a:xfrm>
            <a:off x="3958033" y="4705945"/>
            <a:ext cx="2616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-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BEAD386-FBA1-2E0F-DA22-D00F7B4DCB56}"/>
              </a:ext>
            </a:extLst>
          </p:cNvPr>
          <p:cNvSpPr txBox="1"/>
          <p:nvPr/>
        </p:nvSpPr>
        <p:spPr>
          <a:xfrm>
            <a:off x="4153828" y="4828046"/>
            <a:ext cx="4543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/>
              <a:t>10</a:t>
            </a:r>
          </a:p>
        </p:txBody>
      </p:sp>
      <p:cxnSp>
        <p:nvCxn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id="{5DB8F01C-C3A7-4CA0-EBAA-DFFAF5A74A1E}"/>
              </a:ext>
            </a:extLst>
          </p:cNvPr>
          <p:cNvCxnSpPr>
            <a:cxnSpLocks/>
          </p:cNvCxnSpPr>
          <p:nvPr/>
        </p:nvCxnSpPr>
        <p:spPr>
          <a:xfrm>
            <a:off x="4282823" y="5195144"/>
            <a:ext cx="444559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3AE09C6B-98DA-CED6-3AE2-18D98A3F8DCF}"/>
              </a:ext>
            </a:extLst>
          </p:cNvPr>
          <p:cNvSpPr txBox="1"/>
          <p:nvPr/>
        </p:nvSpPr>
        <p:spPr>
          <a:xfrm>
            <a:off x="4163647" y="5195144"/>
            <a:ext cx="6197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/>
              <a:t>00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E20725D-EBD3-CB60-81DE-317CCCD56012}"/>
              </a:ext>
            </a:extLst>
          </p:cNvPr>
          <p:cNvSpPr txBox="1"/>
          <p:nvPr/>
        </p:nvSpPr>
        <p:spPr>
          <a:xfrm>
            <a:off x="5128901" y="4285052"/>
            <a:ext cx="2858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/>
              <a:t>0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F0D4F2C-68D0-7611-A940-F088CDB75D5D}"/>
              </a:ext>
            </a:extLst>
          </p:cNvPr>
          <p:cNvSpPr txBox="1"/>
          <p:nvPr/>
        </p:nvSpPr>
        <p:spPr>
          <a:xfrm>
            <a:off x="4113686" y="5295125"/>
            <a:ext cx="2616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-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4F84F0A-A8B0-6050-D7FE-0A326C1F2395}"/>
              </a:ext>
            </a:extLst>
          </p:cNvPr>
          <p:cNvSpPr txBox="1"/>
          <p:nvPr/>
        </p:nvSpPr>
        <p:spPr>
          <a:xfrm>
            <a:off x="4328999" y="5418579"/>
            <a:ext cx="4543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/>
              <a:t>00</a:t>
            </a:r>
          </a:p>
        </p:txBody>
      </p:sp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15038F50-B72C-10C4-64A4-3BE307E133FD}"/>
              </a:ext>
            </a:extLst>
          </p:cNvPr>
          <p:cNvCxnSpPr>
            <a:cxnSpLocks/>
          </p:cNvCxnSpPr>
          <p:nvPr/>
        </p:nvCxnSpPr>
        <p:spPr>
          <a:xfrm>
            <a:off x="4435597" y="5787911"/>
            <a:ext cx="291785" cy="126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1A121595-076E-7E4F-6F4C-2993833BC70E}"/>
              </a:ext>
            </a:extLst>
          </p:cNvPr>
          <p:cNvSpPr txBox="1"/>
          <p:nvPr/>
        </p:nvSpPr>
        <p:spPr>
          <a:xfrm>
            <a:off x="4169997" y="5800703"/>
            <a:ext cx="6197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/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905762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"/>
                            </p:stCondLst>
                            <p:childTnLst>
                              <p:par>
                                <p:cTn id="2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"/>
                            </p:stCondLst>
                            <p:childTnLst>
                              <p:par>
                                <p:cTn id="43" presetID="1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1" grpId="0"/>
      <p:bldP spid="12" grpId="0"/>
      <p:bldP spid="13" grpId="0"/>
      <p:bldP spid="15" grpId="0"/>
      <p:bldP spid="16" grpId="0"/>
      <p:bldP spid="17" grpId="0"/>
      <p:bldP spid="19" grpId="0"/>
      <p:bldP spid="20" grpId="0"/>
      <p:bldP spid="21" grpId="0"/>
      <p:bldP spid="22" grpId="0"/>
      <p:bldP spid="29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TextShape 1"/>
          <p:cNvSpPr txBox="1"/>
          <p:nvPr/>
        </p:nvSpPr>
        <p:spPr>
          <a:xfrm>
            <a:off x="581040" y="800280"/>
            <a:ext cx="8048160" cy="229716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4800" b="0" strike="noStrike" spc="-1">
                <a:solidFill>
                  <a:srgbClr val="004892"/>
                </a:solidFill>
                <a:latin typeface="Montserrat Bold"/>
              </a:rPr>
              <a:t>Спасибо за внимание!</a:t>
            </a:r>
            <a:endParaRPr lang="en-US" sz="480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103" name="CustomShape 2"/>
          <p:cNvSpPr/>
          <p:nvPr/>
        </p:nvSpPr>
        <p:spPr>
          <a:xfrm>
            <a:off x="0" y="6862680"/>
            <a:ext cx="10691280" cy="458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600" b="0" strike="noStrike" spc="-1" dirty="0">
                <a:solidFill>
                  <a:srgbClr val="173277"/>
                </a:solidFill>
                <a:latin typeface="Montserrat"/>
              </a:rPr>
              <a:t>202</a:t>
            </a:r>
            <a:r>
              <a:rPr lang="ru-RU" sz="1600" b="0" strike="noStrike" spc="-1">
                <a:solidFill>
                  <a:srgbClr val="173277"/>
                </a:solidFill>
                <a:latin typeface="Montserrat"/>
              </a:rPr>
              <a:t>3</a:t>
            </a:r>
            <a:endParaRPr lang="en-US" sz="1600" b="0" strike="noStrike" spc="-1" dirty="0">
              <a:latin typeface="Arial"/>
            </a:endParaRPr>
          </a:p>
        </p:txBody>
      </p:sp>
      <p:pic>
        <p:nvPicPr>
          <p:cNvPr id="104" name="Рисунок 2"/>
          <p:cNvPicPr/>
          <p:nvPr/>
        </p:nvPicPr>
        <p:blipFill>
          <a:blip r:embed="rId2"/>
          <a:stretch/>
        </p:blipFill>
        <p:spPr>
          <a:xfrm>
            <a:off x="4115160" y="5178600"/>
            <a:ext cx="2232360" cy="1426680"/>
          </a:xfrm>
          <a:prstGeom prst="rect">
            <a:avLst/>
          </a:prstGeom>
          <a:ln>
            <a:noFill/>
          </a:ln>
        </p:spPr>
      </p:pic>
      <p:sp>
        <p:nvSpPr>
          <p:cNvPr id="105" name="CustomShape 3"/>
          <p:cNvSpPr/>
          <p:nvPr/>
        </p:nvSpPr>
        <p:spPr>
          <a:xfrm>
            <a:off x="581040" y="1833480"/>
            <a:ext cx="8048160" cy="2297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b="0" strike="noStrike" spc="-1" dirty="0">
                <a:solidFill>
                  <a:srgbClr val="004892"/>
                </a:solidFill>
                <a:latin typeface="Montserrat"/>
              </a:rPr>
              <a:t>Рады видеть Вас на наших мероприятиях!</a:t>
            </a:r>
            <a:endParaRPr lang="en-US" sz="20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>
          <a:noFill/>
        </a:ln>
      </a:spPr>
      <a:bodyPr>
        <a:noAutofit/>
      </a:bodyPr>
      <a:lstStyle>
        <a:defPPr>
          <a:lnSpc>
            <a:spcPct val="100000"/>
          </a:lnSpc>
          <a:defRPr sz="1400" b="0" strike="noStrike" spc="-1">
            <a:solidFill>
              <a:srgbClr val="004892"/>
            </a:solidFill>
            <a:latin typeface="Montserrat"/>
          </a:defRPr>
        </a:def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a:style>
    </a:sp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2416</TotalTime>
  <Words>3379</Words>
  <Application>Microsoft Office PowerPoint</Application>
  <PresentationFormat>Произвольный</PresentationFormat>
  <Paragraphs>430</Paragraphs>
  <Slides>53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53</vt:i4>
      </vt:variant>
    </vt:vector>
  </HeadingPairs>
  <TitlesOfParts>
    <vt:vector size="63" baseType="lpstr">
      <vt:lpstr>Arial</vt:lpstr>
      <vt:lpstr>Cambria Math</vt:lpstr>
      <vt:lpstr>Geometria  bold</vt:lpstr>
      <vt:lpstr>Geometria light</vt:lpstr>
      <vt:lpstr>Montserrat</vt:lpstr>
      <vt:lpstr>Montserrat Bold</vt:lpstr>
      <vt:lpstr>Symbol</vt:lpstr>
      <vt:lpstr>Times New Roman</vt:lpstr>
      <vt:lpstr>Wingdings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Результаты приемной  кампании - 2019</dc:title>
  <dc:subject/>
  <dc:creator>afsafasfasfa afafaf</dc:creator>
  <dc:description/>
  <cp:lastModifiedBy>KotCheshir</cp:lastModifiedBy>
  <cp:revision>278</cp:revision>
  <dcterms:created xsi:type="dcterms:W3CDTF">2019-09-16T12:04:13Z</dcterms:created>
  <dcterms:modified xsi:type="dcterms:W3CDTF">2023-09-23T17:06:25Z</dcterms:modified>
  <dc:language>en-US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Произвольный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5</vt:i4>
  </property>
</Properties>
</file>