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83" r:id="rId2"/>
    <p:sldId id="342" r:id="rId3"/>
    <p:sldId id="385" r:id="rId4"/>
    <p:sldId id="386" r:id="rId5"/>
    <p:sldId id="384" r:id="rId6"/>
    <p:sldId id="387" r:id="rId7"/>
    <p:sldId id="343" r:id="rId8"/>
    <p:sldId id="388" r:id="rId9"/>
    <p:sldId id="337" r:id="rId10"/>
    <p:sldId id="389" r:id="rId11"/>
    <p:sldId id="390" r:id="rId12"/>
    <p:sldId id="391" r:id="rId13"/>
    <p:sldId id="392" r:id="rId14"/>
    <p:sldId id="393" r:id="rId15"/>
    <p:sldId id="395" r:id="rId16"/>
    <p:sldId id="397" r:id="rId17"/>
    <p:sldId id="396" r:id="rId18"/>
    <p:sldId id="398" r:id="rId19"/>
    <p:sldId id="399" r:id="rId20"/>
    <p:sldId id="400" r:id="rId21"/>
    <p:sldId id="401" r:id="rId22"/>
    <p:sldId id="410" r:id="rId23"/>
    <p:sldId id="402" r:id="rId24"/>
    <p:sldId id="403" r:id="rId25"/>
    <p:sldId id="404" r:id="rId26"/>
    <p:sldId id="405" r:id="rId27"/>
    <p:sldId id="406" r:id="rId28"/>
    <p:sldId id="407" r:id="rId29"/>
    <p:sldId id="408" r:id="rId30"/>
    <p:sldId id="409" r:id="rId31"/>
    <p:sldId id="411" r:id="rId32"/>
    <p:sldId id="412" r:id="rId33"/>
    <p:sldId id="413" r:id="rId34"/>
    <p:sldId id="419" r:id="rId35"/>
    <p:sldId id="420" r:id="rId36"/>
    <p:sldId id="421" r:id="rId37"/>
    <p:sldId id="422" r:id="rId38"/>
    <p:sldId id="423" r:id="rId39"/>
    <p:sldId id="425" r:id="rId40"/>
    <p:sldId id="424" r:id="rId41"/>
    <p:sldId id="426" r:id="rId42"/>
    <p:sldId id="427" r:id="rId43"/>
    <p:sldId id="428" r:id="rId44"/>
    <p:sldId id="429" r:id="rId45"/>
    <p:sldId id="430" r:id="rId46"/>
    <p:sldId id="431" r:id="rId47"/>
    <p:sldId id="432" r:id="rId48"/>
    <p:sldId id="433" r:id="rId49"/>
    <p:sldId id="434" r:id="rId50"/>
    <p:sldId id="435" r:id="rId51"/>
    <p:sldId id="436" r:id="rId52"/>
    <p:sldId id="437" r:id="rId53"/>
    <p:sldId id="438" r:id="rId54"/>
    <p:sldId id="439" r:id="rId55"/>
    <p:sldId id="414" r:id="rId56"/>
    <p:sldId id="415" r:id="rId57"/>
    <p:sldId id="416" r:id="rId58"/>
    <p:sldId id="417" r:id="rId59"/>
    <p:sldId id="440" r:id="rId60"/>
    <p:sldId id="442" r:id="rId61"/>
    <p:sldId id="443" r:id="rId62"/>
    <p:sldId id="418" r:id="rId63"/>
    <p:sldId id="260" r:id="rId64"/>
  </p:sldIdLst>
  <p:sldSz cx="10691813" cy="7559675"/>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Введение" id="{5D9F7A72-7903-4791-9B02-03B0CC4EBD96}">
          <p14:sldIdLst>
            <p14:sldId id="383"/>
          </p14:sldIdLst>
        </p14:section>
        <p14:section name="Формы представления информации" id="{F3674952-CB89-44B8-897D-605CB60EAED1}">
          <p14:sldIdLst>
            <p14:sldId id="342"/>
            <p14:sldId id="385"/>
            <p14:sldId id="386"/>
            <p14:sldId id="384"/>
            <p14:sldId id="387"/>
            <p14:sldId id="343"/>
          </p14:sldIdLst>
        </p14:section>
        <p14:section name="Представление чисел" id="{3C4ABC6D-2BBB-4296-AB04-5A5880637049}">
          <p14:sldIdLst>
            <p14:sldId id="388"/>
            <p14:sldId id="337"/>
            <p14:sldId id="389"/>
            <p14:sldId id="390"/>
            <p14:sldId id="391"/>
            <p14:sldId id="392"/>
            <p14:sldId id="393"/>
            <p14:sldId id="395"/>
            <p14:sldId id="397"/>
            <p14:sldId id="396"/>
            <p14:sldId id="398"/>
          </p14:sldIdLst>
        </p14:section>
        <p14:section name="Представление текста" id="{57DB6CBF-70E3-427D-BE58-B2B6ED923360}">
          <p14:sldIdLst>
            <p14:sldId id="399"/>
            <p14:sldId id="400"/>
            <p14:sldId id="401"/>
            <p14:sldId id="410"/>
            <p14:sldId id="402"/>
            <p14:sldId id="403"/>
            <p14:sldId id="404"/>
            <p14:sldId id="405"/>
            <p14:sldId id="406"/>
            <p14:sldId id="407"/>
            <p14:sldId id="408"/>
            <p14:sldId id="409"/>
          </p14:sldIdLst>
        </p14:section>
        <p14:section name="Представление графической информации" id="{26E0AECE-A969-4D90-BCFF-401996060CF0}">
          <p14:sldIdLst>
            <p14:sldId id="411"/>
            <p14:sldId id="412"/>
            <p14:sldId id="413"/>
            <p14:sldId id="419"/>
            <p14:sldId id="420"/>
            <p14:sldId id="421"/>
            <p14:sldId id="422"/>
            <p14:sldId id="423"/>
            <p14:sldId id="425"/>
            <p14:sldId id="424"/>
            <p14:sldId id="426"/>
            <p14:sldId id="427"/>
            <p14:sldId id="428"/>
            <p14:sldId id="429"/>
            <p14:sldId id="430"/>
            <p14:sldId id="431"/>
            <p14:sldId id="432"/>
            <p14:sldId id="433"/>
            <p14:sldId id="434"/>
            <p14:sldId id="435"/>
            <p14:sldId id="436"/>
            <p14:sldId id="437"/>
            <p14:sldId id="438"/>
            <p14:sldId id="439"/>
          </p14:sldIdLst>
        </p14:section>
        <p14:section name="Представление звуковой информации" id="{7BBF2B9E-20D8-4175-A590-F53599FA32EB}">
          <p14:sldIdLst>
            <p14:sldId id="414"/>
            <p14:sldId id="415"/>
            <p14:sldId id="416"/>
            <p14:sldId id="417"/>
            <p14:sldId id="440"/>
            <p14:sldId id="442"/>
            <p14:sldId id="443"/>
            <p14:sldId id="418"/>
          </p14:sldIdLst>
        </p14:section>
        <p14:section name="Завершение" id="{57706748-57AD-45AB-9FB3-1B9A00E91AB5}">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5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6" name="PlaceHolder 2"/>
          <p:cNvSpPr>
            <a:spLocks noGrp="1"/>
          </p:cNvSpPr>
          <p:nvPr>
            <p:ph type="subTitle"/>
          </p:nvPr>
        </p:nvSpPr>
        <p:spPr>
          <a:xfrm>
            <a:off x="534240" y="1768680"/>
            <a:ext cx="962208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8"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0"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1"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01720" y="1237320"/>
            <a:ext cx="9087840" cy="12199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5"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6"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17"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19"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0"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1"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23"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4"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5"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27"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28"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30"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1"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2"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3"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01720" y="1237320"/>
            <a:ext cx="9087840" cy="2631600"/>
          </a:xfrm>
          <a:prstGeom prst="rect">
            <a:avLst/>
          </a:prstGeom>
        </p:spPr>
        <p:txBody>
          <a:bodyPr lIns="0" tIns="0" rIns="0" bIns="0" anchor="ctr">
            <a:noAutofit/>
          </a:bodyPr>
          <a:lstStyle/>
          <a:p>
            <a:endParaRPr lang="en-US" sz="1800" b="0" strike="noStrike" spc="-1">
              <a:solidFill>
                <a:srgbClr val="000000"/>
              </a:solidFill>
              <a:latin typeface="Geometria light"/>
            </a:endParaRPr>
          </a:p>
        </p:txBody>
      </p:sp>
      <p:sp>
        <p:nvSpPr>
          <p:cNvPr id="35"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6"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7"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8"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39"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
        <p:nvSpPr>
          <p:cNvPr id="40"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en-US" sz="3090" b="0" strike="noStrike" spc="-1">
              <a:solidFill>
                <a:srgbClr val="000000"/>
              </a:solidFill>
              <a:latin typeface="Geometria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01720" y="1237320"/>
            <a:ext cx="9087840" cy="2631600"/>
          </a:xfrm>
          <a:prstGeom prst="rect">
            <a:avLst/>
          </a:prstGeom>
        </p:spPr>
        <p:txBody>
          <a:bodyPr anchor="b">
            <a:noAutofit/>
          </a:bodyPr>
          <a:lstStyle/>
          <a:p>
            <a:pPr algn="ctr">
              <a:lnSpc>
                <a:spcPct val="90000"/>
              </a:lnSpc>
            </a:pPr>
            <a:r>
              <a:rPr lang="ru-RU" sz="6619" b="0" strike="noStrike" spc="-1">
                <a:solidFill>
                  <a:srgbClr val="000000"/>
                </a:solidFill>
                <a:latin typeface="Geometria  bold"/>
              </a:rPr>
              <a:t>Образец заголовка</a:t>
            </a:r>
            <a:endParaRPr lang="en-US" sz="6619" b="0" strike="noStrike" spc="-1">
              <a:solidFill>
                <a:srgbClr val="000000"/>
              </a:solidFill>
              <a:latin typeface="Geometria light"/>
            </a:endParaRPr>
          </a:p>
        </p:txBody>
      </p:sp>
      <p:sp>
        <p:nvSpPr>
          <p:cNvPr id="6" name="PlaceHolder 2"/>
          <p:cNvSpPr>
            <a:spLocks noGrp="1"/>
          </p:cNvSpPr>
          <p:nvPr>
            <p:ph type="dt"/>
          </p:nvPr>
        </p:nvSpPr>
        <p:spPr>
          <a:xfrm>
            <a:off x="735120" y="7006680"/>
            <a:ext cx="2405160" cy="402120"/>
          </a:xfrm>
          <a:prstGeom prst="rect">
            <a:avLst/>
          </a:prstGeom>
        </p:spPr>
        <p:txBody>
          <a:bodyPr anchor="ctr">
            <a:noAutofit/>
          </a:bodyPr>
          <a:lstStyle/>
          <a:p>
            <a:pPr>
              <a:lnSpc>
                <a:spcPct val="100000"/>
              </a:lnSpc>
            </a:pPr>
            <a:fld id="{87095A16-4C3A-49BC-BA45-ED63D8DC7979}" type="datetime">
              <a:rPr lang="ru-RU" sz="1330" b="0" strike="noStrike" spc="-1">
                <a:solidFill>
                  <a:srgbClr val="8B8B8B"/>
                </a:solidFill>
                <a:latin typeface="Geometria light"/>
              </a:rPr>
              <a:t>01.11.2023</a:t>
            </a:fld>
            <a:endParaRPr lang="en-US" sz="1330" b="0" strike="noStrike" spc="-1">
              <a:latin typeface="Times New Roman"/>
            </a:endParaRPr>
          </a:p>
        </p:txBody>
      </p:sp>
      <p:sp>
        <p:nvSpPr>
          <p:cNvPr id="2" name="PlaceHolder 3"/>
          <p:cNvSpPr>
            <a:spLocks noGrp="1"/>
          </p:cNvSpPr>
          <p:nvPr>
            <p:ph type="ftr"/>
          </p:nvPr>
        </p:nvSpPr>
        <p:spPr>
          <a:xfrm>
            <a:off x="3541680" y="7006680"/>
            <a:ext cx="3608280" cy="402120"/>
          </a:xfrm>
          <a:prstGeom prst="rect">
            <a:avLst/>
          </a:prstGeom>
        </p:spPr>
        <p:txBody>
          <a:bodyPr anchor="ctr">
            <a:noAutofit/>
          </a:bodyPr>
          <a:lstStyle/>
          <a:p>
            <a:endParaRPr lang="en-US" sz="2400" b="0" strike="noStrike" spc="-1">
              <a:latin typeface="Times New Roman"/>
            </a:endParaRPr>
          </a:p>
        </p:txBody>
      </p:sp>
      <p:sp>
        <p:nvSpPr>
          <p:cNvPr id="3" name="PlaceHolder 4"/>
          <p:cNvSpPr>
            <a:spLocks noGrp="1"/>
          </p:cNvSpPr>
          <p:nvPr>
            <p:ph type="sldNum"/>
          </p:nvPr>
        </p:nvSpPr>
        <p:spPr>
          <a:xfrm>
            <a:off x="7551000" y="7006680"/>
            <a:ext cx="2405160" cy="402120"/>
          </a:xfrm>
          <a:prstGeom prst="rect">
            <a:avLst/>
          </a:prstGeom>
        </p:spPr>
        <p:txBody>
          <a:bodyPr anchor="ctr">
            <a:noAutofit/>
          </a:bodyPr>
          <a:lstStyle/>
          <a:p>
            <a:pPr algn="r">
              <a:lnSpc>
                <a:spcPct val="100000"/>
              </a:lnSpc>
            </a:pPr>
            <a:fld id="{CC19D91D-1076-4D88-80F8-03FFDA14860F}" type="slidenum">
              <a:rPr lang="ru-RU" sz="1330" b="0" strike="noStrike" spc="-1">
                <a:solidFill>
                  <a:srgbClr val="8B8B8B"/>
                </a:solidFill>
                <a:latin typeface="Geometria light"/>
              </a:rPr>
              <a:t>‹#›</a:t>
            </a:fld>
            <a:endParaRPr lang="en-US" sz="1330" b="0" strike="noStrike" spc="-1">
              <a:latin typeface="Times New Roman"/>
            </a:endParaRPr>
          </a:p>
        </p:txBody>
      </p:sp>
      <p:sp>
        <p:nvSpPr>
          <p:cNvPr id="4" name="PlaceHolder 5"/>
          <p:cNvSpPr>
            <a:spLocks noGrp="1"/>
          </p:cNvSpPr>
          <p:nvPr>
            <p:ph type="body"/>
          </p:nvPr>
        </p:nvSpPr>
        <p:spPr>
          <a:xfrm>
            <a:off x="534240" y="1768680"/>
            <a:ext cx="962208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090" b="0" strike="noStrike" spc="-1">
                <a:solidFill>
                  <a:srgbClr val="000000"/>
                </a:solidFill>
                <a:latin typeface="Geometria light"/>
              </a:rPr>
              <a:t>Click to edit the outline text format</a:t>
            </a:r>
          </a:p>
          <a:p>
            <a:pPr marL="864000" lvl="1" indent="-324000">
              <a:spcBef>
                <a:spcPts val="1134"/>
              </a:spcBef>
              <a:buClr>
                <a:srgbClr val="000000"/>
              </a:buClr>
              <a:buSzPct val="75000"/>
              <a:buFont typeface="Symbol" charset="2"/>
              <a:buChar char=""/>
            </a:pPr>
            <a:r>
              <a:rPr lang="en-US" sz="2210" b="0" strike="noStrike" spc="-1">
                <a:solidFill>
                  <a:srgbClr val="000000"/>
                </a:solidFill>
                <a:latin typeface="Geometria light"/>
              </a:rPr>
              <a:t>Second Outline Level</a:t>
            </a:r>
          </a:p>
          <a:p>
            <a:pPr marL="1296000" lvl="2" indent="-288000">
              <a:spcBef>
                <a:spcPts val="850"/>
              </a:spcBef>
              <a:buClr>
                <a:srgbClr val="000000"/>
              </a:buClr>
              <a:buSzPct val="45000"/>
              <a:buFont typeface="Wingdings" charset="2"/>
              <a:buChar char=""/>
            </a:pPr>
            <a:r>
              <a:rPr lang="en-US" sz="1990" b="0" strike="noStrike" spc="-1">
                <a:solidFill>
                  <a:srgbClr val="000000"/>
                </a:solidFill>
                <a:latin typeface="Geometria light"/>
              </a:rPr>
              <a:t>Third Outline Level</a:t>
            </a:r>
          </a:p>
          <a:p>
            <a:pPr marL="1728000" lvl="3" indent="-216000">
              <a:spcBef>
                <a:spcPts val="567"/>
              </a:spcBef>
              <a:buClr>
                <a:srgbClr val="000000"/>
              </a:buClr>
              <a:buSzPct val="75000"/>
              <a:buFont typeface="Symbol" charset="2"/>
              <a:buChar char=""/>
            </a:pPr>
            <a:r>
              <a:rPr lang="en-US" sz="1990" b="0" strike="noStrike" spc="-1">
                <a:solidFill>
                  <a:srgbClr val="000000"/>
                </a:solidFill>
                <a:latin typeface="Geometria light"/>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Geometria light"/>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Geometria light"/>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Geometria light"/>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Shape 1"/>
          <p:cNvSpPr txBox="1"/>
          <p:nvPr/>
        </p:nvSpPr>
        <p:spPr>
          <a:xfrm>
            <a:off x="581040" y="800280"/>
            <a:ext cx="8048160" cy="826389"/>
          </a:xfrm>
          <a:prstGeom prst="rect">
            <a:avLst/>
          </a:prstGeom>
          <a:noFill/>
          <a:ln>
            <a:noFill/>
          </a:ln>
        </p:spPr>
        <p:txBody>
          <a:bodyPr>
            <a:noAutofit/>
          </a:bodyPr>
          <a:lstStyle/>
          <a:p>
            <a:pPr>
              <a:lnSpc>
                <a:spcPct val="100000"/>
              </a:lnSpc>
            </a:pPr>
            <a:r>
              <a:rPr lang="ru-RU" sz="4800" spc="-1" dirty="0">
                <a:solidFill>
                  <a:srgbClr val="004892"/>
                </a:solidFill>
                <a:latin typeface="Montserrat Bold"/>
              </a:rPr>
              <a:t>Основы Информационных Технологий.</a:t>
            </a:r>
          </a:p>
          <a:p>
            <a:pPr>
              <a:lnSpc>
                <a:spcPct val="100000"/>
              </a:lnSpc>
            </a:pPr>
            <a:r>
              <a:rPr lang="ru-RU" sz="4800" spc="-1" dirty="0">
                <a:solidFill>
                  <a:srgbClr val="004892"/>
                </a:solidFill>
                <a:latin typeface="Montserrat Bold"/>
              </a:rPr>
              <a:t>Лекция 4</a:t>
            </a:r>
            <a:endParaRPr lang="en-US" sz="4800" b="0" strike="noStrike" spc="-1" dirty="0">
              <a:solidFill>
                <a:srgbClr val="000000"/>
              </a:solidFill>
              <a:latin typeface="Geometria light"/>
            </a:endParaRPr>
          </a:p>
        </p:txBody>
      </p:sp>
      <p:sp>
        <p:nvSpPr>
          <p:cNvPr id="83" name="CustomShape 2"/>
          <p:cNvSpPr/>
          <p:nvPr/>
        </p:nvSpPr>
        <p:spPr>
          <a:xfrm>
            <a:off x="0" y="6862680"/>
            <a:ext cx="10691280" cy="4586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ctr">
              <a:lnSpc>
                <a:spcPct val="100000"/>
              </a:lnSpc>
            </a:pPr>
            <a:r>
              <a:rPr lang="en-US" sz="1600" b="0" strike="noStrike" spc="-1" dirty="0">
                <a:solidFill>
                  <a:srgbClr val="173277"/>
                </a:solidFill>
                <a:latin typeface="Montserrat"/>
              </a:rPr>
              <a:t>202</a:t>
            </a:r>
            <a:r>
              <a:rPr lang="ru-RU" sz="1600" b="0" strike="noStrike" spc="-1" dirty="0">
                <a:solidFill>
                  <a:srgbClr val="173277"/>
                </a:solidFill>
                <a:latin typeface="Montserrat"/>
              </a:rPr>
              <a:t>3</a:t>
            </a:r>
            <a:endParaRPr lang="en-US" sz="1600" b="0" strike="noStrike" spc="-1" dirty="0">
              <a:latin typeface="Arial"/>
            </a:endParaRPr>
          </a:p>
        </p:txBody>
      </p:sp>
      <p:pic>
        <p:nvPicPr>
          <p:cNvPr id="84" name="Рисунок 2"/>
          <p:cNvPicPr/>
          <p:nvPr/>
        </p:nvPicPr>
        <p:blipFill>
          <a:blip r:embed="rId2"/>
          <a:stretch/>
        </p:blipFill>
        <p:spPr>
          <a:xfrm>
            <a:off x="4115160" y="5178600"/>
            <a:ext cx="2232360" cy="1426680"/>
          </a:xfrm>
          <a:prstGeom prst="rect">
            <a:avLst/>
          </a:prstGeom>
          <a:ln>
            <a:noFill/>
          </a:ln>
        </p:spPr>
      </p:pic>
      <p:sp>
        <p:nvSpPr>
          <p:cNvPr id="85" name="CustomShape 3"/>
          <p:cNvSpPr/>
          <p:nvPr/>
        </p:nvSpPr>
        <p:spPr>
          <a:xfrm>
            <a:off x="506520" y="3779837"/>
            <a:ext cx="819720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r">
              <a:lnSpc>
                <a:spcPct val="100000"/>
              </a:lnSpc>
            </a:pPr>
            <a:r>
              <a:rPr lang="ru-RU" sz="2000" spc="-1" dirty="0">
                <a:solidFill>
                  <a:srgbClr val="004892"/>
                </a:solidFill>
                <a:latin typeface="Montserrat"/>
              </a:rPr>
              <a:t>Формы представления информации</a:t>
            </a:r>
          </a:p>
          <a:p>
            <a:pPr algn="r">
              <a:lnSpc>
                <a:spcPct val="100000"/>
              </a:lnSpc>
            </a:pPr>
            <a:r>
              <a:rPr lang="ru-RU" sz="2000" spc="-1" dirty="0">
                <a:solidFill>
                  <a:srgbClr val="004892"/>
                </a:solidFill>
                <a:latin typeface="Montserrat"/>
              </a:rPr>
              <a:t>Представление чисел</a:t>
            </a:r>
          </a:p>
          <a:p>
            <a:pPr algn="r">
              <a:lnSpc>
                <a:spcPct val="100000"/>
              </a:lnSpc>
            </a:pPr>
            <a:r>
              <a:rPr lang="ru-RU" sz="2000" spc="-1" dirty="0">
                <a:solidFill>
                  <a:srgbClr val="004892"/>
                </a:solidFill>
                <a:latin typeface="Montserrat"/>
              </a:rPr>
              <a:t>Представление текста</a:t>
            </a:r>
          </a:p>
          <a:p>
            <a:pPr algn="r">
              <a:lnSpc>
                <a:spcPct val="100000"/>
              </a:lnSpc>
            </a:pPr>
            <a:r>
              <a:rPr lang="ru-RU" sz="2000" spc="-1" dirty="0">
                <a:solidFill>
                  <a:srgbClr val="004892"/>
                </a:solidFill>
                <a:latin typeface="Montserrat"/>
              </a:rPr>
              <a:t>Представление графической информации</a:t>
            </a:r>
          </a:p>
          <a:p>
            <a:pPr algn="r">
              <a:lnSpc>
                <a:spcPct val="100000"/>
              </a:lnSpc>
            </a:pPr>
            <a:r>
              <a:rPr lang="ru-RU" sz="2000" spc="-1" dirty="0">
                <a:solidFill>
                  <a:srgbClr val="004892"/>
                </a:solidFill>
                <a:latin typeface="Montserrat"/>
              </a:rPr>
              <a:t>Представление звуковой информации</a:t>
            </a:r>
          </a:p>
          <a:p>
            <a:pPr algn="r">
              <a:lnSpc>
                <a:spcPct val="100000"/>
              </a:lnSpc>
            </a:pPr>
            <a:endParaRPr lang="ru-RU" sz="2000" spc="-1" dirty="0">
              <a:solidFill>
                <a:srgbClr val="004892"/>
              </a:solidFill>
              <a:latin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658042" y="2421530"/>
            <a:ext cx="9924840" cy="802933"/>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Tree>
    <p:extLst>
      <p:ext uri="{BB962C8B-B14F-4D97-AF65-F5344CB8AC3E}">
        <p14:creationId xmlns:p14="http://schemas.microsoft.com/office/powerpoint/2010/main" val="11543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spc="-1" dirty="0"/>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Кодирование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Кодирование информации – это представление сведений в той или иной стандартной форме.</a:t>
            </a:r>
          </a:p>
          <a:p>
            <a:pPr algn="just">
              <a:lnSpc>
                <a:spcPct val="100000"/>
              </a:lnSpc>
            </a:pPr>
            <a:r>
              <a:rPr lang="ru-RU" sz="2000" spc="-1" dirty="0">
                <a:solidFill>
                  <a:srgbClr val="262626"/>
                </a:solidFill>
                <a:latin typeface="Montserrat"/>
              </a:rPr>
              <a:t>Кодирование – это процесс представления информации в виде кода – набора условных обозначений для представления информации.</a:t>
            </a:r>
          </a:p>
          <a:p>
            <a:pPr algn="just">
              <a:lnSpc>
                <a:spcPct val="100000"/>
              </a:lnSpc>
            </a:pPr>
            <a:r>
              <a:rPr lang="ru-RU" sz="2000" spc="-1" dirty="0">
                <a:solidFill>
                  <a:srgbClr val="262626"/>
                </a:solidFill>
                <a:latin typeface="Montserrat"/>
              </a:rPr>
              <a:t>Кодирование – это переход от одной формы представления информации к другой, более удобной для хранения, передачи или обработки. Кодирование имеет главной целью сохранение информации.</a:t>
            </a:r>
          </a:p>
        </p:txBody>
      </p:sp>
    </p:spTree>
    <p:extLst>
      <p:ext uri="{BB962C8B-B14F-4D97-AF65-F5344CB8AC3E}">
        <p14:creationId xmlns:p14="http://schemas.microsoft.com/office/powerpoint/2010/main" val="3109231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spc="-1" dirty="0"/>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Кодирование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Необходимым компонентом любого информационного процесса является кодирование и декодирование информации. Кодирование и декодирование должны быть </a:t>
            </a:r>
            <a:r>
              <a:rPr lang="ru-RU" sz="2000" b="1" spc="-1" dirty="0">
                <a:solidFill>
                  <a:srgbClr val="262626"/>
                </a:solidFill>
                <a:latin typeface="Montserrat"/>
              </a:rPr>
              <a:t>взаимно-обратными</a:t>
            </a:r>
            <a:r>
              <a:rPr lang="ru-RU" sz="2000" spc="-1" dirty="0">
                <a:solidFill>
                  <a:srgbClr val="262626"/>
                </a:solidFill>
                <a:latin typeface="Montserrat"/>
              </a:rPr>
              <a:t> операциями.</a:t>
            </a:r>
          </a:p>
          <a:p>
            <a:pPr algn="just">
              <a:lnSpc>
                <a:spcPct val="100000"/>
              </a:lnSpc>
            </a:pPr>
            <a:r>
              <a:rPr lang="ru-RU" sz="2000" spc="-1" dirty="0">
                <a:solidFill>
                  <a:srgbClr val="262626"/>
                </a:solidFill>
                <a:latin typeface="Montserrat"/>
              </a:rPr>
              <a:t>В каждой ЭВМ для представления информации используется набор символов. Каждый символ этого набора представляется определенным числом (кодом). Причем в разных типах ЭВМ используются </a:t>
            </a:r>
            <a:r>
              <a:rPr lang="ru-RU" sz="2000" b="1" spc="-1" dirty="0">
                <a:solidFill>
                  <a:srgbClr val="262626"/>
                </a:solidFill>
                <a:latin typeface="Montserrat"/>
              </a:rPr>
              <a:t>разные</a:t>
            </a:r>
            <a:r>
              <a:rPr lang="ru-RU" sz="2000" spc="-1" dirty="0">
                <a:solidFill>
                  <a:srgbClr val="262626"/>
                </a:solidFill>
                <a:latin typeface="Montserrat"/>
              </a:rPr>
              <a:t> способы кодирования. (т.е. одним и тем же символам сопоставляются разные коды).</a:t>
            </a:r>
          </a:p>
          <a:p>
            <a:pPr algn="just">
              <a:lnSpc>
                <a:spcPct val="100000"/>
              </a:lnSpc>
            </a:pPr>
            <a:r>
              <a:rPr lang="ru-RU" sz="2000" spc="-1" dirty="0">
                <a:solidFill>
                  <a:srgbClr val="262626"/>
                </a:solidFill>
                <a:latin typeface="Montserrat"/>
              </a:rPr>
              <a:t>Для представления информации в памяти ЭВМ (как числовой, так и нечисловой) используется </a:t>
            </a:r>
            <a:r>
              <a:rPr lang="ru-RU" sz="2000" b="1" spc="-1" dirty="0">
                <a:solidFill>
                  <a:srgbClr val="262626"/>
                </a:solidFill>
                <a:latin typeface="Montserrat"/>
              </a:rPr>
              <a:t>двоичный</a:t>
            </a:r>
            <a:r>
              <a:rPr lang="ru-RU" sz="2000" spc="-1" dirty="0">
                <a:solidFill>
                  <a:srgbClr val="262626"/>
                </a:solidFill>
                <a:latin typeface="Montserrat"/>
              </a:rPr>
              <a:t> способ кодирования.</a:t>
            </a:r>
          </a:p>
        </p:txBody>
      </p:sp>
    </p:spTree>
    <p:extLst>
      <p:ext uri="{BB962C8B-B14F-4D97-AF65-F5344CB8AC3E}">
        <p14:creationId xmlns:p14="http://schemas.microsoft.com/office/powerpoint/2010/main" val="409556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spc="-1" dirty="0"/>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Двоичная форма представления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Чтобы не употреблять длинный оборот «последовательность из стольких-то знаков, каждый из которых ноль или единица», принято соглашение появление одного такого знака в последовательности называть битом (от англ. </a:t>
            </a:r>
            <a:r>
              <a:rPr lang="ru-RU" sz="2000" spc="-1" dirty="0" err="1">
                <a:solidFill>
                  <a:srgbClr val="262626"/>
                </a:solidFill>
                <a:latin typeface="Montserrat"/>
              </a:rPr>
              <a:t>BIinary</a:t>
            </a:r>
            <a:r>
              <a:rPr lang="ru-RU" sz="2000" spc="-1" dirty="0">
                <a:solidFill>
                  <a:srgbClr val="262626"/>
                </a:solidFill>
                <a:latin typeface="Montserrat"/>
              </a:rPr>
              <a:t> </a:t>
            </a:r>
            <a:r>
              <a:rPr lang="ru-RU" sz="2000" spc="-1" dirty="0" err="1">
                <a:solidFill>
                  <a:srgbClr val="262626"/>
                </a:solidFill>
                <a:latin typeface="Montserrat"/>
              </a:rPr>
              <a:t>digiT</a:t>
            </a:r>
            <a:r>
              <a:rPr lang="ru-RU" sz="2000" spc="-1" dirty="0">
                <a:solidFill>
                  <a:srgbClr val="262626"/>
                </a:solidFill>
                <a:latin typeface="Montserrat"/>
              </a:rPr>
              <a:t> – двоичная цифра). Бит – это наименьшая единица измерения информации в компьютере, принимающая значение 0 или 1.</a:t>
            </a:r>
          </a:p>
          <a:p>
            <a:pPr algn="just">
              <a:lnSpc>
                <a:spcPct val="100000"/>
              </a:lnSpc>
            </a:pPr>
            <a:endParaRPr lang="ru-RU" sz="2000" spc="-1" dirty="0">
              <a:solidFill>
                <a:srgbClr val="262626"/>
              </a:solidFill>
              <a:latin typeface="Montserrat"/>
            </a:endParaRPr>
          </a:p>
        </p:txBody>
      </p:sp>
    </p:spTree>
    <p:extLst>
      <p:ext uri="{BB962C8B-B14F-4D97-AF65-F5344CB8AC3E}">
        <p14:creationId xmlns:p14="http://schemas.microsoft.com/office/powerpoint/2010/main" val="151872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spc="-1" dirty="0"/>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Двоичная форма представления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8 бит = 1 байт.</a:t>
            </a:r>
          </a:p>
          <a:p>
            <a:pPr algn="just">
              <a:lnSpc>
                <a:spcPct val="100000"/>
              </a:lnSpc>
            </a:pPr>
            <a:r>
              <a:rPr lang="ru-RU" sz="2000" spc="-1" dirty="0">
                <a:solidFill>
                  <a:srgbClr val="262626"/>
                </a:solidFill>
                <a:latin typeface="Montserrat"/>
              </a:rPr>
              <a:t>1024 байт = 2</a:t>
            </a:r>
            <a:r>
              <a:rPr lang="ru-RU" sz="2000" spc="-1" baseline="30000" dirty="0">
                <a:solidFill>
                  <a:srgbClr val="262626"/>
                </a:solidFill>
                <a:latin typeface="Montserrat"/>
              </a:rPr>
              <a:t>10</a:t>
            </a:r>
            <a:r>
              <a:rPr lang="ru-RU" sz="2000" spc="-1" dirty="0">
                <a:solidFill>
                  <a:srgbClr val="262626"/>
                </a:solidFill>
                <a:latin typeface="Montserrat"/>
              </a:rPr>
              <a:t> байт = 1 Килобайт (Кбайт)</a:t>
            </a:r>
          </a:p>
          <a:p>
            <a:pPr algn="just">
              <a:lnSpc>
                <a:spcPct val="100000"/>
              </a:lnSpc>
            </a:pPr>
            <a:r>
              <a:rPr lang="ru-RU" sz="2000" spc="-1" dirty="0">
                <a:solidFill>
                  <a:srgbClr val="262626"/>
                </a:solidFill>
                <a:latin typeface="Montserrat"/>
              </a:rPr>
              <a:t>1024 Кбайт = 2</a:t>
            </a:r>
            <a:r>
              <a:rPr lang="ru-RU" sz="2000" spc="-1" baseline="30000" dirty="0">
                <a:solidFill>
                  <a:srgbClr val="262626"/>
                </a:solidFill>
                <a:latin typeface="Montserrat"/>
              </a:rPr>
              <a:t>20</a:t>
            </a:r>
            <a:r>
              <a:rPr lang="ru-RU" sz="2000" spc="-1" dirty="0">
                <a:solidFill>
                  <a:srgbClr val="262626"/>
                </a:solidFill>
                <a:latin typeface="Montserrat"/>
              </a:rPr>
              <a:t> байт = 1 Мегабайт (Мбайт)</a:t>
            </a:r>
          </a:p>
          <a:p>
            <a:pPr algn="just">
              <a:lnSpc>
                <a:spcPct val="100000"/>
              </a:lnSpc>
            </a:pPr>
            <a:r>
              <a:rPr lang="ru-RU" sz="2000" spc="-1" dirty="0">
                <a:solidFill>
                  <a:srgbClr val="262626"/>
                </a:solidFill>
                <a:latin typeface="Montserrat"/>
              </a:rPr>
              <a:t>1024 Мбайт = 2</a:t>
            </a:r>
            <a:r>
              <a:rPr lang="ru-RU" sz="2000" spc="-1" baseline="30000" dirty="0">
                <a:solidFill>
                  <a:srgbClr val="262626"/>
                </a:solidFill>
                <a:latin typeface="Montserrat"/>
              </a:rPr>
              <a:t>30</a:t>
            </a:r>
            <a:r>
              <a:rPr lang="ru-RU" sz="2000" spc="-1" dirty="0">
                <a:solidFill>
                  <a:srgbClr val="262626"/>
                </a:solidFill>
                <a:latin typeface="Montserrat"/>
              </a:rPr>
              <a:t> байт = 1 Гигабайт (Гбайт)</a:t>
            </a:r>
          </a:p>
        </p:txBody>
      </p:sp>
    </p:spTree>
    <p:extLst>
      <p:ext uri="{BB962C8B-B14F-4D97-AF65-F5344CB8AC3E}">
        <p14:creationId xmlns:p14="http://schemas.microsoft.com/office/powerpoint/2010/main" val="3572609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Формы представления информации</a:t>
            </a:r>
            <a:endParaRPr lang="en-US" sz="3600" spc="-1" dirty="0"/>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Формы представления информации в компьютере</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marL="342900" indent="-342900" algn="just">
              <a:lnSpc>
                <a:spcPct val="100000"/>
              </a:lnSpc>
              <a:buFont typeface="Arial" panose="020B0604020202020204" pitchFamily="34" charset="0"/>
              <a:buChar char="•"/>
            </a:pPr>
            <a:r>
              <a:rPr lang="ru-RU" sz="2000" spc="-1" dirty="0">
                <a:solidFill>
                  <a:srgbClr val="262626"/>
                </a:solidFill>
                <a:latin typeface="Montserrat"/>
              </a:rPr>
              <a:t>Числовая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Текстовая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Графическая</a:t>
            </a:r>
          </a:p>
        </p:txBody>
      </p:sp>
    </p:spTree>
    <p:extLst>
      <p:ext uri="{BB962C8B-B14F-4D97-AF65-F5344CB8AC3E}">
        <p14:creationId xmlns:p14="http://schemas.microsoft.com/office/powerpoint/2010/main" val="4726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658042" y="2421530"/>
            <a:ext cx="9924840" cy="802933"/>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Tree>
    <p:extLst>
      <p:ext uri="{BB962C8B-B14F-4D97-AF65-F5344CB8AC3E}">
        <p14:creationId xmlns:p14="http://schemas.microsoft.com/office/powerpoint/2010/main" val="2439495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110600"/>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чисел</a:t>
            </a:r>
          </a:p>
        </p:txBody>
      </p:sp>
      <p:sp>
        <p:nvSpPr>
          <p:cNvPr id="3" name="Прямоугольник: скругленные углы 2">
            <a:extLst>
              <a:ext uri="{FF2B5EF4-FFF2-40B4-BE49-F238E27FC236}">
                <a16:creationId xmlns:a16="http://schemas.microsoft.com/office/drawing/2014/main" id="{D7FD42DB-212A-9E40-53FB-C77929BC75E4}"/>
              </a:ext>
            </a:extLst>
          </p:cNvPr>
          <p:cNvSpPr/>
          <p:nvPr/>
        </p:nvSpPr>
        <p:spPr>
          <a:xfrm>
            <a:off x="4830340" y="1830600"/>
            <a:ext cx="1031131" cy="68093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Числа</a:t>
            </a:r>
          </a:p>
        </p:txBody>
      </p:sp>
      <p:sp>
        <p:nvSpPr>
          <p:cNvPr id="5" name="Прямоугольник: скругленные углы 4">
            <a:extLst>
              <a:ext uri="{FF2B5EF4-FFF2-40B4-BE49-F238E27FC236}">
                <a16:creationId xmlns:a16="http://schemas.microsoft.com/office/drawing/2014/main" id="{71961F77-75FE-AE74-517A-D708ED2CFE1D}"/>
              </a:ext>
            </a:extLst>
          </p:cNvPr>
          <p:cNvSpPr/>
          <p:nvPr/>
        </p:nvSpPr>
        <p:spPr>
          <a:xfrm>
            <a:off x="1646152" y="3098901"/>
            <a:ext cx="1962809" cy="68093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Целочисленные</a:t>
            </a:r>
          </a:p>
        </p:txBody>
      </p:sp>
      <p:sp>
        <p:nvSpPr>
          <p:cNvPr id="6" name="Прямоугольник: скругленные углы 5">
            <a:extLst>
              <a:ext uri="{FF2B5EF4-FFF2-40B4-BE49-F238E27FC236}">
                <a16:creationId xmlns:a16="http://schemas.microsoft.com/office/drawing/2014/main" id="{CBC41A0F-175A-8092-746A-CB6E5DF9193C}"/>
              </a:ext>
            </a:extLst>
          </p:cNvPr>
          <p:cNvSpPr/>
          <p:nvPr/>
        </p:nvSpPr>
        <p:spPr>
          <a:xfrm>
            <a:off x="7082851" y="3098901"/>
            <a:ext cx="1962809" cy="68093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Вещественные</a:t>
            </a:r>
          </a:p>
        </p:txBody>
      </p:sp>
      <p:sp>
        <p:nvSpPr>
          <p:cNvPr id="7" name="Прямоугольник: скругленные углы 6">
            <a:extLst>
              <a:ext uri="{FF2B5EF4-FFF2-40B4-BE49-F238E27FC236}">
                <a16:creationId xmlns:a16="http://schemas.microsoft.com/office/drawing/2014/main" id="{F9ED9F9F-3857-2F0A-D678-CB8A77C9DB17}"/>
              </a:ext>
            </a:extLst>
          </p:cNvPr>
          <p:cNvSpPr/>
          <p:nvPr/>
        </p:nvSpPr>
        <p:spPr>
          <a:xfrm>
            <a:off x="737403" y="4616918"/>
            <a:ext cx="1542239"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со знаком</a:t>
            </a:r>
          </a:p>
        </p:txBody>
      </p:sp>
      <p:sp>
        <p:nvSpPr>
          <p:cNvPr id="8" name="Прямоугольник: скругленные углы 7">
            <a:extLst>
              <a:ext uri="{FF2B5EF4-FFF2-40B4-BE49-F238E27FC236}">
                <a16:creationId xmlns:a16="http://schemas.microsoft.com/office/drawing/2014/main" id="{447CC7E6-97B5-6288-C29E-6F09EA1B0244}"/>
              </a:ext>
            </a:extLst>
          </p:cNvPr>
          <p:cNvSpPr/>
          <p:nvPr/>
        </p:nvSpPr>
        <p:spPr>
          <a:xfrm>
            <a:off x="2929113" y="4581125"/>
            <a:ext cx="1542239"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без знака</a:t>
            </a:r>
          </a:p>
        </p:txBody>
      </p:sp>
      <p:cxnSp>
        <p:nvCxnSpPr>
          <p:cNvPr id="10" name="Прямая со стрелкой 9">
            <a:extLst>
              <a:ext uri="{FF2B5EF4-FFF2-40B4-BE49-F238E27FC236}">
                <a16:creationId xmlns:a16="http://schemas.microsoft.com/office/drawing/2014/main" id="{7DA3D200-060A-DE5F-2555-EAA2D156E195}"/>
              </a:ext>
            </a:extLst>
          </p:cNvPr>
          <p:cNvCxnSpPr>
            <a:cxnSpLocks/>
            <a:stCxn id="3" idx="2"/>
            <a:endCxn id="5" idx="0"/>
          </p:cNvCxnSpPr>
          <p:nvPr/>
        </p:nvCxnSpPr>
        <p:spPr>
          <a:xfrm flipH="1">
            <a:off x="2627557" y="2511536"/>
            <a:ext cx="2718349" cy="5873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Прямая со стрелкой 12">
            <a:extLst>
              <a:ext uri="{FF2B5EF4-FFF2-40B4-BE49-F238E27FC236}">
                <a16:creationId xmlns:a16="http://schemas.microsoft.com/office/drawing/2014/main" id="{7B46F278-312E-BB5E-D3F0-3354F03A2E34}"/>
              </a:ext>
            </a:extLst>
          </p:cNvPr>
          <p:cNvCxnSpPr>
            <a:cxnSpLocks/>
            <a:stCxn id="3" idx="2"/>
            <a:endCxn id="6" idx="0"/>
          </p:cNvCxnSpPr>
          <p:nvPr/>
        </p:nvCxnSpPr>
        <p:spPr>
          <a:xfrm>
            <a:off x="5345906" y="2511536"/>
            <a:ext cx="2718350" cy="5873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Прямая со стрелкой 16">
            <a:extLst>
              <a:ext uri="{FF2B5EF4-FFF2-40B4-BE49-F238E27FC236}">
                <a16:creationId xmlns:a16="http://schemas.microsoft.com/office/drawing/2014/main" id="{493C1712-8D79-E69B-B4E5-EB0B7AA06B1F}"/>
              </a:ext>
            </a:extLst>
          </p:cNvPr>
          <p:cNvCxnSpPr>
            <a:cxnSpLocks/>
            <a:stCxn id="5" idx="2"/>
            <a:endCxn id="7" idx="0"/>
          </p:cNvCxnSpPr>
          <p:nvPr/>
        </p:nvCxnSpPr>
        <p:spPr>
          <a:xfrm flipH="1">
            <a:off x="1508523" y="3779837"/>
            <a:ext cx="1119034" cy="83708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3ABAF010-0BB4-9FF7-6EDD-800F35D8FA97}"/>
              </a:ext>
            </a:extLst>
          </p:cNvPr>
          <p:cNvCxnSpPr>
            <a:cxnSpLocks/>
            <a:stCxn id="5" idx="2"/>
            <a:endCxn id="8" idx="0"/>
          </p:cNvCxnSpPr>
          <p:nvPr/>
        </p:nvCxnSpPr>
        <p:spPr>
          <a:xfrm>
            <a:off x="2627557" y="3779837"/>
            <a:ext cx="1072676" cy="8012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Прямоугольник: скругленные углы 24">
            <a:extLst>
              <a:ext uri="{FF2B5EF4-FFF2-40B4-BE49-F238E27FC236}">
                <a16:creationId xmlns:a16="http://schemas.microsoft.com/office/drawing/2014/main" id="{8ED07A2C-9CA8-AE73-B652-30A2267C47DB}"/>
              </a:ext>
            </a:extLst>
          </p:cNvPr>
          <p:cNvSpPr/>
          <p:nvPr/>
        </p:nvSpPr>
        <p:spPr>
          <a:xfrm>
            <a:off x="5872546" y="5060956"/>
            <a:ext cx="1962809"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noAutofit/>
          </a:bodyPr>
          <a:lstStyle/>
          <a:p>
            <a:pPr algn="ctr">
              <a:lnSpc>
                <a:spcPct val="100000"/>
              </a:lnSpc>
            </a:pPr>
            <a:r>
              <a:rPr lang="ru-RU" sz="1400" b="0" strike="noStrike" spc="-1" dirty="0">
                <a:solidFill>
                  <a:srgbClr val="004892"/>
                </a:solidFill>
                <a:latin typeface="Montserrat"/>
              </a:rPr>
              <a:t>с фиксированной запятой</a:t>
            </a:r>
          </a:p>
        </p:txBody>
      </p:sp>
      <p:sp>
        <p:nvSpPr>
          <p:cNvPr id="26" name="Прямоугольник: скругленные углы 25">
            <a:extLst>
              <a:ext uri="{FF2B5EF4-FFF2-40B4-BE49-F238E27FC236}">
                <a16:creationId xmlns:a16="http://schemas.microsoft.com/office/drawing/2014/main" id="{6A8A8D31-462A-C702-D6BE-741706B50C79}"/>
              </a:ext>
            </a:extLst>
          </p:cNvPr>
          <p:cNvSpPr/>
          <p:nvPr/>
        </p:nvSpPr>
        <p:spPr>
          <a:xfrm>
            <a:off x="8285671" y="5060956"/>
            <a:ext cx="1962809"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noAutofit/>
          </a:bodyPr>
          <a:lstStyle/>
          <a:p>
            <a:pPr algn="ctr">
              <a:lnSpc>
                <a:spcPct val="100000"/>
              </a:lnSpc>
            </a:pPr>
            <a:r>
              <a:rPr lang="ru-RU" sz="1400" spc="-1" dirty="0">
                <a:solidFill>
                  <a:srgbClr val="004892"/>
                </a:solidFill>
                <a:latin typeface="Montserrat"/>
              </a:rPr>
              <a:t>с</a:t>
            </a:r>
            <a:r>
              <a:rPr lang="ru-RU" sz="1400" b="0" strike="noStrike" spc="-1" dirty="0">
                <a:solidFill>
                  <a:srgbClr val="004892"/>
                </a:solidFill>
                <a:latin typeface="Montserrat"/>
              </a:rPr>
              <a:t> плавающей запятой</a:t>
            </a:r>
          </a:p>
        </p:txBody>
      </p:sp>
      <p:cxnSp>
        <p:nvCxnSpPr>
          <p:cNvPr id="27" name="Прямая со стрелкой 26">
            <a:extLst>
              <a:ext uri="{FF2B5EF4-FFF2-40B4-BE49-F238E27FC236}">
                <a16:creationId xmlns:a16="http://schemas.microsoft.com/office/drawing/2014/main" id="{194D4965-943C-83DB-B1C6-596952DD45C6}"/>
              </a:ext>
            </a:extLst>
          </p:cNvPr>
          <p:cNvCxnSpPr>
            <a:cxnSpLocks/>
            <a:stCxn id="6" idx="2"/>
            <a:endCxn id="25" idx="0"/>
          </p:cNvCxnSpPr>
          <p:nvPr/>
        </p:nvCxnSpPr>
        <p:spPr>
          <a:xfrm flipH="1">
            <a:off x="6853951" y="3779837"/>
            <a:ext cx="1210305" cy="12811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8" name="Прямая со стрелкой 27">
            <a:extLst>
              <a:ext uri="{FF2B5EF4-FFF2-40B4-BE49-F238E27FC236}">
                <a16:creationId xmlns:a16="http://schemas.microsoft.com/office/drawing/2014/main" id="{3CF850EF-242F-1EBB-3F60-3CDF1B9B9483}"/>
              </a:ext>
            </a:extLst>
          </p:cNvPr>
          <p:cNvCxnSpPr>
            <a:cxnSpLocks/>
            <a:stCxn id="6" idx="2"/>
            <a:endCxn id="26" idx="0"/>
          </p:cNvCxnSpPr>
          <p:nvPr/>
        </p:nvCxnSpPr>
        <p:spPr>
          <a:xfrm>
            <a:off x="8064256" y="3779837"/>
            <a:ext cx="1202820" cy="12811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97829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Целые числа без знака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Целые числа без знака (только для </a:t>
            </a:r>
            <a:r>
              <a:rPr lang="ru-RU" sz="2000" b="1" spc="-1" dirty="0">
                <a:solidFill>
                  <a:srgbClr val="262626"/>
                </a:solidFill>
                <a:latin typeface="Montserrat"/>
              </a:rPr>
              <a:t>неотрицательных</a:t>
            </a:r>
            <a:r>
              <a:rPr lang="ru-RU" sz="2000" spc="-1" dirty="0">
                <a:solidFill>
                  <a:srgbClr val="262626"/>
                </a:solidFill>
                <a:latin typeface="Montserrat"/>
              </a:rPr>
              <a:t> целых чисел). Беззнаковые целые числа представляются в компьютере наиболее просто. Достаточно перевести требуемое число в двоичную форму и дополнить полученный результат нулями слева до стандартной разрядности. Для числа 1410 восьмиразрядное двоичное изображение имеет вид 00001110. Это же самое число в 16-разрядном представлении будет содержать слева еще 8 нулей.</a:t>
            </a:r>
          </a:p>
          <a:p>
            <a:pPr algn="just">
              <a:lnSpc>
                <a:spcPct val="100000"/>
              </a:lnSpc>
            </a:pPr>
            <a:r>
              <a:rPr lang="ru-RU" sz="2000" b="1" spc="-1" dirty="0">
                <a:solidFill>
                  <a:srgbClr val="262626"/>
                </a:solidFill>
                <a:latin typeface="Montserrat"/>
              </a:rPr>
              <a:t>Минимальное</a:t>
            </a:r>
            <a:r>
              <a:rPr lang="ru-RU" sz="2000" spc="-1" dirty="0">
                <a:solidFill>
                  <a:srgbClr val="262626"/>
                </a:solidFill>
                <a:latin typeface="Montserrat"/>
              </a:rPr>
              <a:t> число без знака при любом количестве разрядов равняется </a:t>
            </a:r>
            <a:r>
              <a:rPr lang="ru-RU" sz="2000" b="1" spc="-1" dirty="0">
                <a:solidFill>
                  <a:srgbClr val="262626"/>
                </a:solidFill>
                <a:latin typeface="Montserrat"/>
              </a:rPr>
              <a:t>нулю</a:t>
            </a:r>
            <a:r>
              <a:rPr lang="ru-RU" sz="2000" spc="-1" dirty="0">
                <a:solidFill>
                  <a:srgbClr val="262626"/>
                </a:solidFill>
                <a:latin typeface="Montserrat"/>
              </a:rPr>
              <a:t>; </a:t>
            </a:r>
            <a:r>
              <a:rPr lang="ru-RU" sz="2000" b="1" spc="-1" dirty="0">
                <a:solidFill>
                  <a:srgbClr val="262626"/>
                </a:solidFill>
                <a:latin typeface="Montserrat"/>
              </a:rPr>
              <a:t>максимальное</a:t>
            </a:r>
            <a:r>
              <a:rPr lang="ru-RU" sz="2000" spc="-1" dirty="0">
                <a:solidFill>
                  <a:srgbClr val="262626"/>
                </a:solidFill>
                <a:latin typeface="Montserrat"/>
              </a:rPr>
              <a:t> – равняется всем </a:t>
            </a:r>
            <a:r>
              <a:rPr lang="ru-RU" sz="2000" b="1" spc="-1" dirty="0">
                <a:solidFill>
                  <a:srgbClr val="262626"/>
                </a:solidFill>
                <a:latin typeface="Montserrat"/>
              </a:rPr>
              <a:t>единицам</a:t>
            </a:r>
            <a:r>
              <a:rPr lang="ru-RU" sz="2000" spc="-1" dirty="0">
                <a:solidFill>
                  <a:srgbClr val="262626"/>
                </a:solidFill>
                <a:latin typeface="Montserrat"/>
              </a:rPr>
              <a:t>.</a:t>
            </a:r>
          </a:p>
        </p:txBody>
      </p:sp>
    </p:spTree>
    <p:extLst>
      <p:ext uri="{BB962C8B-B14F-4D97-AF65-F5344CB8AC3E}">
        <p14:creationId xmlns:p14="http://schemas.microsoft.com/office/powerpoint/2010/main" val="11927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Целые числа со знаком</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Целые числа со знаком. Для того, чтобы различать положительные и отрицательные числа, в двоичном представлении чисел выделяется </a:t>
            </a:r>
            <a:r>
              <a:rPr lang="ru-RU" sz="2000" b="1" spc="-1" dirty="0">
                <a:solidFill>
                  <a:srgbClr val="262626"/>
                </a:solidFill>
                <a:latin typeface="Montserrat"/>
              </a:rPr>
              <a:t>знаковый разряд</a:t>
            </a:r>
            <a:r>
              <a:rPr lang="ru-RU" sz="2000" spc="-1" dirty="0">
                <a:solidFill>
                  <a:srgbClr val="262626"/>
                </a:solidFill>
                <a:latin typeface="Montserrat"/>
              </a:rPr>
              <a:t>. Принято для кодирования знака использовать самый </a:t>
            </a:r>
            <a:r>
              <a:rPr lang="ru-RU" sz="2000" b="1" spc="-1" dirty="0">
                <a:solidFill>
                  <a:srgbClr val="262626"/>
                </a:solidFill>
                <a:latin typeface="Montserrat"/>
              </a:rPr>
              <a:t>старший</a:t>
            </a:r>
            <a:r>
              <a:rPr lang="ru-RU" sz="2000" spc="-1" dirty="0">
                <a:solidFill>
                  <a:srgbClr val="262626"/>
                </a:solidFill>
                <a:latin typeface="Montserrat"/>
              </a:rPr>
              <a:t> (левый) бит, причем </a:t>
            </a:r>
            <a:r>
              <a:rPr lang="ru-RU" sz="2000" b="1" spc="-1" dirty="0">
                <a:solidFill>
                  <a:srgbClr val="262626"/>
                </a:solidFill>
                <a:latin typeface="Montserrat"/>
              </a:rPr>
              <a:t>нулевое</a:t>
            </a:r>
            <a:r>
              <a:rPr lang="ru-RU" sz="2000" spc="-1" dirty="0">
                <a:solidFill>
                  <a:srgbClr val="262626"/>
                </a:solidFill>
                <a:latin typeface="Montserrat"/>
              </a:rPr>
              <a:t> значение в нем соответствует </a:t>
            </a:r>
            <a:r>
              <a:rPr lang="ru-RU" sz="2000" b="1" spc="-1" dirty="0">
                <a:solidFill>
                  <a:srgbClr val="262626"/>
                </a:solidFill>
                <a:latin typeface="Montserrat"/>
              </a:rPr>
              <a:t>положительному</a:t>
            </a:r>
            <a:r>
              <a:rPr lang="ru-RU" sz="2000" spc="-1" dirty="0">
                <a:solidFill>
                  <a:srgbClr val="262626"/>
                </a:solidFill>
                <a:latin typeface="Montserrat"/>
              </a:rPr>
              <a:t> знаку числа, а </a:t>
            </a:r>
            <a:r>
              <a:rPr lang="ru-RU" sz="2000" b="1" spc="-1" dirty="0">
                <a:solidFill>
                  <a:srgbClr val="262626"/>
                </a:solidFill>
                <a:latin typeface="Montserrat"/>
              </a:rPr>
              <a:t>единичное</a:t>
            </a:r>
            <a:r>
              <a:rPr lang="ru-RU" sz="2000" spc="-1" dirty="0">
                <a:solidFill>
                  <a:srgbClr val="262626"/>
                </a:solidFill>
                <a:latin typeface="Montserrat"/>
              </a:rPr>
              <a:t> – </a:t>
            </a:r>
            <a:r>
              <a:rPr lang="ru-RU" sz="2000" b="1" spc="-1" dirty="0">
                <a:solidFill>
                  <a:srgbClr val="262626"/>
                </a:solidFill>
                <a:latin typeface="Montserrat"/>
              </a:rPr>
              <a:t>отрицательному</a:t>
            </a:r>
            <a:r>
              <a:rPr lang="ru-RU" sz="2000" spc="-1" dirty="0">
                <a:solidFill>
                  <a:srgbClr val="262626"/>
                </a:solidFill>
                <a:latin typeface="Montserrat"/>
              </a:rPr>
              <a:t>.</a:t>
            </a:r>
          </a:p>
          <a:p>
            <a:pPr algn="just">
              <a:lnSpc>
                <a:spcPct val="100000"/>
              </a:lnSpc>
            </a:pPr>
            <a:r>
              <a:rPr lang="ru-RU" sz="2000" spc="-1" dirty="0">
                <a:solidFill>
                  <a:srgbClr val="262626"/>
                </a:solidFill>
                <a:latin typeface="Montserrat"/>
              </a:rPr>
              <a:t>Представление чисел в форме «знак»-«величина» называется </a:t>
            </a:r>
            <a:r>
              <a:rPr lang="ru-RU" sz="2000" b="1" spc="-1" dirty="0">
                <a:solidFill>
                  <a:srgbClr val="262626"/>
                </a:solidFill>
                <a:latin typeface="Montserrat"/>
              </a:rPr>
              <a:t>прямым</a:t>
            </a:r>
            <a:r>
              <a:rPr lang="ru-RU" sz="2000" spc="-1" dirty="0">
                <a:solidFill>
                  <a:srgbClr val="262626"/>
                </a:solidFill>
                <a:latin typeface="Montserrat"/>
              </a:rPr>
              <a:t> кодом двоичного числа. Например, прямой код 10012 и -10012 для 8-разрядной ячейки равен 0001001 и 10001001 соответственно.</a:t>
            </a:r>
          </a:p>
        </p:txBody>
      </p:sp>
    </p:spTree>
    <p:extLst>
      <p:ext uri="{BB962C8B-B14F-4D97-AF65-F5344CB8AC3E}">
        <p14:creationId xmlns:p14="http://schemas.microsoft.com/office/powerpoint/2010/main" val="303576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Целые числа со знаком</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Положительные числа в ЭВМ всегда представляются с помощью прямого кода. Прямой код числа полностью совпадает с записью самого числа в ячейке машины. Прямой код отрицательного числа отличается от прямого кода соответствующего положительного числа лишь содержанием знакового разряда. Но отрицательные целые числа представляются в ЭВМ с помощью специально построенного кода, который называется </a:t>
            </a:r>
            <a:r>
              <a:rPr lang="ru-RU" sz="2000" b="1" spc="-1" dirty="0">
                <a:solidFill>
                  <a:srgbClr val="262626"/>
                </a:solidFill>
                <a:latin typeface="Montserrat"/>
              </a:rPr>
              <a:t>дополнительным</a:t>
            </a:r>
            <a:r>
              <a:rPr lang="ru-RU" sz="2000" spc="-1" dirty="0">
                <a:solidFill>
                  <a:srgbClr val="262626"/>
                </a:solidFill>
                <a:latin typeface="Montserrat"/>
              </a:rPr>
              <a:t>. Дополнительный код отрицательного числа m равен 2</a:t>
            </a:r>
            <a:r>
              <a:rPr lang="ru-RU" sz="2000" spc="-1" baseline="30000" dirty="0">
                <a:solidFill>
                  <a:srgbClr val="262626"/>
                </a:solidFill>
                <a:latin typeface="Montserrat"/>
              </a:rPr>
              <a:t>k</a:t>
            </a:r>
            <a:r>
              <a:rPr lang="ru-RU" sz="2000" spc="-1" dirty="0">
                <a:solidFill>
                  <a:srgbClr val="262626"/>
                </a:solidFill>
                <a:latin typeface="Montserrat"/>
              </a:rPr>
              <a:t>-|m|, где k – количество разрядов в ячейке, а |m|&lt;2</a:t>
            </a:r>
            <a:r>
              <a:rPr lang="ru-RU" sz="2000" spc="-1" baseline="30000" dirty="0">
                <a:solidFill>
                  <a:srgbClr val="262626"/>
                </a:solidFill>
                <a:latin typeface="Montserrat"/>
              </a:rPr>
              <a:t>k</a:t>
            </a:r>
            <a:r>
              <a:rPr lang="ru-RU" sz="2000" spc="-1" dirty="0">
                <a:solidFill>
                  <a:srgbClr val="262626"/>
                </a:solidFill>
                <a:latin typeface="Montserrat"/>
              </a:rPr>
              <a:t>. Дополнительный код используется для упрощения выполнения арифметических операций над числами (включая с разными знаками).</a:t>
            </a:r>
          </a:p>
        </p:txBody>
      </p:sp>
    </p:spTree>
    <p:extLst>
      <p:ext uri="{BB962C8B-B14F-4D97-AF65-F5344CB8AC3E}">
        <p14:creationId xmlns:p14="http://schemas.microsoft.com/office/powerpoint/2010/main" val="3084972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Целые числа со знаком</a:t>
            </a:r>
          </a:p>
        </p:txBody>
      </p:sp>
      <p:sp>
        <p:nvSpPr>
          <p:cNvPr id="7" name="CustomShape 4"/>
          <p:cNvSpPr/>
          <p:nvPr/>
        </p:nvSpPr>
        <p:spPr>
          <a:xfrm>
            <a:off x="2291804" y="2853719"/>
            <a:ext cx="7956676" cy="1689098"/>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en-US" sz="2000" spc="-1" dirty="0">
                <a:solidFill>
                  <a:srgbClr val="262626"/>
                </a:solidFill>
                <a:latin typeface="Montserrat"/>
              </a:rPr>
              <a:t>byte 	– 1 </a:t>
            </a:r>
            <a:r>
              <a:rPr lang="ru-RU" sz="2000" spc="-1" dirty="0">
                <a:solidFill>
                  <a:srgbClr val="262626"/>
                </a:solidFill>
                <a:latin typeface="Montserrat"/>
              </a:rPr>
              <a:t>байт	от -128 до 127</a:t>
            </a:r>
          </a:p>
          <a:p>
            <a:pPr algn="just"/>
            <a:r>
              <a:rPr lang="en-US" sz="2000" spc="-1" dirty="0">
                <a:solidFill>
                  <a:srgbClr val="262626"/>
                </a:solidFill>
                <a:latin typeface="Montserrat"/>
              </a:rPr>
              <a:t>short</a:t>
            </a:r>
            <a:r>
              <a:rPr lang="ru-RU" sz="2000" spc="-1" dirty="0">
                <a:solidFill>
                  <a:srgbClr val="262626"/>
                </a:solidFill>
                <a:latin typeface="Montserrat"/>
              </a:rPr>
              <a:t> </a:t>
            </a:r>
            <a:r>
              <a:rPr lang="en-US" sz="2000" spc="-1" dirty="0">
                <a:solidFill>
                  <a:srgbClr val="262626"/>
                </a:solidFill>
                <a:latin typeface="Montserrat"/>
              </a:rPr>
              <a:t>	– </a:t>
            </a:r>
            <a:r>
              <a:rPr lang="ru-RU" sz="2000" spc="-1" dirty="0">
                <a:solidFill>
                  <a:srgbClr val="262626"/>
                </a:solidFill>
                <a:latin typeface="Montserrat"/>
              </a:rPr>
              <a:t>2</a:t>
            </a:r>
            <a:r>
              <a:rPr lang="en-US" sz="2000" spc="-1" dirty="0">
                <a:solidFill>
                  <a:srgbClr val="262626"/>
                </a:solidFill>
                <a:latin typeface="Montserrat"/>
              </a:rPr>
              <a:t> </a:t>
            </a:r>
            <a:r>
              <a:rPr lang="ru-RU" sz="2000" spc="-1" dirty="0">
                <a:solidFill>
                  <a:srgbClr val="262626"/>
                </a:solidFill>
                <a:latin typeface="Montserrat"/>
              </a:rPr>
              <a:t>байта	от -32 768 до 32 767</a:t>
            </a:r>
            <a:endParaRPr lang="en-US" sz="2000" spc="-1" dirty="0">
              <a:solidFill>
                <a:srgbClr val="262626"/>
              </a:solidFill>
              <a:latin typeface="Montserrat"/>
            </a:endParaRPr>
          </a:p>
          <a:p>
            <a:pPr algn="just">
              <a:lnSpc>
                <a:spcPct val="100000"/>
              </a:lnSpc>
            </a:pPr>
            <a:r>
              <a:rPr lang="en-US" sz="2000" spc="-1" dirty="0">
                <a:solidFill>
                  <a:srgbClr val="262626"/>
                </a:solidFill>
                <a:latin typeface="Montserrat"/>
              </a:rPr>
              <a:t>int 	– </a:t>
            </a:r>
            <a:r>
              <a:rPr lang="ru-RU" sz="2000" spc="-1" dirty="0">
                <a:solidFill>
                  <a:srgbClr val="262626"/>
                </a:solidFill>
                <a:latin typeface="Montserrat"/>
              </a:rPr>
              <a:t>4</a:t>
            </a:r>
            <a:r>
              <a:rPr lang="en-US" sz="2000" spc="-1" dirty="0">
                <a:solidFill>
                  <a:srgbClr val="262626"/>
                </a:solidFill>
                <a:latin typeface="Montserrat"/>
              </a:rPr>
              <a:t> </a:t>
            </a:r>
            <a:r>
              <a:rPr lang="ru-RU" sz="2000" spc="-1" dirty="0">
                <a:solidFill>
                  <a:srgbClr val="262626"/>
                </a:solidFill>
                <a:latin typeface="Montserrat"/>
              </a:rPr>
              <a:t>байта	от -2 147 483 648 до 2 147 483 647</a:t>
            </a:r>
            <a:endParaRPr lang="en-US" sz="2000" spc="-1" dirty="0">
              <a:solidFill>
                <a:srgbClr val="262626"/>
              </a:solidFill>
              <a:latin typeface="Montserrat"/>
            </a:endParaRPr>
          </a:p>
          <a:p>
            <a:pPr algn="just">
              <a:lnSpc>
                <a:spcPct val="100000"/>
              </a:lnSpc>
            </a:pPr>
            <a:r>
              <a:rPr lang="en-US" sz="2000" spc="-1" dirty="0">
                <a:solidFill>
                  <a:srgbClr val="262626"/>
                </a:solidFill>
                <a:latin typeface="Montserrat"/>
              </a:rPr>
              <a:t>long 	– </a:t>
            </a:r>
            <a:r>
              <a:rPr lang="ru-RU" sz="2000" spc="-1" dirty="0">
                <a:solidFill>
                  <a:srgbClr val="262626"/>
                </a:solidFill>
                <a:latin typeface="Montserrat"/>
              </a:rPr>
              <a:t>8</a:t>
            </a:r>
            <a:r>
              <a:rPr lang="en-US" sz="2000" spc="-1" dirty="0">
                <a:solidFill>
                  <a:srgbClr val="262626"/>
                </a:solidFill>
                <a:latin typeface="Montserrat"/>
              </a:rPr>
              <a:t> </a:t>
            </a:r>
            <a:r>
              <a:rPr lang="ru-RU" sz="2000" spc="-1" dirty="0">
                <a:solidFill>
                  <a:srgbClr val="262626"/>
                </a:solidFill>
                <a:latin typeface="Montserrat"/>
              </a:rPr>
              <a:t>байт	от -9 223 372 036 854 775 808</a:t>
            </a:r>
          </a:p>
          <a:p>
            <a:pPr algn="just">
              <a:lnSpc>
                <a:spcPct val="100000"/>
              </a:lnSpc>
            </a:pPr>
            <a:r>
              <a:rPr lang="ru-RU" sz="2000" spc="-1" dirty="0">
                <a:solidFill>
                  <a:srgbClr val="262626"/>
                </a:solidFill>
                <a:latin typeface="Montserrat"/>
              </a:rPr>
              <a:t>				до 9 223 372 036 854 775 807</a:t>
            </a:r>
          </a:p>
        </p:txBody>
      </p:sp>
      <p:sp>
        <p:nvSpPr>
          <p:cNvPr id="3" name="TextBox 2">
            <a:extLst>
              <a:ext uri="{FF2B5EF4-FFF2-40B4-BE49-F238E27FC236}">
                <a16:creationId xmlns:a16="http://schemas.microsoft.com/office/drawing/2014/main" id="{E0DE5382-51FB-49CF-1FDC-0600F6B3B2A7}"/>
              </a:ext>
            </a:extLst>
          </p:cNvPr>
          <p:cNvSpPr txBox="1"/>
          <p:nvPr/>
        </p:nvSpPr>
        <p:spPr>
          <a:xfrm>
            <a:off x="703763" y="5181173"/>
            <a:ext cx="1588041" cy="369332"/>
          </a:xfrm>
          <a:prstGeom prst="rect">
            <a:avLst/>
          </a:prstGeom>
          <a:noFill/>
        </p:spPr>
        <p:txBody>
          <a:bodyPr wrap="square">
            <a:spAutoFit/>
          </a:bodyPr>
          <a:lstStyle/>
          <a:p>
            <a:r>
              <a:rPr lang="en-US" sz="1800" spc="-1" dirty="0">
                <a:solidFill>
                  <a:srgbClr val="262626"/>
                </a:solidFill>
                <a:latin typeface="Montserrat"/>
              </a:rPr>
              <a:t>unsigned</a:t>
            </a:r>
            <a:endParaRPr lang="ru-RU" dirty="0"/>
          </a:p>
        </p:txBody>
      </p:sp>
      <p:sp>
        <p:nvSpPr>
          <p:cNvPr id="4" name="CustomShape 4">
            <a:extLst>
              <a:ext uri="{FF2B5EF4-FFF2-40B4-BE49-F238E27FC236}">
                <a16:creationId xmlns:a16="http://schemas.microsoft.com/office/drawing/2014/main" id="{27FE3CC0-0A71-C13E-C76A-DE883A764FD5}"/>
              </a:ext>
            </a:extLst>
          </p:cNvPr>
          <p:cNvSpPr/>
          <p:nvPr/>
        </p:nvSpPr>
        <p:spPr>
          <a:xfrm>
            <a:off x="2291804" y="4705956"/>
            <a:ext cx="7956676" cy="1689098"/>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en-US" sz="2000" spc="-1" dirty="0">
                <a:solidFill>
                  <a:srgbClr val="262626"/>
                </a:solidFill>
                <a:latin typeface="Montserrat"/>
              </a:rPr>
              <a:t>byte 	– 1 </a:t>
            </a:r>
            <a:r>
              <a:rPr lang="ru-RU" sz="2000" spc="-1" dirty="0">
                <a:solidFill>
                  <a:srgbClr val="262626"/>
                </a:solidFill>
                <a:latin typeface="Montserrat"/>
              </a:rPr>
              <a:t>байт	от 0 до 255</a:t>
            </a:r>
          </a:p>
          <a:p>
            <a:pPr algn="just"/>
            <a:r>
              <a:rPr lang="en-US" sz="2000" spc="-1" dirty="0">
                <a:solidFill>
                  <a:srgbClr val="262626"/>
                </a:solidFill>
                <a:latin typeface="Montserrat"/>
              </a:rPr>
              <a:t>short</a:t>
            </a:r>
            <a:r>
              <a:rPr lang="ru-RU" sz="2000" spc="-1" dirty="0">
                <a:solidFill>
                  <a:srgbClr val="262626"/>
                </a:solidFill>
                <a:latin typeface="Montserrat"/>
              </a:rPr>
              <a:t> </a:t>
            </a:r>
            <a:r>
              <a:rPr lang="en-US" sz="2000" spc="-1" dirty="0">
                <a:solidFill>
                  <a:srgbClr val="262626"/>
                </a:solidFill>
                <a:latin typeface="Montserrat"/>
              </a:rPr>
              <a:t>	– </a:t>
            </a:r>
            <a:r>
              <a:rPr lang="ru-RU" sz="2000" spc="-1" dirty="0">
                <a:solidFill>
                  <a:srgbClr val="262626"/>
                </a:solidFill>
                <a:latin typeface="Montserrat"/>
              </a:rPr>
              <a:t>2</a:t>
            </a:r>
            <a:r>
              <a:rPr lang="en-US" sz="2000" spc="-1" dirty="0">
                <a:solidFill>
                  <a:srgbClr val="262626"/>
                </a:solidFill>
                <a:latin typeface="Montserrat"/>
              </a:rPr>
              <a:t> </a:t>
            </a:r>
            <a:r>
              <a:rPr lang="ru-RU" sz="2000" spc="-1" dirty="0">
                <a:solidFill>
                  <a:srgbClr val="262626"/>
                </a:solidFill>
                <a:latin typeface="Montserrat"/>
              </a:rPr>
              <a:t>байта	от 0 до 65 535</a:t>
            </a:r>
            <a:endParaRPr lang="en-US" sz="2000" spc="-1" dirty="0">
              <a:solidFill>
                <a:srgbClr val="262626"/>
              </a:solidFill>
              <a:latin typeface="Montserrat"/>
            </a:endParaRPr>
          </a:p>
          <a:p>
            <a:pPr algn="just">
              <a:lnSpc>
                <a:spcPct val="100000"/>
              </a:lnSpc>
            </a:pPr>
            <a:r>
              <a:rPr lang="en-US" sz="2000" spc="-1" dirty="0">
                <a:solidFill>
                  <a:srgbClr val="262626"/>
                </a:solidFill>
                <a:latin typeface="Montserrat"/>
              </a:rPr>
              <a:t>int 	– </a:t>
            </a:r>
            <a:r>
              <a:rPr lang="ru-RU" sz="2000" spc="-1" dirty="0">
                <a:solidFill>
                  <a:srgbClr val="262626"/>
                </a:solidFill>
                <a:latin typeface="Montserrat"/>
              </a:rPr>
              <a:t>4</a:t>
            </a:r>
            <a:r>
              <a:rPr lang="en-US" sz="2000" spc="-1" dirty="0">
                <a:solidFill>
                  <a:srgbClr val="262626"/>
                </a:solidFill>
                <a:latin typeface="Montserrat"/>
              </a:rPr>
              <a:t> </a:t>
            </a:r>
            <a:r>
              <a:rPr lang="ru-RU" sz="2000" spc="-1" dirty="0">
                <a:solidFill>
                  <a:srgbClr val="262626"/>
                </a:solidFill>
                <a:latin typeface="Montserrat"/>
              </a:rPr>
              <a:t>байта	от 0 до 4 294 967 295</a:t>
            </a:r>
            <a:endParaRPr lang="en-US" sz="2000" spc="-1" dirty="0">
              <a:solidFill>
                <a:srgbClr val="262626"/>
              </a:solidFill>
              <a:latin typeface="Montserrat"/>
            </a:endParaRPr>
          </a:p>
          <a:p>
            <a:pPr algn="just">
              <a:lnSpc>
                <a:spcPct val="100000"/>
              </a:lnSpc>
            </a:pPr>
            <a:r>
              <a:rPr lang="en-US" sz="2000" spc="-1" dirty="0">
                <a:solidFill>
                  <a:srgbClr val="262626"/>
                </a:solidFill>
                <a:latin typeface="Montserrat"/>
              </a:rPr>
              <a:t>long 	– </a:t>
            </a:r>
            <a:r>
              <a:rPr lang="ru-RU" sz="2000" spc="-1" dirty="0">
                <a:solidFill>
                  <a:srgbClr val="262626"/>
                </a:solidFill>
                <a:latin typeface="Montserrat"/>
              </a:rPr>
              <a:t>8</a:t>
            </a:r>
            <a:r>
              <a:rPr lang="en-US" sz="2000" spc="-1" dirty="0">
                <a:solidFill>
                  <a:srgbClr val="262626"/>
                </a:solidFill>
                <a:latin typeface="Montserrat"/>
              </a:rPr>
              <a:t> </a:t>
            </a:r>
            <a:r>
              <a:rPr lang="ru-RU" sz="2000" spc="-1" dirty="0">
                <a:solidFill>
                  <a:srgbClr val="262626"/>
                </a:solidFill>
                <a:latin typeface="Montserrat"/>
              </a:rPr>
              <a:t>байт	от 0 до 18 446 744 073 709 551 615</a:t>
            </a:r>
          </a:p>
        </p:txBody>
      </p:sp>
    </p:spTree>
    <p:extLst>
      <p:ext uri="{BB962C8B-B14F-4D97-AF65-F5344CB8AC3E}">
        <p14:creationId xmlns:p14="http://schemas.microsoft.com/office/powerpoint/2010/main" val="207657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Вещественные числа. С фиксированной запятой</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При представлении чисел с фиксированной запятой все разряды ячейки, кроме знакового разряда – если он есть, служат для изображения разрядов числа. Причем </a:t>
            </a:r>
            <a:r>
              <a:rPr lang="ru-RU" sz="2000" b="1" spc="-1" dirty="0">
                <a:solidFill>
                  <a:srgbClr val="262626"/>
                </a:solidFill>
                <a:latin typeface="Montserrat"/>
              </a:rPr>
              <a:t>каждому</a:t>
            </a:r>
            <a:r>
              <a:rPr lang="ru-RU" sz="2000" spc="-1" dirty="0">
                <a:solidFill>
                  <a:srgbClr val="262626"/>
                </a:solidFill>
                <a:latin typeface="Montserrat"/>
              </a:rPr>
              <a:t> разряду ячейки соответствует всегда </a:t>
            </a:r>
            <a:r>
              <a:rPr lang="ru-RU" sz="2000" b="1" spc="-1" dirty="0">
                <a:solidFill>
                  <a:srgbClr val="262626"/>
                </a:solidFill>
                <a:latin typeface="Montserrat"/>
              </a:rPr>
              <a:t>один и тот же </a:t>
            </a:r>
            <a:r>
              <a:rPr lang="ru-RU" sz="2000" spc="-1" dirty="0">
                <a:solidFill>
                  <a:srgbClr val="262626"/>
                </a:solidFill>
                <a:latin typeface="Montserrat"/>
              </a:rPr>
              <a:t>разряд числа. Также фиксируется место запятой перед определенным разрядом. </a:t>
            </a:r>
          </a:p>
          <a:p>
            <a:pPr algn="just"/>
            <a:r>
              <a:rPr lang="ru-RU" sz="2000" spc="-1" dirty="0">
                <a:solidFill>
                  <a:srgbClr val="262626"/>
                </a:solidFill>
                <a:latin typeface="Montserrat"/>
              </a:rPr>
              <a:t>Например, если число состоит из 16 битов, то мы можем выделить для целой части первые 10 битов и оставшиеся шесть – для дробной части.</a:t>
            </a:r>
          </a:p>
          <a:p>
            <a:pPr algn="ctr"/>
            <a:r>
              <a:rPr lang="ru-RU" sz="2000" spc="-1" dirty="0">
                <a:solidFill>
                  <a:srgbClr val="262626"/>
                </a:solidFill>
                <a:latin typeface="Montserrat"/>
              </a:rPr>
              <a:t>1010110001.101100</a:t>
            </a:r>
          </a:p>
        </p:txBody>
      </p:sp>
    </p:spTree>
    <p:extLst>
      <p:ext uri="{BB962C8B-B14F-4D97-AF65-F5344CB8AC3E}">
        <p14:creationId xmlns:p14="http://schemas.microsoft.com/office/powerpoint/2010/main" val="2673970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Вещественные числа. С фиксированной запятой</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Такая система упрощает выполнение арифметических действий, но сильно ограничивает диапазон чисел, которые можно записывать в ячейку при таком представлении. Поэтому данный способ сейчас практически не используется.</a:t>
            </a:r>
          </a:p>
        </p:txBody>
      </p:sp>
    </p:spTree>
    <p:extLst>
      <p:ext uri="{BB962C8B-B14F-4D97-AF65-F5344CB8AC3E}">
        <p14:creationId xmlns:p14="http://schemas.microsoft.com/office/powerpoint/2010/main" val="3757498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Вещественные числа. С плавающей запятой</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Зато широко применяемое в современных компьютерах представление чисел с плавающей запятой базируется на том факте, что любое число А в системе счисления с основанием Q можно записать в виде:</a:t>
            </a:r>
          </a:p>
          <a:p>
            <a:pPr algn="ctr">
              <a:lnSpc>
                <a:spcPct val="100000"/>
              </a:lnSpc>
            </a:pPr>
            <a:r>
              <a:rPr lang="ru-RU" sz="2000" spc="-1" dirty="0">
                <a:solidFill>
                  <a:srgbClr val="262626"/>
                </a:solidFill>
                <a:latin typeface="Montserrat"/>
              </a:rPr>
              <a:t>A=(±M)*Q</a:t>
            </a:r>
            <a:r>
              <a:rPr lang="ru-RU" sz="2000" spc="-1" baseline="30000" dirty="0">
                <a:solidFill>
                  <a:srgbClr val="262626"/>
                </a:solidFill>
                <a:latin typeface="Montserrat"/>
              </a:rPr>
              <a:t>±Р</a:t>
            </a:r>
          </a:p>
          <a:p>
            <a:pPr algn="just">
              <a:lnSpc>
                <a:spcPct val="100000"/>
              </a:lnSpc>
            </a:pPr>
            <a:r>
              <a:rPr lang="ru-RU" sz="2000" spc="-1" dirty="0">
                <a:solidFill>
                  <a:srgbClr val="262626"/>
                </a:solidFill>
                <a:latin typeface="Montserrat"/>
              </a:rPr>
              <a:t>где, М – называют мантиссой, а показатель степени</a:t>
            </a:r>
          </a:p>
          <a:p>
            <a:pPr algn="just">
              <a:lnSpc>
                <a:spcPct val="100000"/>
              </a:lnSpc>
            </a:pPr>
            <a:r>
              <a:rPr lang="ru-RU" sz="2000" spc="-1" dirty="0">
                <a:solidFill>
                  <a:srgbClr val="262626"/>
                </a:solidFill>
                <a:latin typeface="Montserrat"/>
              </a:rPr>
              <a:t>Р – порядок числа.</a:t>
            </a:r>
          </a:p>
          <a:p>
            <a:pPr algn="just">
              <a:lnSpc>
                <a:spcPct val="100000"/>
              </a:lnSpc>
            </a:pPr>
            <a:endParaRPr lang="ru-RU" sz="2000" spc="-1" dirty="0">
              <a:solidFill>
                <a:srgbClr val="262626"/>
              </a:solidFill>
              <a:latin typeface="Montserrat"/>
            </a:endParaRPr>
          </a:p>
          <a:p>
            <a:pPr algn="just">
              <a:lnSpc>
                <a:spcPct val="100000"/>
              </a:lnSpc>
            </a:pPr>
            <a:r>
              <a:rPr lang="ru-RU" sz="2000" spc="-1" dirty="0">
                <a:solidFill>
                  <a:srgbClr val="262626"/>
                </a:solidFill>
                <a:latin typeface="Montserrat"/>
              </a:rPr>
              <a:t>Например, 120100000=1,201*10</a:t>
            </a:r>
            <a:r>
              <a:rPr lang="ru-RU" sz="2000" spc="-1" baseline="30000" dirty="0">
                <a:solidFill>
                  <a:srgbClr val="262626"/>
                </a:solidFill>
                <a:latin typeface="Montserrat"/>
              </a:rPr>
              <a:t>8</a:t>
            </a:r>
            <a:r>
              <a:rPr lang="ru-RU" sz="2000" spc="-1" dirty="0">
                <a:solidFill>
                  <a:srgbClr val="262626"/>
                </a:solidFill>
                <a:latin typeface="Montserrat"/>
              </a:rPr>
              <a:t>=0,1201*10</a:t>
            </a:r>
            <a:r>
              <a:rPr lang="ru-RU" sz="2000" spc="-1" baseline="30000" dirty="0">
                <a:solidFill>
                  <a:srgbClr val="262626"/>
                </a:solidFill>
                <a:latin typeface="Montserrat"/>
              </a:rPr>
              <a:t>9</a:t>
            </a:r>
            <a:r>
              <a:rPr lang="ru-RU" sz="2000" spc="-1" dirty="0">
                <a:solidFill>
                  <a:srgbClr val="262626"/>
                </a:solidFill>
                <a:latin typeface="Montserrat"/>
              </a:rPr>
              <a:t> =12,01*10</a:t>
            </a:r>
            <a:r>
              <a:rPr lang="ru-RU" sz="2000" spc="-1" baseline="30000" dirty="0">
                <a:solidFill>
                  <a:srgbClr val="262626"/>
                </a:solidFill>
                <a:latin typeface="Montserrat"/>
              </a:rPr>
              <a:t>7</a:t>
            </a:r>
          </a:p>
        </p:txBody>
      </p:sp>
    </p:spTree>
    <p:extLst>
      <p:ext uri="{BB962C8B-B14F-4D97-AF65-F5344CB8AC3E}">
        <p14:creationId xmlns:p14="http://schemas.microsoft.com/office/powerpoint/2010/main" val="1189842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Вещественные числа. С плавающей запятой</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Десятичная запятая «плавает» в числе и больше не помечает </a:t>
            </a:r>
            <a:r>
              <a:rPr lang="ru-RU" sz="2000" b="1" spc="-1" dirty="0">
                <a:solidFill>
                  <a:srgbClr val="262626"/>
                </a:solidFill>
                <a:latin typeface="Montserrat"/>
              </a:rPr>
              <a:t>абсолютное</a:t>
            </a:r>
            <a:r>
              <a:rPr lang="ru-RU" sz="2000" spc="-1" dirty="0">
                <a:solidFill>
                  <a:srgbClr val="262626"/>
                </a:solidFill>
                <a:latin typeface="Montserrat"/>
              </a:rPr>
              <a:t> место между запятой и дробной частями. Для того, что бы сохранять максимальную точность, вычислительные машины почти всегда хранят мантиссу в </a:t>
            </a:r>
            <a:r>
              <a:rPr lang="ru-RU" sz="2000" b="1" spc="-1" dirty="0">
                <a:solidFill>
                  <a:srgbClr val="262626"/>
                </a:solidFill>
                <a:latin typeface="Montserrat"/>
              </a:rPr>
              <a:t>нормальном</a:t>
            </a:r>
            <a:r>
              <a:rPr lang="ru-RU" sz="2000" spc="-1" dirty="0">
                <a:solidFill>
                  <a:srgbClr val="262626"/>
                </a:solidFill>
                <a:latin typeface="Montserrat"/>
              </a:rPr>
              <a:t> виде (1&lt;M&lt;2), т.е. нормализация мантиссы делает единичным первый бит, помещая туда значение между единицей и двойкой.</a:t>
            </a:r>
          </a:p>
          <a:p>
            <a:pPr algn="just">
              <a:lnSpc>
                <a:spcPct val="100000"/>
              </a:lnSpc>
            </a:pPr>
            <a:r>
              <a:rPr lang="ru-RU" sz="2000" spc="-1" dirty="0">
                <a:solidFill>
                  <a:srgbClr val="262626"/>
                </a:solidFill>
                <a:latin typeface="Montserrat"/>
              </a:rPr>
              <a:t>Способ хранения мантиссы с плавающей точкой подразумевает, что двоичная запятая находится на </a:t>
            </a:r>
            <a:r>
              <a:rPr lang="ru-RU" sz="2000" b="1" spc="-1" dirty="0">
                <a:solidFill>
                  <a:srgbClr val="262626"/>
                </a:solidFill>
                <a:latin typeface="Montserrat"/>
              </a:rPr>
              <a:t>фиксированном</a:t>
            </a:r>
            <a:r>
              <a:rPr lang="ru-RU" sz="2000" spc="-1" dirty="0">
                <a:solidFill>
                  <a:srgbClr val="262626"/>
                </a:solidFill>
                <a:latin typeface="Montserrat"/>
              </a:rPr>
              <a:t> месте. Оно делится на </a:t>
            </a:r>
            <a:r>
              <a:rPr lang="ru-RU" sz="2000" b="1" spc="-1" dirty="0">
                <a:solidFill>
                  <a:srgbClr val="262626"/>
                </a:solidFill>
                <a:latin typeface="Montserrat"/>
              </a:rPr>
              <a:t>два</a:t>
            </a:r>
            <a:r>
              <a:rPr lang="ru-RU" sz="2000" spc="-1" dirty="0">
                <a:solidFill>
                  <a:srgbClr val="262626"/>
                </a:solidFill>
                <a:latin typeface="Montserrat"/>
              </a:rPr>
              <a:t> поля. Одно поле содержит знак и значение мантиссы, а другое содержит знак и значение порядка.</a:t>
            </a:r>
          </a:p>
        </p:txBody>
      </p:sp>
    </p:spTree>
    <p:extLst>
      <p:ext uri="{BB962C8B-B14F-4D97-AF65-F5344CB8AC3E}">
        <p14:creationId xmlns:p14="http://schemas.microsoft.com/office/powerpoint/2010/main" val="2257474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чисел</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Вещественные числа. С плавающей запятой</a:t>
            </a:r>
          </a:p>
        </p:txBody>
      </p:sp>
      <p:sp>
        <p:nvSpPr>
          <p:cNvPr id="7" name="CustomShape 4"/>
          <p:cNvSpPr/>
          <p:nvPr/>
        </p:nvSpPr>
        <p:spPr>
          <a:xfrm>
            <a:off x="1147864" y="2853719"/>
            <a:ext cx="9100615"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en-US" sz="2000" spc="-1" dirty="0">
                <a:solidFill>
                  <a:srgbClr val="262626"/>
                </a:solidFill>
                <a:latin typeface="Montserrat"/>
              </a:rPr>
              <a:t>float</a:t>
            </a:r>
            <a:r>
              <a:rPr lang="ru-RU" sz="2000" spc="-1" dirty="0">
                <a:solidFill>
                  <a:srgbClr val="262626"/>
                </a:solidFill>
                <a:latin typeface="Montserrat"/>
              </a:rPr>
              <a:t>		4 байта	от ±1,5 x 10</a:t>
            </a:r>
            <a:r>
              <a:rPr lang="ru-RU" sz="2000" spc="-1" baseline="30000" dirty="0">
                <a:solidFill>
                  <a:srgbClr val="262626"/>
                </a:solidFill>
                <a:latin typeface="Montserrat"/>
              </a:rPr>
              <a:t>−45</a:t>
            </a:r>
            <a:r>
              <a:rPr lang="ru-RU" sz="2000" spc="-1" dirty="0">
                <a:solidFill>
                  <a:srgbClr val="262626"/>
                </a:solidFill>
                <a:latin typeface="Montserrat"/>
              </a:rPr>
              <a:t> до ±3,4 x 10</a:t>
            </a:r>
            <a:r>
              <a:rPr lang="ru-RU" sz="2000" spc="-1" baseline="30000" dirty="0">
                <a:solidFill>
                  <a:srgbClr val="262626"/>
                </a:solidFill>
                <a:latin typeface="Montserrat"/>
              </a:rPr>
              <a:t>38</a:t>
            </a:r>
          </a:p>
          <a:p>
            <a:pPr algn="just">
              <a:lnSpc>
                <a:spcPct val="100000"/>
              </a:lnSpc>
            </a:pPr>
            <a:r>
              <a:rPr lang="en-US" sz="2000" spc="-1" dirty="0">
                <a:solidFill>
                  <a:srgbClr val="262626"/>
                </a:solidFill>
                <a:latin typeface="Montserrat"/>
              </a:rPr>
              <a:t>double</a:t>
            </a:r>
            <a:r>
              <a:rPr lang="ru-RU" sz="2000" spc="-1" dirty="0">
                <a:solidFill>
                  <a:srgbClr val="262626"/>
                </a:solidFill>
                <a:latin typeface="Montserrat"/>
              </a:rPr>
              <a:t>		8 байт		от ±5,0 × 10</a:t>
            </a:r>
            <a:r>
              <a:rPr lang="ru-RU" sz="2000" spc="-1" baseline="30000" dirty="0">
                <a:solidFill>
                  <a:srgbClr val="262626"/>
                </a:solidFill>
                <a:latin typeface="Montserrat"/>
              </a:rPr>
              <a:t>−324</a:t>
            </a:r>
            <a:r>
              <a:rPr lang="ru-RU" sz="2000" spc="-1" dirty="0">
                <a:solidFill>
                  <a:srgbClr val="262626"/>
                </a:solidFill>
                <a:latin typeface="Montserrat"/>
              </a:rPr>
              <a:t> до ±1,7 × 10</a:t>
            </a:r>
            <a:r>
              <a:rPr lang="ru-RU" sz="2000" spc="-1" baseline="30000" dirty="0">
                <a:solidFill>
                  <a:srgbClr val="262626"/>
                </a:solidFill>
                <a:latin typeface="Montserrat"/>
              </a:rPr>
              <a:t>308</a:t>
            </a:r>
          </a:p>
          <a:p>
            <a:pPr algn="just">
              <a:lnSpc>
                <a:spcPct val="100000"/>
              </a:lnSpc>
            </a:pPr>
            <a:r>
              <a:rPr lang="en-US" sz="2000" spc="-1" dirty="0">
                <a:solidFill>
                  <a:srgbClr val="262626"/>
                </a:solidFill>
                <a:latin typeface="Montserrat"/>
              </a:rPr>
              <a:t>decimal</a:t>
            </a:r>
            <a:r>
              <a:rPr lang="ru-RU" sz="2000" spc="-1" dirty="0">
                <a:solidFill>
                  <a:srgbClr val="262626"/>
                </a:solidFill>
                <a:latin typeface="Montserrat"/>
              </a:rPr>
              <a:t>	16 байт	от ±1,0 x 10</a:t>
            </a:r>
            <a:r>
              <a:rPr lang="ru-RU" sz="2000" spc="-1" baseline="30000" dirty="0">
                <a:solidFill>
                  <a:srgbClr val="262626"/>
                </a:solidFill>
                <a:latin typeface="Montserrat"/>
              </a:rPr>
              <a:t>-28</a:t>
            </a:r>
            <a:r>
              <a:rPr lang="ru-RU" sz="2000" spc="-1" dirty="0">
                <a:solidFill>
                  <a:srgbClr val="262626"/>
                </a:solidFill>
                <a:latin typeface="Montserrat"/>
              </a:rPr>
              <a:t> до ±7,9228 x 10</a:t>
            </a:r>
            <a:r>
              <a:rPr lang="ru-RU" sz="2000" spc="-1" baseline="30000" dirty="0">
                <a:solidFill>
                  <a:srgbClr val="262626"/>
                </a:solidFill>
                <a:latin typeface="Montserrat"/>
              </a:rPr>
              <a:t>28</a:t>
            </a:r>
          </a:p>
        </p:txBody>
      </p:sp>
    </p:spTree>
    <p:extLst>
      <p:ext uri="{BB962C8B-B14F-4D97-AF65-F5344CB8AC3E}">
        <p14:creationId xmlns:p14="http://schemas.microsoft.com/office/powerpoint/2010/main" val="162628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658042" y="2421530"/>
            <a:ext cx="9924840" cy="802933"/>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Tree>
    <p:extLst>
      <p:ext uri="{BB962C8B-B14F-4D97-AF65-F5344CB8AC3E}">
        <p14:creationId xmlns:p14="http://schemas.microsoft.com/office/powerpoint/2010/main" val="1848533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текста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Любой текст состоит из последовательности символов. Символами могут быть буквы, цифры, знаки препинания, знаки математических действий, круглые и квадратные скобки и т.д.</a:t>
            </a:r>
          </a:p>
          <a:p>
            <a:pPr algn="just">
              <a:lnSpc>
                <a:spcPct val="100000"/>
              </a:lnSpc>
            </a:pPr>
            <a:r>
              <a:rPr lang="ru-RU" sz="2000" spc="-1" dirty="0">
                <a:solidFill>
                  <a:srgbClr val="262626"/>
                </a:solidFill>
                <a:latin typeface="Montserrat"/>
              </a:rPr>
              <a:t>Текстовая информация, как и любая другая хранится в памяти компьютера в </a:t>
            </a:r>
            <a:r>
              <a:rPr lang="ru-RU" sz="2000" b="1" spc="-1" dirty="0">
                <a:solidFill>
                  <a:srgbClr val="262626"/>
                </a:solidFill>
                <a:latin typeface="Montserrat"/>
              </a:rPr>
              <a:t>двоичном виде</a:t>
            </a:r>
            <a:r>
              <a:rPr lang="ru-RU" sz="2000" spc="-1" dirty="0">
                <a:solidFill>
                  <a:srgbClr val="262626"/>
                </a:solidFill>
                <a:latin typeface="Montserrat"/>
              </a:rPr>
              <a:t>. Для этого каждому ставится в соответствии некоторое </a:t>
            </a:r>
            <a:r>
              <a:rPr lang="ru-RU" sz="2000" b="1" spc="-1" dirty="0">
                <a:solidFill>
                  <a:srgbClr val="262626"/>
                </a:solidFill>
                <a:latin typeface="Montserrat"/>
              </a:rPr>
              <a:t>неотрицательное число</a:t>
            </a:r>
            <a:r>
              <a:rPr lang="ru-RU" sz="2000" spc="-1" dirty="0">
                <a:solidFill>
                  <a:srgbClr val="262626"/>
                </a:solidFill>
                <a:latin typeface="Montserrat"/>
              </a:rPr>
              <a:t>, называемое </a:t>
            </a:r>
            <a:r>
              <a:rPr lang="ru-RU" sz="2000" b="1" spc="-1" dirty="0">
                <a:solidFill>
                  <a:srgbClr val="262626"/>
                </a:solidFill>
                <a:latin typeface="Montserrat"/>
              </a:rPr>
              <a:t>кодом</a:t>
            </a:r>
            <a:r>
              <a:rPr lang="ru-RU" sz="2000" spc="-1" dirty="0">
                <a:solidFill>
                  <a:srgbClr val="262626"/>
                </a:solidFill>
                <a:latin typeface="Montserrat"/>
              </a:rPr>
              <a:t> </a:t>
            </a:r>
            <a:r>
              <a:rPr lang="ru-RU" sz="2000" b="1" spc="-1" dirty="0">
                <a:solidFill>
                  <a:srgbClr val="262626"/>
                </a:solidFill>
                <a:latin typeface="Montserrat"/>
              </a:rPr>
              <a:t>символа</a:t>
            </a:r>
            <a:r>
              <a:rPr lang="ru-RU" sz="2000" spc="-1" dirty="0">
                <a:solidFill>
                  <a:srgbClr val="262626"/>
                </a:solidFill>
                <a:latin typeface="Montserrat"/>
              </a:rPr>
              <a:t>, и это число записывается в память ЭВМ в двоичном виде. Конкретное соотношение между символами и их кодами называется </a:t>
            </a:r>
            <a:r>
              <a:rPr lang="ru-RU" sz="2000" b="1" spc="-1" dirty="0">
                <a:solidFill>
                  <a:srgbClr val="262626"/>
                </a:solidFill>
                <a:latin typeface="Montserrat"/>
              </a:rPr>
              <a:t>системой кодировки</a:t>
            </a:r>
            <a:r>
              <a:rPr lang="ru-RU" sz="2000" spc="-1" dirty="0">
                <a:solidFill>
                  <a:srgbClr val="262626"/>
                </a:solidFill>
                <a:latin typeface="Montserrat"/>
              </a:rPr>
              <a:t>.</a:t>
            </a:r>
          </a:p>
        </p:txBody>
      </p:sp>
    </p:spTree>
    <p:extLst>
      <p:ext uri="{BB962C8B-B14F-4D97-AF65-F5344CB8AC3E}">
        <p14:creationId xmlns:p14="http://schemas.microsoft.com/office/powerpoint/2010/main" val="4200677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Кодировка символов (часто называемая также </a:t>
            </a:r>
            <a:r>
              <a:rPr lang="ru-RU" sz="2000" b="1" spc="-1" dirty="0">
                <a:solidFill>
                  <a:srgbClr val="262626"/>
                </a:solidFill>
                <a:latin typeface="Montserrat"/>
              </a:rPr>
              <a:t>кодовой страницей</a:t>
            </a:r>
            <a:r>
              <a:rPr lang="ru-RU" sz="2000" spc="-1" dirty="0">
                <a:solidFill>
                  <a:srgbClr val="262626"/>
                </a:solidFill>
                <a:latin typeface="Montserrat"/>
              </a:rPr>
              <a:t>) – это набор числовых значений, которые ставятся в </a:t>
            </a:r>
            <a:r>
              <a:rPr lang="ru-RU" sz="2000" b="1" spc="-1" dirty="0">
                <a:solidFill>
                  <a:srgbClr val="262626"/>
                </a:solidFill>
                <a:latin typeface="Montserrat"/>
              </a:rPr>
              <a:t>соответствие</a:t>
            </a:r>
            <a:r>
              <a:rPr lang="ru-RU" sz="2000" spc="-1" dirty="0">
                <a:solidFill>
                  <a:srgbClr val="262626"/>
                </a:solidFill>
                <a:latin typeface="Montserrat"/>
              </a:rPr>
              <a:t> группе алфавитно-цифровых символов, знаков пунктуации и специальных символов.</a:t>
            </a:r>
          </a:p>
          <a:p>
            <a:pPr algn="just">
              <a:lnSpc>
                <a:spcPct val="100000"/>
              </a:lnSpc>
            </a:pPr>
            <a:r>
              <a:rPr lang="ru-RU" sz="2000" spc="-1" dirty="0">
                <a:solidFill>
                  <a:srgbClr val="262626"/>
                </a:solidFill>
                <a:latin typeface="Montserrat"/>
              </a:rPr>
              <a:t>Для кодировки символов в </a:t>
            </a:r>
            <a:r>
              <a:rPr lang="en-US" sz="2000" spc="-1" dirty="0">
                <a:solidFill>
                  <a:srgbClr val="262626"/>
                </a:solidFill>
                <a:latin typeface="Montserrat"/>
              </a:rPr>
              <a:t>Windows </a:t>
            </a:r>
            <a:r>
              <a:rPr lang="ru-RU" sz="2000" spc="-1" dirty="0">
                <a:solidFill>
                  <a:srgbClr val="262626"/>
                </a:solidFill>
                <a:latin typeface="Montserrat"/>
              </a:rPr>
              <a:t>используется таблица </a:t>
            </a:r>
            <a:r>
              <a:rPr lang="en-US" sz="2000" b="1" spc="-1" dirty="0">
                <a:solidFill>
                  <a:srgbClr val="262626"/>
                </a:solidFill>
                <a:latin typeface="Montserrat"/>
              </a:rPr>
              <a:t>ASCII</a:t>
            </a:r>
            <a:r>
              <a:rPr lang="en-US" sz="2000" spc="-1" dirty="0">
                <a:solidFill>
                  <a:srgbClr val="262626"/>
                </a:solidFill>
                <a:latin typeface="Montserrat"/>
              </a:rPr>
              <a:t> (American Standard Code for Interchange of Information).</a:t>
            </a:r>
            <a:endParaRPr lang="ru-RU" sz="2000" spc="-1" dirty="0">
              <a:solidFill>
                <a:srgbClr val="262626"/>
              </a:solidFill>
              <a:latin typeface="Montserrat"/>
            </a:endParaRPr>
          </a:p>
        </p:txBody>
      </p:sp>
    </p:spTree>
    <p:extLst>
      <p:ext uri="{BB962C8B-B14F-4D97-AF65-F5344CB8AC3E}">
        <p14:creationId xmlns:p14="http://schemas.microsoft.com/office/powerpoint/2010/main" val="2533649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Кодировка. Русский язык</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Наиболее распространёнными кодировками с поддержкой Русского языка (с использованием символов Кириллицы) являются: UTF-8, Windows-1251, CP-866, KOI-8R, ISO-8859-5.</a:t>
            </a:r>
          </a:p>
          <a:p>
            <a:pPr algn="just">
              <a:lnSpc>
                <a:spcPct val="100000"/>
              </a:lnSpc>
            </a:pPr>
            <a:r>
              <a:rPr lang="ru-RU" sz="2000" spc="-1" dirty="0">
                <a:solidFill>
                  <a:srgbClr val="262626"/>
                </a:solidFill>
                <a:latin typeface="Montserrat"/>
              </a:rPr>
              <a:t>Стоит отметить что все эти кодировки представляют один символ одним однобайтным числом, кроме кодировки UTF-8 в которой один символ Кириллицы кодируется двухбайтным числом, а значит в кодировке UTF-8 строка русского текста занимает в два раза больше памяти.</a:t>
            </a:r>
          </a:p>
        </p:txBody>
      </p:sp>
    </p:spTree>
    <p:extLst>
      <p:ext uri="{BB962C8B-B14F-4D97-AF65-F5344CB8AC3E}">
        <p14:creationId xmlns:p14="http://schemas.microsoft.com/office/powerpoint/2010/main" val="328462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ASCII</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В ASCII первые 128 символов всех кодовых страниц состоят из базовой таблицы символов. Первые 32 кода базовой таблицы, начиная с нулевого, размещают управляющие коды.</a:t>
            </a:r>
            <a:endParaRPr lang="en-US" sz="2000" spc="-1" dirty="0">
              <a:solidFill>
                <a:srgbClr val="262626"/>
              </a:solidFill>
              <a:latin typeface="Montserrat"/>
            </a:endParaRPr>
          </a:p>
          <a:p>
            <a:pPr algn="just">
              <a:lnSpc>
                <a:spcPct val="100000"/>
              </a:lnSpc>
            </a:pPr>
            <a:r>
              <a:rPr lang="ru-RU" sz="2000" spc="-1" dirty="0">
                <a:solidFill>
                  <a:srgbClr val="262626"/>
                </a:solidFill>
                <a:latin typeface="Montserrat"/>
              </a:rPr>
              <a:t>Кода с 32 по 127 кодируют знаки пунктуации, математические операции, цифры и латинский алфавит (заглавные и прописные буквы).</a:t>
            </a:r>
          </a:p>
        </p:txBody>
      </p:sp>
    </p:spTree>
    <p:extLst>
      <p:ext uri="{BB962C8B-B14F-4D97-AF65-F5344CB8AC3E}">
        <p14:creationId xmlns:p14="http://schemas.microsoft.com/office/powerpoint/2010/main" val="2662684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ASCII</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Символы с номерами от 128 до 255 представляют собой таблицу расширения и </a:t>
            </a:r>
            <a:r>
              <a:rPr lang="ru-RU" sz="2000" b="1" spc="-1" dirty="0">
                <a:solidFill>
                  <a:srgbClr val="262626"/>
                </a:solidFill>
                <a:latin typeface="Montserrat"/>
              </a:rPr>
              <a:t>варьируются</a:t>
            </a:r>
            <a:r>
              <a:rPr lang="ru-RU" sz="2000" spc="-1" dirty="0">
                <a:solidFill>
                  <a:srgbClr val="262626"/>
                </a:solidFill>
                <a:latin typeface="Montserrat"/>
              </a:rPr>
              <a:t> в зависимости от набора скриптов, представленных кодировкой символов. Набор символов таблицы расширения различается в зависимости от выбранной кодовой страницы:</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1251 – кодовая страница </a:t>
            </a:r>
            <a:r>
              <a:rPr lang="en-US" sz="2000" spc="-1" dirty="0">
                <a:solidFill>
                  <a:srgbClr val="262626"/>
                </a:solidFill>
                <a:latin typeface="Montserrat"/>
              </a:rPr>
              <a:t>Windows</a:t>
            </a:r>
            <a:endParaRPr lang="ru-RU" sz="2000" spc="-1" dirty="0">
              <a:solidFill>
                <a:srgbClr val="262626"/>
              </a:solidFill>
              <a:latin typeface="Montserrat"/>
            </a:endParaRPr>
          </a:p>
          <a:p>
            <a:pPr marL="342900" indent="-342900" algn="just">
              <a:lnSpc>
                <a:spcPct val="100000"/>
              </a:lnSpc>
              <a:buFont typeface="Arial" panose="020B0604020202020204" pitchFamily="34" charset="0"/>
              <a:buChar char="•"/>
            </a:pPr>
            <a:r>
              <a:rPr lang="ru-RU" sz="2000" spc="-1" dirty="0">
                <a:solidFill>
                  <a:srgbClr val="262626"/>
                </a:solidFill>
                <a:latin typeface="Montserrat"/>
              </a:rPr>
              <a:t>866 – кодовая страница </a:t>
            </a:r>
            <a:r>
              <a:rPr lang="en-US" sz="2000" spc="-1" dirty="0">
                <a:solidFill>
                  <a:srgbClr val="262626"/>
                </a:solidFill>
                <a:latin typeface="Montserrat"/>
              </a:rPr>
              <a:t>DOS</a:t>
            </a:r>
            <a:endParaRPr lang="ru-RU" sz="2000" spc="-1" dirty="0">
              <a:solidFill>
                <a:srgbClr val="262626"/>
              </a:solidFill>
              <a:latin typeface="Montserrat"/>
            </a:endParaRPr>
          </a:p>
        </p:txBody>
      </p:sp>
    </p:spTree>
    <p:extLst>
      <p:ext uri="{BB962C8B-B14F-4D97-AF65-F5344CB8AC3E}">
        <p14:creationId xmlns:p14="http://schemas.microsoft.com/office/powerpoint/2010/main" val="2953657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Кодировка </a:t>
            </a:r>
            <a:r>
              <a:rPr lang="en-US" sz="2000" spc="-1" dirty="0">
                <a:solidFill>
                  <a:srgbClr val="004892"/>
                </a:solidFill>
                <a:latin typeface="Montserrat Bold"/>
              </a:rPr>
              <a:t>UNICODE</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Юникод (Unicode) – стандарт кодирования символов, позволяющий представить знаки практически всех письменных языков. Стандарт предложен в 1991 году некоммерческой организацией «Консорциум Юникода».</a:t>
            </a:r>
          </a:p>
          <a:p>
            <a:pPr algn="just">
              <a:lnSpc>
                <a:spcPct val="100000"/>
              </a:lnSpc>
            </a:pPr>
            <a:r>
              <a:rPr lang="ru-RU" sz="2000" spc="-1" dirty="0">
                <a:solidFill>
                  <a:srgbClr val="262626"/>
                </a:solidFill>
                <a:latin typeface="Montserrat"/>
              </a:rPr>
              <a:t>Применение стандарта Unicode позволяет закодировать очень большое число символов из разных письменностей: в документах Unicode могут соседствовать китайские иероглифы, математические символы, буквы греческого алфавита, латиницы и кириллицы, при этом становится ненужным переключение кодовых страниц.</a:t>
            </a:r>
          </a:p>
        </p:txBody>
      </p:sp>
    </p:spTree>
    <p:extLst>
      <p:ext uri="{BB962C8B-B14F-4D97-AF65-F5344CB8AC3E}">
        <p14:creationId xmlns:p14="http://schemas.microsoft.com/office/powerpoint/2010/main" val="973015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Кодировка </a:t>
            </a:r>
            <a:r>
              <a:rPr lang="en-US" sz="2000" spc="-1" dirty="0">
                <a:solidFill>
                  <a:srgbClr val="004892"/>
                </a:solidFill>
                <a:latin typeface="Montserrat Bold"/>
              </a:rPr>
              <a:t>UNICODE</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Unicode использует два варианта кодирования: 8-битный и 16-битный. По умолчанию используется 16-битное кодирование, то есть каждый символ занимает 16 бит (два байта); обычно его записывают как </a:t>
            </a:r>
            <a:r>
              <a:rPr lang="ru-RU" sz="2000" spc="-1" dirty="0" err="1">
                <a:solidFill>
                  <a:srgbClr val="262626"/>
                </a:solidFill>
                <a:latin typeface="Montserrat"/>
              </a:rPr>
              <a:t>U+hhhh</a:t>
            </a:r>
            <a:r>
              <a:rPr lang="ru-RU" sz="2000" spc="-1" dirty="0">
                <a:solidFill>
                  <a:srgbClr val="262626"/>
                </a:solidFill>
                <a:latin typeface="Montserrat"/>
              </a:rPr>
              <a:t>, где </a:t>
            </a:r>
            <a:r>
              <a:rPr lang="ru-RU" sz="2000" spc="-1" dirty="0" err="1">
                <a:solidFill>
                  <a:srgbClr val="262626"/>
                </a:solidFill>
                <a:latin typeface="Montserrat"/>
              </a:rPr>
              <a:t>hhhh</a:t>
            </a:r>
            <a:r>
              <a:rPr lang="ru-RU" sz="2000" spc="-1" dirty="0">
                <a:solidFill>
                  <a:srgbClr val="262626"/>
                </a:solidFill>
                <a:latin typeface="Montserrat"/>
              </a:rPr>
              <a:t> – шестнадцатеричный код символа. Несмотря на то, что получающихся более 65000 элементов кода достаточно для кодирования большинства символов основных мировых языков, стандарт Unicode также предоставляет механизм расширения, позволяющий кодирование еще около одного миллиона символов. Механизм расширения использует для кодирования одного символа расширения пару из верхнего и нижнего замещающих символов.</a:t>
            </a:r>
          </a:p>
        </p:txBody>
      </p:sp>
    </p:spTree>
    <p:extLst>
      <p:ext uri="{BB962C8B-B14F-4D97-AF65-F5344CB8AC3E}">
        <p14:creationId xmlns:p14="http://schemas.microsoft.com/office/powerpoint/2010/main" val="2857076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UCS-2</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Стандарт Международной организации по стандартизации (ISO) и Международной электротехнической комиссии (IEC) 10646 (ISO/IEC 10646) описывает Универсальный </a:t>
            </a:r>
            <a:r>
              <a:rPr lang="ru-RU" sz="2000" spc="-1" dirty="0" err="1">
                <a:solidFill>
                  <a:srgbClr val="262626"/>
                </a:solidFill>
                <a:latin typeface="Montserrat"/>
              </a:rPr>
              <a:t>многооктетный</a:t>
            </a:r>
            <a:r>
              <a:rPr lang="ru-RU" sz="2000" spc="-1" dirty="0">
                <a:solidFill>
                  <a:srgbClr val="262626"/>
                </a:solidFill>
                <a:latin typeface="Montserrat"/>
              </a:rPr>
              <a:t> набор кодовых символов (Universal </a:t>
            </a:r>
            <a:r>
              <a:rPr lang="ru-RU" sz="2000" spc="-1" dirty="0" err="1">
                <a:solidFill>
                  <a:srgbClr val="262626"/>
                </a:solidFill>
                <a:latin typeface="Montserrat"/>
              </a:rPr>
              <a:t>Multiple-Octet</a:t>
            </a:r>
            <a:r>
              <a:rPr lang="ru-RU" sz="2000" spc="-1" dirty="0">
                <a:solidFill>
                  <a:srgbClr val="262626"/>
                </a:solidFill>
                <a:latin typeface="Montserrat"/>
              </a:rPr>
              <a:t> </a:t>
            </a:r>
            <a:r>
              <a:rPr lang="ru-RU" sz="2000" spc="-1" dirty="0" err="1">
                <a:solidFill>
                  <a:srgbClr val="262626"/>
                </a:solidFill>
                <a:latin typeface="Montserrat"/>
              </a:rPr>
              <a:t>Coded</a:t>
            </a:r>
            <a:r>
              <a:rPr lang="ru-RU" sz="2000" spc="-1" dirty="0">
                <a:solidFill>
                  <a:srgbClr val="262626"/>
                </a:solidFill>
                <a:latin typeface="Montserrat"/>
              </a:rPr>
              <a:t> </a:t>
            </a:r>
            <a:r>
              <a:rPr lang="ru-RU" sz="2000" spc="-1" dirty="0" err="1">
                <a:solidFill>
                  <a:srgbClr val="262626"/>
                </a:solidFill>
                <a:latin typeface="Montserrat"/>
              </a:rPr>
              <a:t>Character</a:t>
            </a:r>
            <a:r>
              <a:rPr lang="ru-RU" sz="2000" spc="-1" dirty="0">
                <a:solidFill>
                  <a:srgbClr val="262626"/>
                </a:solidFill>
                <a:latin typeface="Montserrat"/>
              </a:rPr>
              <a:t> </a:t>
            </a:r>
            <a:r>
              <a:rPr lang="ru-RU" sz="2000" spc="-1" dirty="0" err="1">
                <a:solidFill>
                  <a:srgbClr val="262626"/>
                </a:solidFill>
                <a:latin typeface="Montserrat"/>
              </a:rPr>
              <a:t>Set</a:t>
            </a:r>
            <a:r>
              <a:rPr lang="ru-RU" sz="2000" spc="-1" dirty="0">
                <a:solidFill>
                  <a:srgbClr val="262626"/>
                </a:solidFill>
                <a:latin typeface="Montserrat"/>
              </a:rPr>
              <a:t>, UCS) с 16-битной (двухбайтной) версией (UCS-2) и 32-битной (четырехбайтной) версией (UCS-4). UCS-2 идентичен 16-битному варианту Unicode без замещающих символов. UCS-2 позволяет кодировать все (16-битные) символы, определенные в Unicode версии 3.0. Два символа UCS-2 – верхний и нижний замещающий – кодируют каждый дополнительный символ, введенный, начиная в Unicode версии 3.1. Эти дополнительные символы определены вне исходной 16-битной Basic </a:t>
            </a:r>
            <a:r>
              <a:rPr lang="ru-RU" sz="2000" spc="-1" dirty="0" err="1">
                <a:solidFill>
                  <a:srgbClr val="262626"/>
                </a:solidFill>
                <a:latin typeface="Montserrat"/>
              </a:rPr>
              <a:t>Multilingual</a:t>
            </a:r>
            <a:r>
              <a:rPr lang="ru-RU" sz="2000" spc="-1" dirty="0">
                <a:solidFill>
                  <a:srgbClr val="262626"/>
                </a:solidFill>
                <a:latin typeface="Montserrat"/>
              </a:rPr>
              <a:t> </a:t>
            </a:r>
            <a:r>
              <a:rPr lang="ru-RU" sz="2000" spc="-1" dirty="0" err="1">
                <a:solidFill>
                  <a:srgbClr val="262626"/>
                </a:solidFill>
                <a:latin typeface="Montserrat"/>
              </a:rPr>
              <a:t>Plane</a:t>
            </a:r>
            <a:r>
              <a:rPr lang="ru-RU" sz="2000" spc="-1" dirty="0">
                <a:solidFill>
                  <a:srgbClr val="262626"/>
                </a:solidFill>
                <a:latin typeface="Montserrat"/>
              </a:rPr>
              <a:t> (BMP или </a:t>
            </a:r>
            <a:r>
              <a:rPr lang="ru-RU" sz="2000" spc="-1" dirty="0" err="1">
                <a:solidFill>
                  <a:srgbClr val="262626"/>
                </a:solidFill>
                <a:latin typeface="Montserrat"/>
              </a:rPr>
              <a:t>Plane</a:t>
            </a:r>
            <a:r>
              <a:rPr lang="ru-RU" sz="2000" spc="-1" dirty="0">
                <a:solidFill>
                  <a:srgbClr val="262626"/>
                </a:solidFill>
                <a:latin typeface="Montserrat"/>
              </a:rPr>
              <a:t> 0).</a:t>
            </a:r>
          </a:p>
        </p:txBody>
      </p:sp>
    </p:spTree>
    <p:extLst>
      <p:ext uri="{BB962C8B-B14F-4D97-AF65-F5344CB8AC3E}">
        <p14:creationId xmlns:p14="http://schemas.microsoft.com/office/powerpoint/2010/main" val="2622315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UTF-8</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err="1">
                <a:solidFill>
                  <a:srgbClr val="262626"/>
                </a:solidFill>
                <a:latin typeface="Montserrat"/>
              </a:rPr>
              <a:t>Шестнадцатибитные</a:t>
            </a:r>
            <a:r>
              <a:rPr lang="ru-RU" sz="2000" spc="-1" dirty="0">
                <a:solidFill>
                  <a:srgbClr val="262626"/>
                </a:solidFill>
                <a:latin typeface="Montserrat"/>
              </a:rPr>
              <a:t> символы Unicode ставят серьезную проблему для программ и файловых систем на основе ASCII, ориентированных на работу с байтами. Например, программа, не рассчитанная на работу с Unicode, может ошибочно интерпретировать 8 ведущих нулевых битов символа 'A' (U+0041) как однобайтный символ ASCII NULL.</a:t>
            </a:r>
          </a:p>
        </p:txBody>
      </p:sp>
    </p:spTree>
    <p:extLst>
      <p:ext uri="{BB962C8B-B14F-4D97-AF65-F5344CB8AC3E}">
        <p14:creationId xmlns:p14="http://schemas.microsoft.com/office/powerpoint/2010/main" val="2988966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UTF-8</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UTF-8 (формат преобразования UCS 8, UCS </a:t>
            </a:r>
            <a:r>
              <a:rPr lang="ru-RU" sz="2000" spc="-1" dirty="0" err="1">
                <a:solidFill>
                  <a:srgbClr val="262626"/>
                </a:solidFill>
                <a:latin typeface="Montserrat"/>
              </a:rPr>
              <a:t>Transformation</a:t>
            </a:r>
            <a:r>
              <a:rPr lang="ru-RU" sz="2000" spc="-1" dirty="0">
                <a:solidFill>
                  <a:srgbClr val="262626"/>
                </a:solidFill>
                <a:latin typeface="Montserrat"/>
              </a:rPr>
              <a:t> Format 8) – алгоритмическое преобразование, переводящее символы Unicode фиксированной длины в байтовые строки переменной длины из обычных (не управляющих) символов ASCII. В UTF-8 символы ASCII и управляющие символы представлены своими обычными однобайтными кодами, а остальные символы UCS-2 получают длину два или больше байт. UTF-8 позволяет как дополнительные, так и </a:t>
            </a:r>
            <a:r>
              <a:rPr lang="ru-RU" sz="2000" spc="-1" dirty="0" err="1">
                <a:solidFill>
                  <a:srgbClr val="262626"/>
                </a:solidFill>
                <a:latin typeface="Montserrat"/>
              </a:rPr>
              <a:t>недополнительные</a:t>
            </a:r>
            <a:r>
              <a:rPr lang="ru-RU" sz="2000" spc="-1" dirty="0">
                <a:solidFill>
                  <a:srgbClr val="262626"/>
                </a:solidFill>
                <a:latin typeface="Montserrat"/>
              </a:rPr>
              <a:t> символы.</a:t>
            </a:r>
          </a:p>
        </p:txBody>
      </p:sp>
    </p:spTree>
    <p:extLst>
      <p:ext uri="{BB962C8B-B14F-4D97-AF65-F5344CB8AC3E}">
        <p14:creationId xmlns:p14="http://schemas.microsoft.com/office/powerpoint/2010/main" val="1365195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текста</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2000" spc="-1" dirty="0">
                <a:solidFill>
                  <a:srgbClr val="004892"/>
                </a:solidFill>
                <a:latin typeface="Montserrat Bold"/>
              </a:rPr>
              <a:t>UTF-16</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ISO/IEC 10646 определяет также технику расширения для кодирования некоторых символов UCS-4 двумя символами UCS-2. Это расширение, называющееся UTF-16, идентично 16-битному Unicode с замещающими символами. Суммарно набор символов UTF-16 содержит все символы UCS-2 плюс еще миллион символов, доступных через замещающие пары.</a:t>
            </a:r>
          </a:p>
          <a:p>
            <a:pPr algn="just">
              <a:lnSpc>
                <a:spcPct val="100000"/>
              </a:lnSpc>
            </a:pPr>
            <a:r>
              <a:rPr lang="ru-RU" sz="2000" spc="-1" dirty="0">
                <a:solidFill>
                  <a:srgbClr val="262626"/>
                </a:solidFill>
                <a:latin typeface="Montserrat"/>
              </a:rPr>
              <a:t>При разделении 16-битных символов Unicode на байты некоторые процессоры помещают старший байт первым, а некоторые - младший байт первым. По умолчанию для Unicode старший бит ставится первым.</a:t>
            </a:r>
          </a:p>
        </p:txBody>
      </p:sp>
    </p:spTree>
    <p:extLst>
      <p:ext uri="{BB962C8B-B14F-4D97-AF65-F5344CB8AC3E}">
        <p14:creationId xmlns:p14="http://schemas.microsoft.com/office/powerpoint/2010/main" val="536910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658042" y="2421530"/>
            <a:ext cx="9924840" cy="802933"/>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Tree>
    <p:extLst>
      <p:ext uri="{BB962C8B-B14F-4D97-AF65-F5344CB8AC3E}">
        <p14:creationId xmlns:p14="http://schemas.microsoft.com/office/powerpoint/2010/main" val="3943715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графической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Существует три основных способа представления (описания) графической информации в компьютере:</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растровый,</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векторный,</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фрактальный.</a:t>
            </a:r>
          </a:p>
        </p:txBody>
      </p:sp>
    </p:spTree>
    <p:extLst>
      <p:ext uri="{BB962C8B-B14F-4D97-AF65-F5344CB8AC3E}">
        <p14:creationId xmlns:p14="http://schemas.microsoft.com/office/powerpoint/2010/main" val="2540231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Растровые изображения представляют собой </a:t>
            </a:r>
            <a:r>
              <a:rPr lang="ru-RU" sz="2000" b="1" spc="-1" dirty="0">
                <a:solidFill>
                  <a:srgbClr val="262626"/>
                </a:solidFill>
                <a:latin typeface="Montserrat"/>
              </a:rPr>
              <a:t>растр</a:t>
            </a:r>
            <a:r>
              <a:rPr lang="ru-RU" sz="2000" spc="-1" dirty="0">
                <a:solidFill>
                  <a:srgbClr val="262626"/>
                </a:solidFill>
                <a:latin typeface="Montserrat"/>
              </a:rPr>
              <a:t> (сетку, матрицу) элементарные ячейки которой называются </a:t>
            </a:r>
            <a:r>
              <a:rPr lang="ru-RU" sz="2000" b="1" spc="-1" dirty="0">
                <a:solidFill>
                  <a:srgbClr val="262626"/>
                </a:solidFill>
                <a:latin typeface="Montserrat"/>
              </a:rPr>
              <a:t>пикселями</a:t>
            </a:r>
            <a:r>
              <a:rPr lang="ru-RU" sz="2000" spc="-1" dirty="0">
                <a:solidFill>
                  <a:srgbClr val="262626"/>
                </a:solidFill>
                <a:latin typeface="Montserrat"/>
              </a:rPr>
              <a:t>.</a:t>
            </a:r>
          </a:p>
          <a:p>
            <a:pPr algn="just">
              <a:lnSpc>
                <a:spcPct val="100000"/>
              </a:lnSpc>
            </a:pPr>
            <a:r>
              <a:rPr lang="ru-RU" sz="2000" spc="-1" dirty="0">
                <a:solidFill>
                  <a:srgbClr val="262626"/>
                </a:solidFill>
                <a:latin typeface="Montserrat"/>
              </a:rPr>
              <a:t>Каждый </a:t>
            </a:r>
            <a:r>
              <a:rPr lang="ru-RU" sz="2000" b="1" spc="-1" dirty="0">
                <a:solidFill>
                  <a:srgbClr val="262626"/>
                </a:solidFill>
                <a:latin typeface="Montserrat"/>
              </a:rPr>
              <a:t>пиксель</a:t>
            </a:r>
            <a:r>
              <a:rPr lang="ru-RU" sz="2000" spc="-1" dirty="0">
                <a:solidFill>
                  <a:srgbClr val="262626"/>
                </a:solidFill>
                <a:latin typeface="Montserrat"/>
              </a:rPr>
              <a:t> имеет определенное положение и цвет (цветовое значение).</a:t>
            </a:r>
          </a:p>
          <a:p>
            <a:pPr algn="just">
              <a:lnSpc>
                <a:spcPct val="100000"/>
              </a:lnSpc>
            </a:pPr>
            <a:r>
              <a:rPr lang="ru-RU" sz="2000" spc="-1" dirty="0">
                <a:solidFill>
                  <a:srgbClr val="262626"/>
                </a:solidFill>
                <a:latin typeface="Montserrat"/>
              </a:rPr>
              <a:t>Любой объект интерпретируется программой как набор пикселей. Редактируются не конкретные объекты растровых изображений, а составляющие их группы пикселей.</a:t>
            </a:r>
          </a:p>
          <a:p>
            <a:pPr algn="just">
              <a:lnSpc>
                <a:spcPct val="100000"/>
              </a:lnSpc>
            </a:pPr>
            <a:r>
              <a:rPr lang="ru-RU" sz="2000" spc="-1" dirty="0">
                <a:solidFill>
                  <a:srgbClr val="262626"/>
                </a:solidFill>
                <a:latin typeface="Montserrat"/>
              </a:rPr>
              <a:t>Растровые изображения обеспечивают высокую точность передачи градаций цветов и полутонов, являются оптимальным средством представления фотореалистичных изображений.</a:t>
            </a:r>
          </a:p>
        </p:txBody>
      </p:sp>
    </p:spTree>
    <p:extLst>
      <p:ext uri="{BB962C8B-B14F-4D97-AF65-F5344CB8AC3E}">
        <p14:creationId xmlns:p14="http://schemas.microsoft.com/office/powerpoint/2010/main" val="2041056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Объем файла с растровым изображением определяется: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коэффициентом прямоугольности (размером изображения)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графическим разрешением (количеством пикселей на единицу площади изображения)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битовым разрешением (глубина пикселя, количество бит информации на пиксель).</a:t>
            </a:r>
          </a:p>
          <a:p>
            <a:pPr marL="342900" indent="-342900" algn="just">
              <a:lnSpc>
                <a:spcPct val="100000"/>
              </a:lnSpc>
              <a:buFont typeface="Arial" panose="020B0604020202020204" pitchFamily="34" charset="0"/>
              <a:buChar char="•"/>
            </a:pPr>
            <a:endParaRPr lang="ru-RU" sz="2000" spc="-1" dirty="0">
              <a:solidFill>
                <a:srgbClr val="262626"/>
              </a:solidFill>
              <a:latin typeface="Montserrat"/>
            </a:endParaRPr>
          </a:p>
          <a:p>
            <a:pPr algn="just">
              <a:lnSpc>
                <a:spcPct val="100000"/>
              </a:lnSpc>
            </a:pPr>
            <a:r>
              <a:rPr lang="ru-RU" sz="2000" spc="-1" dirty="0">
                <a:solidFill>
                  <a:srgbClr val="262626"/>
                </a:solidFill>
                <a:latin typeface="Montserrat"/>
              </a:rPr>
              <a:t>Для уменьшения размеров файлов применяют алгоритмы сжатия.</a:t>
            </a:r>
          </a:p>
        </p:txBody>
      </p:sp>
    </p:spTree>
    <p:extLst>
      <p:ext uri="{BB962C8B-B14F-4D97-AF65-F5344CB8AC3E}">
        <p14:creationId xmlns:p14="http://schemas.microsoft.com/office/powerpoint/2010/main" val="2300342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Цветовой охват</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Цветовой охват – диапазон цветов, который может быть воспроизведен, зафиксирован или описан каким-либо образом.</a:t>
            </a:r>
          </a:p>
          <a:p>
            <a:pPr algn="just">
              <a:lnSpc>
                <a:spcPct val="100000"/>
              </a:lnSpc>
            </a:pPr>
            <a:r>
              <a:rPr lang="ru-RU" sz="2000" spc="-1" dirty="0">
                <a:solidFill>
                  <a:srgbClr val="262626"/>
                </a:solidFill>
                <a:latin typeface="Montserrat"/>
              </a:rPr>
              <a:t>Человеческий глаз не способен увидеть все цвета.</a:t>
            </a:r>
          </a:p>
          <a:p>
            <a:pPr algn="just">
              <a:lnSpc>
                <a:spcPct val="100000"/>
              </a:lnSpc>
            </a:pPr>
            <a:r>
              <a:rPr lang="ru-RU" sz="2000" spc="-1" dirty="0">
                <a:solidFill>
                  <a:srgbClr val="262626"/>
                </a:solidFill>
                <a:latin typeface="Montserrat"/>
              </a:rPr>
              <a:t>Техника не способна воспроизвести все цвета, которые глаза могут воспринимать. Компьютерный монитор не может передать чистый желтый и голубой цвета.</a:t>
            </a:r>
          </a:p>
          <a:p>
            <a:pPr algn="just">
              <a:lnSpc>
                <a:spcPct val="100000"/>
              </a:lnSpc>
            </a:pPr>
            <a:r>
              <a:rPr lang="ru-RU" sz="2000" spc="-1" dirty="0">
                <a:solidFill>
                  <a:srgbClr val="262626"/>
                </a:solidFill>
                <a:latin typeface="Montserrat"/>
              </a:rPr>
              <a:t>Цветовой охват у разных устройств различен.</a:t>
            </a:r>
          </a:p>
        </p:txBody>
      </p:sp>
    </p:spTree>
    <p:extLst>
      <p:ext uri="{BB962C8B-B14F-4D97-AF65-F5344CB8AC3E}">
        <p14:creationId xmlns:p14="http://schemas.microsoft.com/office/powerpoint/2010/main" val="2082493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Наиболее известны цветовые модели:</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RGB,</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CMYK,</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Lab,</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HSB.</a:t>
            </a:r>
          </a:p>
        </p:txBody>
      </p:sp>
    </p:spTree>
    <p:extLst>
      <p:ext uri="{BB962C8B-B14F-4D97-AF65-F5344CB8AC3E}">
        <p14:creationId xmlns:p14="http://schemas.microsoft.com/office/powerpoint/2010/main" val="2028491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RGB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Компьютерные мониторы и телевизоры воспроизводят цвет в режиме RGB, где все разнообразие оттенков формируется сочетанием разного количества красного (Red), зеленого (Green) и синего (Blue) лучей.</a:t>
            </a:r>
          </a:p>
          <a:p>
            <a:pPr algn="just">
              <a:lnSpc>
                <a:spcPct val="100000"/>
              </a:lnSpc>
            </a:pPr>
            <a:r>
              <a:rPr lang="ru-RU" sz="2000" spc="-1" dirty="0">
                <a:solidFill>
                  <a:srgbClr val="262626"/>
                </a:solidFill>
                <a:latin typeface="Montserrat"/>
              </a:rPr>
              <a:t>Сложение красного, зеленого и синего лучей (в равной пропорции и при максимальной интенсивности) образует белый, поэтому эти цвета называются аддитивными. </a:t>
            </a:r>
          </a:p>
        </p:txBody>
      </p:sp>
    </p:spTree>
    <p:extLst>
      <p:ext uri="{BB962C8B-B14F-4D97-AF65-F5344CB8AC3E}">
        <p14:creationId xmlns:p14="http://schemas.microsoft.com/office/powerpoint/2010/main" val="44632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RGB</a:t>
            </a:r>
            <a:endParaRPr lang="ru-RU" sz="2000" spc="-1" dirty="0">
              <a:solidFill>
                <a:srgbClr val="004892"/>
              </a:solidFill>
              <a:latin typeface="Montserrat Bold"/>
            </a:endParaRPr>
          </a:p>
        </p:txBody>
      </p:sp>
      <p:pic>
        <p:nvPicPr>
          <p:cNvPr id="1026" name="Picture 2">
            <a:extLst>
              <a:ext uri="{FF2B5EF4-FFF2-40B4-BE49-F238E27FC236}">
                <a16:creationId xmlns:a16="http://schemas.microsoft.com/office/drawing/2014/main" id="{BA2A9B87-C28F-5EC6-CC47-CFA753CBEB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8492" y="2408955"/>
            <a:ext cx="3725423" cy="3572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23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RGB</a:t>
            </a:r>
            <a:endParaRPr lang="ru-RU" sz="2000" spc="-1" dirty="0">
              <a:solidFill>
                <a:srgbClr val="004892"/>
              </a:solidFill>
              <a:latin typeface="Montserrat Bold"/>
            </a:endParaRPr>
          </a:p>
        </p:txBody>
      </p:sp>
      <p:graphicFrame>
        <p:nvGraphicFramePr>
          <p:cNvPr id="2" name="Таблица 1">
            <a:extLst>
              <a:ext uri="{FF2B5EF4-FFF2-40B4-BE49-F238E27FC236}">
                <a16:creationId xmlns:a16="http://schemas.microsoft.com/office/drawing/2014/main" id="{69D71547-B4B6-FF05-5259-5AB6829BC22C}"/>
              </a:ext>
            </a:extLst>
          </p:cNvPr>
          <p:cNvGraphicFramePr>
            <a:graphicFrameLocks noGrp="1"/>
          </p:cNvGraphicFramePr>
          <p:nvPr>
            <p:extLst>
              <p:ext uri="{D42A27DB-BD31-4B8C-83A1-F6EECF244321}">
                <p14:modId xmlns:p14="http://schemas.microsoft.com/office/powerpoint/2010/main" val="772143722"/>
              </p:ext>
            </p:extLst>
          </p:nvPr>
        </p:nvGraphicFramePr>
        <p:xfrm>
          <a:off x="1665237" y="2357189"/>
          <a:ext cx="7127876" cy="2595880"/>
        </p:xfrm>
        <a:graphic>
          <a:graphicData uri="http://schemas.openxmlformats.org/drawingml/2006/table">
            <a:tbl>
              <a:tblPr firstRow="1" bandRow="1">
                <a:tableStyleId>{5C22544A-7EE6-4342-B048-85BDC9FD1C3A}</a:tableStyleId>
              </a:tblPr>
              <a:tblGrid>
                <a:gridCol w="1781969">
                  <a:extLst>
                    <a:ext uri="{9D8B030D-6E8A-4147-A177-3AD203B41FA5}">
                      <a16:colId xmlns:a16="http://schemas.microsoft.com/office/drawing/2014/main" val="1486786372"/>
                    </a:ext>
                  </a:extLst>
                </a:gridCol>
                <a:gridCol w="1781969">
                  <a:extLst>
                    <a:ext uri="{9D8B030D-6E8A-4147-A177-3AD203B41FA5}">
                      <a16:colId xmlns:a16="http://schemas.microsoft.com/office/drawing/2014/main" val="1766404192"/>
                    </a:ext>
                  </a:extLst>
                </a:gridCol>
                <a:gridCol w="1781969">
                  <a:extLst>
                    <a:ext uri="{9D8B030D-6E8A-4147-A177-3AD203B41FA5}">
                      <a16:colId xmlns:a16="http://schemas.microsoft.com/office/drawing/2014/main" val="3478498321"/>
                    </a:ext>
                  </a:extLst>
                </a:gridCol>
                <a:gridCol w="1781969">
                  <a:extLst>
                    <a:ext uri="{9D8B030D-6E8A-4147-A177-3AD203B41FA5}">
                      <a16:colId xmlns:a16="http://schemas.microsoft.com/office/drawing/2014/main" val="2011863851"/>
                    </a:ext>
                  </a:extLst>
                </a:gridCol>
              </a:tblGrid>
              <a:tr h="370840">
                <a:tc>
                  <a:txBody>
                    <a:bodyPr/>
                    <a:lstStyle/>
                    <a:p>
                      <a:r>
                        <a:rPr lang="ru-RU" dirty="0"/>
                        <a:t>Цвет</a:t>
                      </a:r>
                    </a:p>
                  </a:txBody>
                  <a:tcPr/>
                </a:tc>
                <a:tc>
                  <a:txBody>
                    <a:bodyPr/>
                    <a:lstStyle/>
                    <a:p>
                      <a:r>
                        <a:rPr lang="ru-RU" dirty="0"/>
                        <a:t>Красный</a:t>
                      </a:r>
                    </a:p>
                  </a:txBody>
                  <a:tcPr/>
                </a:tc>
                <a:tc>
                  <a:txBody>
                    <a:bodyPr/>
                    <a:lstStyle/>
                    <a:p>
                      <a:r>
                        <a:rPr lang="ru-RU" dirty="0"/>
                        <a:t>Зеленый</a:t>
                      </a:r>
                    </a:p>
                  </a:txBody>
                  <a:tcPr/>
                </a:tc>
                <a:tc>
                  <a:txBody>
                    <a:bodyPr/>
                    <a:lstStyle/>
                    <a:p>
                      <a:r>
                        <a:rPr lang="ru-RU" dirty="0"/>
                        <a:t>Синий</a:t>
                      </a:r>
                    </a:p>
                  </a:txBody>
                  <a:tcPr/>
                </a:tc>
                <a:extLst>
                  <a:ext uri="{0D108BD9-81ED-4DB2-BD59-A6C34878D82A}">
                    <a16:rowId xmlns:a16="http://schemas.microsoft.com/office/drawing/2014/main" val="3058097120"/>
                  </a:ext>
                </a:extLst>
              </a:tr>
              <a:tr h="370840">
                <a:tc>
                  <a:txBody>
                    <a:bodyPr/>
                    <a:lstStyle/>
                    <a:p>
                      <a:r>
                        <a:rPr lang="ru-RU" dirty="0"/>
                        <a:t>Белый</a:t>
                      </a:r>
                    </a:p>
                  </a:txBody>
                  <a:tcPr/>
                </a:tc>
                <a:tc>
                  <a:txBody>
                    <a:bodyPr/>
                    <a:lstStyle/>
                    <a:p>
                      <a:pPr algn="ctr"/>
                      <a:r>
                        <a:rPr lang="ru-RU" dirty="0"/>
                        <a:t>255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a:t>255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a:t>255</a:t>
                      </a:r>
                    </a:p>
                  </a:txBody>
                  <a:tcPr anchor="ctr"/>
                </a:tc>
                <a:extLst>
                  <a:ext uri="{0D108BD9-81ED-4DB2-BD59-A6C34878D82A}">
                    <a16:rowId xmlns:a16="http://schemas.microsoft.com/office/drawing/2014/main" val="4756488"/>
                  </a:ext>
                </a:extLst>
              </a:tr>
              <a:tr h="370840">
                <a:tc>
                  <a:txBody>
                    <a:bodyPr/>
                    <a:lstStyle/>
                    <a:p>
                      <a:r>
                        <a:rPr lang="ru-RU" dirty="0"/>
                        <a:t>Серый</a:t>
                      </a:r>
                    </a:p>
                  </a:txBody>
                  <a:tcPr/>
                </a:tc>
                <a:tc>
                  <a:txBody>
                    <a:bodyPr/>
                    <a:lstStyle/>
                    <a:p>
                      <a:pPr algn="ctr"/>
                      <a:r>
                        <a:rPr lang="ru-RU" dirty="0"/>
                        <a:t>100</a:t>
                      </a:r>
                    </a:p>
                  </a:txBody>
                  <a:tcPr anchor="ctr"/>
                </a:tc>
                <a:tc>
                  <a:txBody>
                    <a:bodyPr/>
                    <a:lstStyle/>
                    <a:p>
                      <a:pPr algn="ctr"/>
                      <a:r>
                        <a:rPr lang="ru-RU" dirty="0"/>
                        <a:t>100</a:t>
                      </a:r>
                    </a:p>
                  </a:txBody>
                  <a:tcPr anchor="ctr"/>
                </a:tc>
                <a:tc>
                  <a:txBody>
                    <a:bodyPr/>
                    <a:lstStyle/>
                    <a:p>
                      <a:pPr algn="ctr"/>
                      <a:r>
                        <a:rPr lang="ru-RU" dirty="0"/>
                        <a:t>100</a:t>
                      </a:r>
                    </a:p>
                  </a:txBody>
                  <a:tcPr anchor="ctr"/>
                </a:tc>
                <a:extLst>
                  <a:ext uri="{0D108BD9-81ED-4DB2-BD59-A6C34878D82A}">
                    <a16:rowId xmlns:a16="http://schemas.microsoft.com/office/drawing/2014/main" val="3978089650"/>
                  </a:ext>
                </a:extLst>
              </a:tr>
              <a:tr h="370840">
                <a:tc>
                  <a:txBody>
                    <a:bodyPr/>
                    <a:lstStyle/>
                    <a:p>
                      <a:r>
                        <a:rPr lang="ru-RU" dirty="0"/>
                        <a:t>Красный</a:t>
                      </a:r>
                    </a:p>
                  </a:txBody>
                  <a:tcPr/>
                </a:tc>
                <a:tc>
                  <a:txBody>
                    <a:bodyPr/>
                    <a:lstStyle/>
                    <a:p>
                      <a:pPr algn="ctr"/>
                      <a:r>
                        <a:rPr lang="ru-RU" dirty="0"/>
                        <a:t>255</a:t>
                      </a:r>
                    </a:p>
                  </a:txBody>
                  <a:tcPr anchor="ctr"/>
                </a:tc>
                <a:tc>
                  <a:txBody>
                    <a:bodyPr/>
                    <a:lstStyle/>
                    <a:p>
                      <a:pPr algn="ctr"/>
                      <a:r>
                        <a:rPr lang="ru-RU" dirty="0"/>
                        <a:t>0</a:t>
                      </a:r>
                    </a:p>
                  </a:txBody>
                  <a:tcPr anchor="ctr"/>
                </a:tc>
                <a:tc>
                  <a:txBody>
                    <a:bodyPr/>
                    <a:lstStyle/>
                    <a:p>
                      <a:pPr algn="ctr"/>
                      <a:r>
                        <a:rPr lang="ru-RU" dirty="0"/>
                        <a:t>0</a:t>
                      </a:r>
                    </a:p>
                  </a:txBody>
                  <a:tcPr anchor="ctr"/>
                </a:tc>
                <a:extLst>
                  <a:ext uri="{0D108BD9-81ED-4DB2-BD59-A6C34878D82A}">
                    <a16:rowId xmlns:a16="http://schemas.microsoft.com/office/drawing/2014/main" val="3643970482"/>
                  </a:ext>
                </a:extLst>
              </a:tr>
              <a:tr h="370840">
                <a:tc>
                  <a:txBody>
                    <a:bodyPr/>
                    <a:lstStyle/>
                    <a:p>
                      <a:r>
                        <a:rPr lang="ru-RU" dirty="0"/>
                        <a:t>Зеленый</a:t>
                      </a:r>
                    </a:p>
                  </a:txBody>
                  <a:tcPr/>
                </a:tc>
                <a:tc>
                  <a:txBody>
                    <a:bodyPr/>
                    <a:lstStyle/>
                    <a:p>
                      <a:pPr algn="ctr"/>
                      <a:r>
                        <a:rPr lang="ru-RU" dirty="0"/>
                        <a:t>0</a:t>
                      </a:r>
                    </a:p>
                  </a:txBody>
                  <a:tcPr anchor="ctr"/>
                </a:tc>
                <a:tc>
                  <a:txBody>
                    <a:bodyPr/>
                    <a:lstStyle/>
                    <a:p>
                      <a:pPr algn="ctr"/>
                      <a:r>
                        <a:rPr lang="ru-RU" dirty="0"/>
                        <a:t>255</a:t>
                      </a:r>
                    </a:p>
                  </a:txBody>
                  <a:tcPr anchor="ctr"/>
                </a:tc>
                <a:tc>
                  <a:txBody>
                    <a:bodyPr/>
                    <a:lstStyle/>
                    <a:p>
                      <a:pPr algn="ctr"/>
                      <a:r>
                        <a:rPr lang="ru-RU" dirty="0"/>
                        <a:t>0</a:t>
                      </a:r>
                    </a:p>
                  </a:txBody>
                  <a:tcPr anchor="ctr"/>
                </a:tc>
                <a:extLst>
                  <a:ext uri="{0D108BD9-81ED-4DB2-BD59-A6C34878D82A}">
                    <a16:rowId xmlns:a16="http://schemas.microsoft.com/office/drawing/2014/main" val="4281841314"/>
                  </a:ext>
                </a:extLst>
              </a:tr>
              <a:tr h="370840">
                <a:tc>
                  <a:txBody>
                    <a:bodyPr/>
                    <a:lstStyle/>
                    <a:p>
                      <a:r>
                        <a:rPr lang="ru-RU" dirty="0"/>
                        <a:t>Синий</a:t>
                      </a:r>
                    </a:p>
                  </a:txBody>
                  <a:tcPr/>
                </a:tc>
                <a:tc>
                  <a:txBody>
                    <a:bodyPr/>
                    <a:lstStyle/>
                    <a:p>
                      <a:pPr algn="ctr"/>
                      <a:r>
                        <a:rPr lang="ru-RU" dirty="0"/>
                        <a:t>0</a:t>
                      </a:r>
                    </a:p>
                  </a:txBody>
                  <a:tcPr anchor="ctr"/>
                </a:tc>
                <a:tc>
                  <a:txBody>
                    <a:bodyPr/>
                    <a:lstStyle/>
                    <a:p>
                      <a:pPr algn="ctr"/>
                      <a:r>
                        <a:rPr lang="ru-RU" dirty="0"/>
                        <a:t>0</a:t>
                      </a:r>
                    </a:p>
                  </a:txBody>
                  <a:tcPr anchor="ctr"/>
                </a:tc>
                <a:tc>
                  <a:txBody>
                    <a:bodyPr/>
                    <a:lstStyle/>
                    <a:p>
                      <a:pPr algn="ctr"/>
                      <a:r>
                        <a:rPr lang="ru-RU" dirty="0"/>
                        <a:t>255</a:t>
                      </a:r>
                    </a:p>
                  </a:txBody>
                  <a:tcPr anchor="ctr"/>
                </a:tc>
                <a:extLst>
                  <a:ext uri="{0D108BD9-81ED-4DB2-BD59-A6C34878D82A}">
                    <a16:rowId xmlns:a16="http://schemas.microsoft.com/office/drawing/2014/main" val="3115549997"/>
                  </a:ext>
                </a:extLst>
              </a:tr>
              <a:tr h="370840">
                <a:tc>
                  <a:txBody>
                    <a:bodyPr/>
                    <a:lstStyle/>
                    <a:p>
                      <a:r>
                        <a:rPr lang="ru-RU" dirty="0"/>
                        <a:t>Желтый</a:t>
                      </a:r>
                    </a:p>
                  </a:txBody>
                  <a:tcPr/>
                </a:tc>
                <a:tc>
                  <a:txBody>
                    <a:bodyPr/>
                    <a:lstStyle/>
                    <a:p>
                      <a:pPr algn="ctr"/>
                      <a:r>
                        <a:rPr lang="ru-RU" dirty="0"/>
                        <a:t>255</a:t>
                      </a:r>
                    </a:p>
                  </a:txBody>
                  <a:tcPr anchor="ctr"/>
                </a:tc>
                <a:tc>
                  <a:txBody>
                    <a:bodyPr/>
                    <a:lstStyle/>
                    <a:p>
                      <a:pPr algn="ctr"/>
                      <a:r>
                        <a:rPr lang="ru-RU" dirty="0"/>
                        <a:t>255</a:t>
                      </a:r>
                    </a:p>
                  </a:txBody>
                  <a:tcPr anchor="ctr"/>
                </a:tc>
                <a:tc>
                  <a:txBody>
                    <a:bodyPr/>
                    <a:lstStyle/>
                    <a:p>
                      <a:pPr algn="ctr"/>
                      <a:r>
                        <a:rPr lang="ru-RU" dirty="0"/>
                        <a:t>0</a:t>
                      </a:r>
                    </a:p>
                  </a:txBody>
                  <a:tcPr anchor="ctr"/>
                </a:tc>
                <a:extLst>
                  <a:ext uri="{0D108BD9-81ED-4DB2-BD59-A6C34878D82A}">
                    <a16:rowId xmlns:a16="http://schemas.microsoft.com/office/drawing/2014/main" val="749979590"/>
                  </a:ext>
                </a:extLst>
              </a:tr>
            </a:tbl>
          </a:graphicData>
        </a:graphic>
      </p:graphicFrame>
    </p:spTree>
    <p:extLst>
      <p:ext uri="{BB962C8B-B14F-4D97-AF65-F5344CB8AC3E}">
        <p14:creationId xmlns:p14="http://schemas.microsoft.com/office/powerpoint/2010/main" val="3408337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CMYK</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Модель CMYK описывает процесс цветной печати</a:t>
            </a:r>
          </a:p>
          <a:p>
            <a:pPr algn="just">
              <a:lnSpc>
                <a:spcPct val="100000"/>
              </a:lnSpc>
            </a:pPr>
            <a:r>
              <a:rPr lang="ru-RU" sz="2000" spc="-1" dirty="0">
                <a:solidFill>
                  <a:srgbClr val="262626"/>
                </a:solidFill>
                <a:latin typeface="Montserrat"/>
              </a:rPr>
              <a:t>Краски, нанесенные на страницу, одни цвета отражают, а другие поглощают ("вычитая" их из падающего цвета).</a:t>
            </a:r>
          </a:p>
          <a:p>
            <a:pPr algn="just">
              <a:lnSpc>
                <a:spcPct val="100000"/>
              </a:lnSpc>
            </a:pPr>
            <a:r>
              <a:rPr lang="ru-RU" sz="2000" spc="-1" dirty="0">
                <a:solidFill>
                  <a:srgbClr val="262626"/>
                </a:solidFill>
                <a:latin typeface="Montserrat"/>
              </a:rPr>
              <a:t>Голубая краска полностью поглощает красный свет, желтая - синий цвет, пурпурная – зеленый. Эти три цвета называются субтрактивными (исключающими).</a:t>
            </a:r>
          </a:p>
          <a:p>
            <a:pPr algn="just">
              <a:lnSpc>
                <a:spcPct val="100000"/>
              </a:lnSpc>
            </a:pPr>
            <a:r>
              <a:rPr lang="ru-RU" sz="2000" spc="-1" dirty="0">
                <a:solidFill>
                  <a:srgbClr val="262626"/>
                </a:solidFill>
                <a:latin typeface="Montserrat"/>
              </a:rPr>
              <a:t>Каналы соответствуют вторичным цветам – голубому (</a:t>
            </a:r>
            <a:r>
              <a:rPr lang="ru-RU" sz="2000" spc="-1" dirty="0" err="1">
                <a:solidFill>
                  <a:srgbClr val="262626"/>
                </a:solidFill>
                <a:latin typeface="Montserrat"/>
              </a:rPr>
              <a:t>Cyan</a:t>
            </a:r>
            <a:r>
              <a:rPr lang="ru-RU" sz="2000" spc="-1" dirty="0">
                <a:solidFill>
                  <a:srgbClr val="262626"/>
                </a:solidFill>
                <a:latin typeface="Montserrat"/>
              </a:rPr>
              <a:t>), желтому (</a:t>
            </a:r>
            <a:r>
              <a:rPr lang="ru-RU" sz="2000" spc="-1" dirty="0" err="1">
                <a:solidFill>
                  <a:srgbClr val="262626"/>
                </a:solidFill>
                <a:latin typeface="Montserrat"/>
              </a:rPr>
              <a:t>YellowY</a:t>
            </a:r>
            <a:r>
              <a:rPr lang="ru-RU" sz="2000" spc="-1" dirty="0">
                <a:solidFill>
                  <a:srgbClr val="262626"/>
                </a:solidFill>
                <a:latin typeface="Montserrat"/>
              </a:rPr>
              <a:t>) и пурпурному (</a:t>
            </a:r>
            <a:r>
              <a:rPr lang="ru-RU" sz="2000" spc="-1" dirty="0" err="1">
                <a:solidFill>
                  <a:srgbClr val="262626"/>
                </a:solidFill>
                <a:latin typeface="Montserrat"/>
              </a:rPr>
              <a:t>Magenta</a:t>
            </a:r>
            <a:r>
              <a:rPr lang="ru-RU" sz="2000" spc="-1" dirty="0">
                <a:solidFill>
                  <a:srgbClr val="262626"/>
                </a:solidFill>
                <a:latin typeface="Montserrat"/>
              </a:rPr>
              <a:t>). Четвертый базовый канал K (</a:t>
            </a:r>
            <a:r>
              <a:rPr lang="ru-RU" sz="2000" spc="-1" dirty="0" err="1">
                <a:solidFill>
                  <a:srgbClr val="262626"/>
                </a:solidFill>
                <a:latin typeface="Montserrat"/>
              </a:rPr>
              <a:t>blacK</a:t>
            </a:r>
            <a:r>
              <a:rPr lang="ru-RU" sz="2000" spc="-1" dirty="0">
                <a:solidFill>
                  <a:srgbClr val="262626"/>
                </a:solidFill>
                <a:latin typeface="Montserrat"/>
              </a:rPr>
              <a:t>,  черный) введен для описания реального процесса печати.</a:t>
            </a:r>
          </a:p>
        </p:txBody>
      </p:sp>
    </p:spTree>
    <p:extLst>
      <p:ext uri="{BB962C8B-B14F-4D97-AF65-F5344CB8AC3E}">
        <p14:creationId xmlns:p14="http://schemas.microsoft.com/office/powerpoint/2010/main" val="3526688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CMYK</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Голубая краска полностью поглощает красный свет, а отражает зеленый и синий, которые смешиваясь образуют голубой. Другими словами из белого света вычитается красный и получается голубой.</a:t>
            </a:r>
          </a:p>
        </p:txBody>
      </p:sp>
    </p:spTree>
    <p:extLst>
      <p:ext uri="{BB962C8B-B14F-4D97-AF65-F5344CB8AC3E}">
        <p14:creationId xmlns:p14="http://schemas.microsoft.com/office/powerpoint/2010/main" val="2931708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CMYK</a:t>
            </a:r>
            <a:endParaRPr lang="ru-RU" sz="2000" spc="-1" dirty="0">
              <a:solidFill>
                <a:srgbClr val="004892"/>
              </a:solidFill>
              <a:latin typeface="Montserrat Bold"/>
            </a:endParaRPr>
          </a:p>
        </p:txBody>
      </p:sp>
      <p:pic>
        <p:nvPicPr>
          <p:cNvPr id="2050" name="Picture 2">
            <a:extLst>
              <a:ext uri="{FF2B5EF4-FFF2-40B4-BE49-F238E27FC236}">
                <a16:creationId xmlns:a16="http://schemas.microsoft.com/office/drawing/2014/main" id="{64A7A03C-FBD1-3992-F13E-FB1F1FFEB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2975" y="2325737"/>
            <a:ext cx="3644957" cy="346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613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Модели RGB и CMYK являются </a:t>
            </a:r>
            <a:r>
              <a:rPr lang="ru-RU" sz="2000" b="1" spc="-1" dirty="0">
                <a:solidFill>
                  <a:srgbClr val="262626"/>
                </a:solidFill>
                <a:latin typeface="Montserrat"/>
              </a:rPr>
              <a:t>аппаратно-зависимыми</a:t>
            </a:r>
            <a:r>
              <a:rPr lang="ru-RU" sz="2000" spc="-1" dirty="0">
                <a:solidFill>
                  <a:srgbClr val="262626"/>
                </a:solidFill>
                <a:latin typeface="Montserrat"/>
              </a:rPr>
              <a:t>. При воспроизведении одного и того же изображения на разных устройствах цветопередача будет отличаться (зависит от свойств бумаги, качества краски, свойств люминофора и др.). </a:t>
            </a:r>
          </a:p>
        </p:txBody>
      </p:sp>
    </p:spTree>
    <p:extLst>
      <p:ext uri="{BB962C8B-B14F-4D97-AF65-F5344CB8AC3E}">
        <p14:creationId xmlns:p14="http://schemas.microsoft.com/office/powerpoint/2010/main" val="1144592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Lab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Lab - аппаратно-независимая модель . Концепция этой модели сводится к тому, что любой цвет описывается с помощью трех каналов: L – светлота (</a:t>
            </a:r>
            <a:r>
              <a:rPr lang="ru-RU" sz="2000" spc="-1" dirty="0" err="1">
                <a:solidFill>
                  <a:srgbClr val="262626"/>
                </a:solidFill>
                <a:latin typeface="Montserrat"/>
              </a:rPr>
              <a:t>Lightness</a:t>
            </a:r>
            <a:r>
              <a:rPr lang="ru-RU" sz="2000" spc="-1" dirty="0">
                <a:solidFill>
                  <a:srgbClr val="262626"/>
                </a:solidFill>
                <a:latin typeface="Montserrat"/>
              </a:rPr>
              <a:t>, яркость), a – изменение цвета в диапазоне от зеленого до красного, b – изменение цвета от синего до желтого.</a:t>
            </a:r>
            <a:endParaRPr lang="en-US" sz="2000" spc="-1" dirty="0">
              <a:solidFill>
                <a:srgbClr val="262626"/>
              </a:solidFill>
              <a:latin typeface="Montserrat"/>
            </a:endParaRPr>
          </a:p>
          <a:p>
            <a:pPr algn="just">
              <a:lnSpc>
                <a:spcPct val="100000"/>
              </a:lnSpc>
            </a:pPr>
            <a:r>
              <a:rPr lang="ru-RU" sz="2000" spc="-1" dirty="0">
                <a:solidFill>
                  <a:srgbClr val="262626"/>
                </a:solidFill>
                <a:latin typeface="Montserrat"/>
              </a:rPr>
              <a:t>Яркость в модели Lab полностью отделена от цвета, что удобно для регулировки контрастности, тона и др. Lab имеет наибольший охват из перечисленных цветовых моделей.</a:t>
            </a:r>
          </a:p>
        </p:txBody>
      </p:sp>
    </p:spTree>
    <p:extLst>
      <p:ext uri="{BB962C8B-B14F-4D97-AF65-F5344CB8AC3E}">
        <p14:creationId xmlns:p14="http://schemas.microsoft.com/office/powerpoint/2010/main" val="879124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HSB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Эта модель разработана для первых графических редакторов еще в 90-х годах. Ее отличием является трехканальное построение спектра. Она определяет не просто какой-то оттенок смешением красок, данный тип цветопередачи основан на показателях цвета, а именно:</a:t>
            </a:r>
            <a:endParaRPr lang="en-US" sz="2000" spc="-1" dirty="0">
              <a:solidFill>
                <a:srgbClr val="262626"/>
              </a:solidFill>
              <a:latin typeface="Montserrat"/>
            </a:endParaRPr>
          </a:p>
          <a:p>
            <a:pPr marL="342900" indent="-342900" algn="just">
              <a:lnSpc>
                <a:spcPct val="100000"/>
              </a:lnSpc>
              <a:buFont typeface="Arial" panose="020B0604020202020204" pitchFamily="34" charset="0"/>
              <a:buChar char="•"/>
            </a:pPr>
            <a:r>
              <a:rPr lang="ru-RU" sz="2000" spc="-1" dirty="0">
                <a:solidFill>
                  <a:srgbClr val="262626"/>
                </a:solidFill>
                <a:latin typeface="Montserrat"/>
              </a:rPr>
              <a:t>Hue – цветовой тон. Выбирается один из спектра радуги, имеет радиальное расположение, определяется углом от 0 до 360 градусов на окружности с оттенками. С другой стороны, параметр эквивалентен длине световой волны, которую воспринимает человеческое зрение.</a:t>
            </a:r>
          </a:p>
        </p:txBody>
      </p:sp>
    </p:spTree>
    <p:extLst>
      <p:ext uri="{BB962C8B-B14F-4D97-AF65-F5344CB8AC3E}">
        <p14:creationId xmlns:p14="http://schemas.microsoft.com/office/powerpoint/2010/main" val="1151087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HSB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Эта модель разработана для первых графических редакторов еще в 90-х годах. Ее отличием является трехканальное построение спектра. Она определяет не просто какой-то оттенок смешением красок, данный тип цветопередачи основан на показателях цвета, а именно:</a:t>
            </a:r>
            <a:endParaRPr lang="en-US" sz="2000" spc="-1" dirty="0">
              <a:solidFill>
                <a:srgbClr val="262626"/>
              </a:solidFill>
              <a:latin typeface="Montserrat"/>
            </a:endParaRPr>
          </a:p>
          <a:p>
            <a:pPr marL="342900" indent="-342900" algn="just">
              <a:lnSpc>
                <a:spcPct val="100000"/>
              </a:lnSpc>
              <a:buFont typeface="Arial" panose="020B0604020202020204" pitchFamily="34" charset="0"/>
              <a:buChar char="•"/>
            </a:pPr>
            <a:r>
              <a:rPr lang="ru-RU" sz="2000" spc="-1" dirty="0" err="1">
                <a:solidFill>
                  <a:srgbClr val="262626"/>
                </a:solidFill>
                <a:latin typeface="Montserrat"/>
              </a:rPr>
              <a:t>Saturation</a:t>
            </a:r>
            <a:r>
              <a:rPr lang="ru-RU" sz="2000" spc="-1" dirty="0">
                <a:solidFill>
                  <a:srgbClr val="262626"/>
                </a:solidFill>
                <a:latin typeface="Montserrat"/>
              </a:rPr>
              <a:t> – насыщенность. Регулирует контрастность оттенка по отношению к печатному или виртуальному носителю. Это как при подмешивании белой краски. Наиболее насыщенные цвета находятся по краям круга, чем ближе к центру, тем они становятся более бледными. Соответствует интенсивности цветовой волны.</a:t>
            </a:r>
          </a:p>
        </p:txBody>
      </p:sp>
    </p:spTree>
    <p:extLst>
      <p:ext uri="{BB962C8B-B14F-4D97-AF65-F5344CB8AC3E}">
        <p14:creationId xmlns:p14="http://schemas.microsoft.com/office/powerpoint/2010/main" val="3315086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HSB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Эта модель разработана для первых графических редакторов еще в 90-х годах. Ее отличием является трехканальное построение спектра. Она определяет не просто какой-то оттенок смешением красок, данный тип цветопередачи основан на показателях цвета, а именно:</a:t>
            </a:r>
            <a:endParaRPr lang="en-US" sz="2000" spc="-1" dirty="0">
              <a:solidFill>
                <a:srgbClr val="262626"/>
              </a:solidFill>
              <a:latin typeface="Montserrat"/>
            </a:endParaRPr>
          </a:p>
          <a:p>
            <a:pPr marL="342900" indent="-342900" algn="just">
              <a:lnSpc>
                <a:spcPct val="100000"/>
              </a:lnSpc>
              <a:buFont typeface="Arial" panose="020B0604020202020204" pitchFamily="34" charset="0"/>
              <a:buChar char="•"/>
            </a:pPr>
            <a:r>
              <a:rPr lang="ru-RU" sz="2000" spc="-1" dirty="0" err="1">
                <a:solidFill>
                  <a:srgbClr val="262626"/>
                </a:solidFill>
                <a:latin typeface="Montserrat"/>
              </a:rPr>
              <a:t>Brightness</a:t>
            </a:r>
            <a:r>
              <a:rPr lang="ru-RU" sz="2000" spc="-1" dirty="0">
                <a:solidFill>
                  <a:srgbClr val="262626"/>
                </a:solidFill>
                <a:latin typeface="Montserrat"/>
              </a:rPr>
              <a:t> – яркость, где 0 – это полностью белый, а 100 – черный. Данный параметр задает освещенность цветовой волны.</a:t>
            </a:r>
          </a:p>
        </p:txBody>
      </p:sp>
    </p:spTree>
    <p:extLst>
      <p:ext uri="{BB962C8B-B14F-4D97-AF65-F5344CB8AC3E}">
        <p14:creationId xmlns:p14="http://schemas.microsoft.com/office/powerpoint/2010/main" val="2143561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HSB</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Это простая и понятная модель, однако ее можно использовать только для </a:t>
            </a:r>
            <a:r>
              <a:rPr lang="ru-RU" sz="2000" b="1" spc="-1" dirty="0">
                <a:solidFill>
                  <a:srgbClr val="262626"/>
                </a:solidFill>
                <a:latin typeface="Montserrat"/>
              </a:rPr>
              <a:t>виртуальной графики</a:t>
            </a:r>
            <a:r>
              <a:rPr lang="ru-RU" sz="2000" spc="-1" dirty="0">
                <a:solidFill>
                  <a:srgbClr val="262626"/>
                </a:solidFill>
                <a:latin typeface="Montserrat"/>
              </a:rPr>
              <a:t>. Она </a:t>
            </a:r>
            <a:r>
              <a:rPr lang="ru-RU" sz="2000" b="1" spc="-1" dirty="0">
                <a:solidFill>
                  <a:srgbClr val="262626"/>
                </a:solidFill>
                <a:latin typeface="Montserrat"/>
              </a:rPr>
              <a:t>не совмещается </a:t>
            </a:r>
            <a:r>
              <a:rPr lang="ru-RU" sz="2000" spc="-1" dirty="0">
                <a:solidFill>
                  <a:srgbClr val="262626"/>
                </a:solidFill>
                <a:latin typeface="Montserrat"/>
              </a:rPr>
              <a:t>с печатными устройствами, хотя и является наиболее охватывающей в сравнении с другими. Часто такую модель применяют для создания линейных (примитивных) компьютерных мультфильмов, при оформлении картинок в соцсетях и т. п.</a:t>
            </a:r>
          </a:p>
        </p:txBody>
      </p:sp>
    </p:spTree>
    <p:extLst>
      <p:ext uri="{BB962C8B-B14F-4D97-AF65-F5344CB8AC3E}">
        <p14:creationId xmlns:p14="http://schemas.microsoft.com/office/powerpoint/2010/main" val="25637655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Растровая графика. Цветовые модели</a:t>
            </a:r>
            <a:r>
              <a:rPr lang="en-US" sz="2000" spc="-1" dirty="0">
                <a:solidFill>
                  <a:srgbClr val="004892"/>
                </a:solidFill>
                <a:latin typeface="Montserrat Bold"/>
              </a:rPr>
              <a:t>. HSB</a:t>
            </a:r>
            <a:endParaRPr lang="ru-RU" sz="2000" spc="-1" dirty="0">
              <a:solidFill>
                <a:srgbClr val="004892"/>
              </a:solidFill>
              <a:latin typeface="Montserrat Bold"/>
            </a:endParaRPr>
          </a:p>
        </p:txBody>
      </p:sp>
      <p:pic>
        <p:nvPicPr>
          <p:cNvPr id="4098" name="Picture 2" descr="цветовое пространство hsb">
            <a:extLst>
              <a:ext uri="{FF2B5EF4-FFF2-40B4-BE49-F238E27FC236}">
                <a16:creationId xmlns:a16="http://schemas.microsoft.com/office/drawing/2014/main" id="{D58AF911-CFDC-C21C-3982-07229AAEC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1387" y="2117874"/>
            <a:ext cx="5412345" cy="432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937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Векторная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Векторные изображения формируются на основе математических линий (прямых и кривых), называемых векторами.</a:t>
            </a:r>
          </a:p>
          <a:p>
            <a:pPr algn="just">
              <a:lnSpc>
                <a:spcPct val="100000"/>
              </a:lnSpc>
            </a:pPr>
            <a:r>
              <a:rPr lang="ru-RU" sz="2000" spc="-1" dirty="0">
                <a:solidFill>
                  <a:srgbClr val="262626"/>
                </a:solidFill>
                <a:latin typeface="Montserrat"/>
              </a:rPr>
              <a:t>Внешний вид изображения определяется геометрическими характеристиками векторов (их математических описаний), что облегчает редактирование объектов.</a:t>
            </a:r>
          </a:p>
          <a:p>
            <a:pPr algn="just">
              <a:lnSpc>
                <a:spcPct val="100000"/>
              </a:lnSpc>
            </a:pPr>
            <a:r>
              <a:rPr lang="ru-RU" sz="2000" spc="-1" dirty="0">
                <a:solidFill>
                  <a:srgbClr val="262626"/>
                </a:solidFill>
                <a:latin typeface="Montserrat"/>
              </a:rPr>
              <a:t>Векторные программы являются наилучшим средством для создания шрифтовых и высокоточных графических объектов (схем, чертежей, логотипов и </a:t>
            </a:r>
            <a:r>
              <a:rPr lang="ru-RU" sz="2000" spc="-1" dirty="0" err="1">
                <a:solidFill>
                  <a:srgbClr val="262626"/>
                </a:solidFill>
                <a:latin typeface="Montserrat"/>
              </a:rPr>
              <a:t>т.д</a:t>
            </a:r>
            <a:r>
              <a:rPr lang="ru-RU" sz="2000" spc="-1" dirty="0">
                <a:solidFill>
                  <a:srgbClr val="262626"/>
                </a:solidFill>
                <a:latin typeface="Montserrat"/>
              </a:rPr>
              <a:t>) для которых важное значение имеет сохранение четких, ясных контуров независимо от размера изображения. Их файлы более компактны.</a:t>
            </a:r>
          </a:p>
        </p:txBody>
      </p:sp>
    </p:spTree>
    <p:extLst>
      <p:ext uri="{BB962C8B-B14F-4D97-AF65-F5344CB8AC3E}">
        <p14:creationId xmlns:p14="http://schemas.microsoft.com/office/powerpoint/2010/main" val="1569502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Векторная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В памяти ПК находится двоичные коды математических формул, координат позиционирования графических объектов, что строятся на их основе, цветов заливки замкнутых областей. К сожалению векторные изображения не могут достичь высокой реалистичности.</a:t>
            </a:r>
          </a:p>
          <a:p>
            <a:pPr algn="just">
              <a:lnSpc>
                <a:spcPct val="100000"/>
              </a:lnSpc>
            </a:pPr>
            <a:r>
              <a:rPr lang="ru-RU" sz="2000" spc="-1" dirty="0">
                <a:solidFill>
                  <a:srgbClr val="262626"/>
                </a:solidFill>
                <a:latin typeface="Montserrat"/>
              </a:rPr>
              <a:t>Экран компьютера представляет собой растровую сетку, поэтому как растровые, так и векторные изображения воспроизводятся на нем с помощью </a:t>
            </a:r>
            <a:r>
              <a:rPr lang="ru-RU" sz="2000" spc="-1" dirty="0" err="1">
                <a:solidFill>
                  <a:srgbClr val="262626"/>
                </a:solidFill>
                <a:latin typeface="Montserrat"/>
              </a:rPr>
              <a:t>видеопикселей</a:t>
            </a:r>
            <a:r>
              <a:rPr lang="ru-RU" sz="2000" spc="-1" dirty="0">
                <a:solidFill>
                  <a:srgbClr val="262626"/>
                </a:solidFill>
                <a:latin typeface="Montserrat"/>
              </a:rPr>
              <a:t>.</a:t>
            </a:r>
          </a:p>
        </p:txBody>
      </p:sp>
    </p:spTree>
    <p:extLst>
      <p:ext uri="{BB962C8B-B14F-4D97-AF65-F5344CB8AC3E}">
        <p14:creationId xmlns:p14="http://schemas.microsoft.com/office/powerpoint/2010/main" val="4230352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Векторная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Качество растровых изображений напрямую зависит от разрешающей способности оборудования. Качество векторных изображения не зависят от разрешения – качество таких изображений остается постоянным при любом масштабировании (увеличении, уменьшении). От разрешения оборудования зависит качество отображения изображений на экране, печати.</a:t>
            </a:r>
          </a:p>
        </p:txBody>
      </p:sp>
    </p:spTree>
    <p:extLst>
      <p:ext uri="{BB962C8B-B14F-4D97-AF65-F5344CB8AC3E}">
        <p14:creationId xmlns:p14="http://schemas.microsoft.com/office/powerpoint/2010/main" val="2739948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Фрактальная графика</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Фрактальные изображения формируются на основе использования </a:t>
            </a:r>
            <a:r>
              <a:rPr lang="ru-RU" sz="2000" b="1" spc="-1" dirty="0">
                <a:solidFill>
                  <a:srgbClr val="262626"/>
                </a:solidFill>
                <a:latin typeface="Montserrat"/>
              </a:rPr>
              <a:t>рекурсивных</a:t>
            </a:r>
            <a:r>
              <a:rPr lang="ru-RU" sz="2000" spc="-1" dirty="0">
                <a:solidFill>
                  <a:srgbClr val="262626"/>
                </a:solidFill>
                <a:latin typeface="Montserrat"/>
              </a:rPr>
              <a:t> (зацикленных на самих себя) </a:t>
            </a:r>
            <a:r>
              <a:rPr lang="ru-RU" sz="2000" b="1" spc="-1" dirty="0">
                <a:solidFill>
                  <a:srgbClr val="262626"/>
                </a:solidFill>
                <a:latin typeface="Montserrat"/>
              </a:rPr>
              <a:t>математических формул</a:t>
            </a:r>
            <a:r>
              <a:rPr lang="ru-RU" sz="2000" spc="-1" dirty="0">
                <a:solidFill>
                  <a:srgbClr val="262626"/>
                </a:solidFill>
                <a:latin typeface="Montserrat"/>
              </a:rPr>
              <a:t>. Уровень детализации изображения бесконечен, при незначительном размере файла.</a:t>
            </a:r>
          </a:p>
          <a:p>
            <a:pPr algn="just">
              <a:lnSpc>
                <a:spcPct val="100000"/>
              </a:lnSpc>
            </a:pPr>
            <a:r>
              <a:rPr lang="ru-RU" sz="2000" spc="-1" dirty="0">
                <a:solidFill>
                  <a:srgbClr val="262626"/>
                </a:solidFill>
                <a:latin typeface="Montserrat"/>
              </a:rPr>
              <a:t>Фрактальные изображения незаменимы, когда требуется задать сложные формы (облака, поверхность моря и др.).</a:t>
            </a:r>
          </a:p>
          <a:p>
            <a:pPr algn="just">
              <a:lnSpc>
                <a:spcPct val="100000"/>
              </a:lnSpc>
            </a:pPr>
            <a:r>
              <a:rPr lang="ru-RU" sz="2000" spc="-1" dirty="0">
                <a:solidFill>
                  <a:srgbClr val="262626"/>
                </a:solidFill>
                <a:latin typeface="Montserrat"/>
              </a:rPr>
              <a:t>Одним из основных свойств фракталов является самоподобие. В простейшем случае часть фрактала содержит информацию о всем фрактале (свойство </a:t>
            </a:r>
            <a:r>
              <a:rPr lang="ru-RU" sz="2000" spc="-1" dirty="0" err="1">
                <a:solidFill>
                  <a:srgbClr val="262626"/>
                </a:solidFill>
                <a:latin typeface="Montserrat"/>
              </a:rPr>
              <a:t>самоафинности</a:t>
            </a:r>
            <a:r>
              <a:rPr lang="ru-RU" sz="2000" spc="-1" dirty="0">
                <a:solidFill>
                  <a:srgbClr val="262626"/>
                </a:solidFill>
                <a:latin typeface="Montserrat"/>
              </a:rPr>
              <a:t>).</a:t>
            </a:r>
          </a:p>
          <a:p>
            <a:pPr algn="just">
              <a:lnSpc>
                <a:spcPct val="100000"/>
              </a:lnSpc>
            </a:pPr>
            <a:r>
              <a:rPr lang="ru-RU" sz="2000" spc="-1" dirty="0">
                <a:solidFill>
                  <a:srgbClr val="262626"/>
                </a:solidFill>
                <a:latin typeface="Montserrat"/>
              </a:rPr>
              <a:t>Фракталы требуют больших вычислительных ресурсов ПК.</a:t>
            </a:r>
          </a:p>
        </p:txBody>
      </p:sp>
    </p:spTree>
    <p:extLst>
      <p:ext uri="{BB962C8B-B14F-4D97-AF65-F5344CB8AC3E}">
        <p14:creationId xmlns:p14="http://schemas.microsoft.com/office/powerpoint/2010/main" val="3976764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графической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Фрактальная графика</a:t>
            </a:r>
          </a:p>
        </p:txBody>
      </p:sp>
      <p:pic>
        <p:nvPicPr>
          <p:cNvPr id="5122" name="Picture 2">
            <a:extLst>
              <a:ext uri="{FF2B5EF4-FFF2-40B4-BE49-F238E27FC236}">
                <a16:creationId xmlns:a16="http://schemas.microsoft.com/office/drawing/2014/main" id="{C6AB1617-C383-29DA-50E9-029C4228B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6320" y="2351086"/>
            <a:ext cx="4128411" cy="412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8862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658042" y="2421530"/>
            <a:ext cx="9924840" cy="802933"/>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Tree>
    <p:extLst>
      <p:ext uri="{BB962C8B-B14F-4D97-AF65-F5344CB8AC3E}">
        <p14:creationId xmlns:p14="http://schemas.microsoft.com/office/powerpoint/2010/main" val="51866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Развитие аппаратурной базы современных компьютеров параллельно с развитием программного обеспечения позволяет сегодня записывать и воспроизводить на компьютерах музыку и человеческую речь. Существует два способа звукозаписи:</a:t>
            </a:r>
          </a:p>
          <a:p>
            <a:pPr marL="342900" indent="-342900" algn="just">
              <a:lnSpc>
                <a:spcPct val="100000"/>
              </a:lnSpc>
              <a:buFont typeface="Arial" panose="020B0604020202020204" pitchFamily="34" charset="0"/>
              <a:buChar char="•"/>
            </a:pPr>
            <a:r>
              <a:rPr lang="ru-RU" sz="2000" b="1" spc="-1" dirty="0">
                <a:solidFill>
                  <a:srgbClr val="262626"/>
                </a:solidFill>
                <a:latin typeface="Montserrat"/>
              </a:rPr>
              <a:t>цифровая запись</a:t>
            </a:r>
            <a:r>
              <a:rPr lang="ru-RU" sz="2000" spc="-1" dirty="0">
                <a:solidFill>
                  <a:srgbClr val="262626"/>
                </a:solidFill>
                <a:latin typeface="Montserrat"/>
              </a:rPr>
              <a:t>, когда реальные звуковые волны преобразуются в цифровую информацию путем изменения звука тысячи раз в секунду. Этот процесс называется дискретизацией. «Частота дискретизации 44кГц» означает, что изменения производятся 44 тысячи раз в секунду;</a:t>
            </a:r>
          </a:p>
        </p:txBody>
      </p:sp>
    </p:spTree>
    <p:extLst>
      <p:ext uri="{BB962C8B-B14F-4D97-AF65-F5344CB8AC3E}">
        <p14:creationId xmlns:p14="http://schemas.microsoft.com/office/powerpoint/2010/main" val="20321904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Развитие аппаратурной базы современных компьютеров параллельно с развитием программного обеспечения позволяет сегодня записывать и воспроизводить на компьютерах музыку и человеческую речь. Существует два способа звукозаписи:</a:t>
            </a:r>
          </a:p>
          <a:p>
            <a:pPr marL="342900" indent="-342900" algn="just">
              <a:lnSpc>
                <a:spcPct val="100000"/>
              </a:lnSpc>
              <a:buFont typeface="Arial" panose="020B0604020202020204" pitchFamily="34" charset="0"/>
              <a:buChar char="•"/>
            </a:pPr>
            <a:r>
              <a:rPr lang="ru-RU" sz="2000" b="1" spc="-1" dirty="0">
                <a:solidFill>
                  <a:srgbClr val="262626"/>
                </a:solidFill>
                <a:latin typeface="Montserrat"/>
              </a:rPr>
              <a:t>MIDI – запись</a:t>
            </a:r>
            <a:r>
              <a:rPr lang="ru-RU" sz="2000" spc="-1" dirty="0">
                <a:solidFill>
                  <a:srgbClr val="262626"/>
                </a:solidFill>
                <a:latin typeface="Montserrat"/>
              </a:rPr>
              <a:t>, которая является не реальным звуком, а записью определенных команд-указаний (какие клавиши надо нажимать, например, на синтезаторе). MIDI – запись является электронным эквивалентом нотной записи.</a:t>
            </a:r>
          </a:p>
        </p:txBody>
      </p:sp>
    </p:spTree>
    <p:extLst>
      <p:ext uri="{BB962C8B-B14F-4D97-AF65-F5344CB8AC3E}">
        <p14:creationId xmlns:p14="http://schemas.microsoft.com/office/powerpoint/2010/main" val="11304587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 Цифровая запись</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Звук представляет собой звуковую волну с непрерывно меняющейся амплитудой и частотой.</a:t>
            </a:r>
          </a:p>
          <a:p>
            <a:pPr algn="just">
              <a:lnSpc>
                <a:spcPct val="100000"/>
              </a:lnSpc>
            </a:pPr>
            <a:r>
              <a:rPr lang="ru-RU" sz="2000" spc="-1" dirty="0">
                <a:solidFill>
                  <a:srgbClr val="262626"/>
                </a:solidFill>
                <a:latin typeface="Montserrat"/>
              </a:rPr>
              <a:t>Громкость звука определяется амплитудой, тон звука – частотой.</a:t>
            </a:r>
          </a:p>
          <a:p>
            <a:pPr algn="just">
              <a:lnSpc>
                <a:spcPct val="100000"/>
              </a:lnSpc>
            </a:pPr>
            <a:r>
              <a:rPr lang="ru-RU" sz="2000" spc="-1" dirty="0">
                <a:solidFill>
                  <a:srgbClr val="262626"/>
                </a:solidFill>
                <a:latin typeface="Montserrat"/>
              </a:rPr>
              <a:t>С увеличением амплитуды звук становится громче, с увеличением частоты сигнала становится выше тон.</a:t>
            </a:r>
          </a:p>
          <a:p>
            <a:pPr algn="just">
              <a:lnSpc>
                <a:spcPct val="100000"/>
              </a:lnSpc>
            </a:pPr>
            <a:r>
              <a:rPr lang="ru-RU" sz="2000" spc="-1" dirty="0">
                <a:solidFill>
                  <a:srgbClr val="262626"/>
                </a:solidFill>
                <a:latin typeface="Montserrat"/>
              </a:rPr>
              <a:t>В компьютерной технике </a:t>
            </a:r>
            <a:r>
              <a:rPr lang="ru-RU" sz="2000" b="1" spc="-1" dirty="0">
                <a:solidFill>
                  <a:srgbClr val="262626"/>
                </a:solidFill>
                <a:latin typeface="Montserrat"/>
              </a:rPr>
              <a:t>аналоговый</a:t>
            </a:r>
            <a:r>
              <a:rPr lang="ru-RU" sz="2000" spc="-1" dirty="0">
                <a:solidFill>
                  <a:srgbClr val="262626"/>
                </a:solidFill>
                <a:latin typeface="Montserrat"/>
              </a:rPr>
              <a:t> звук преобразовывается в </a:t>
            </a:r>
            <a:r>
              <a:rPr lang="ru-RU" sz="2000" b="1" spc="-1" dirty="0">
                <a:solidFill>
                  <a:srgbClr val="262626"/>
                </a:solidFill>
                <a:latin typeface="Montserrat"/>
              </a:rPr>
              <a:t>цифровой</a:t>
            </a:r>
            <a:r>
              <a:rPr lang="ru-RU" sz="2000" spc="-1" dirty="0">
                <a:solidFill>
                  <a:srgbClr val="262626"/>
                </a:solidFill>
                <a:latin typeface="Montserrat"/>
              </a:rPr>
              <a:t> с помощью звуковой карты.</a:t>
            </a:r>
          </a:p>
        </p:txBody>
      </p:sp>
    </p:spTree>
    <p:extLst>
      <p:ext uri="{BB962C8B-B14F-4D97-AF65-F5344CB8AC3E}">
        <p14:creationId xmlns:p14="http://schemas.microsoft.com/office/powerpoint/2010/main" val="1693880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 Цифровая запись</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Звуковая плата преобразует звук на входе в цифровую информацию путем изменения его характеристик (период, амплитуда) несколько тысяч раз в секунду. Получившиеся значения записываются в виде нулей и единиц в память компьютера (файлы с расширение WAV). При воспроизведении звука специальное устройство звуковой карты преобразует цифры обратно в аналоговый сигнал, подающийся на самые обычные звуковые усилители, а оттуда на колонки. Хранение звука в виде цифровой записи занимает достаточно много места в памяти компьютера.</a:t>
            </a:r>
          </a:p>
        </p:txBody>
      </p:sp>
    </p:spTree>
    <p:extLst>
      <p:ext uri="{BB962C8B-B14F-4D97-AF65-F5344CB8AC3E}">
        <p14:creationId xmlns:p14="http://schemas.microsoft.com/office/powerpoint/2010/main" val="2955693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a:solidFill>
                  <a:srgbClr val="004892"/>
                </a:solidFill>
                <a:latin typeface="Montserrat"/>
              </a:rPr>
              <a:t>Ульяновский государственный технический университет</a:t>
            </a:r>
            <a:endParaRPr lang="en-US" sz="1400" b="0" strike="noStrike" spc="-1">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1577874"/>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 Цифровая запись</a:t>
            </a:r>
          </a:p>
        </p:txBody>
      </p:sp>
      <p:pic>
        <p:nvPicPr>
          <p:cNvPr id="6150" name="Picture 6" descr="Безымянн1">
            <a:extLst>
              <a:ext uri="{FF2B5EF4-FFF2-40B4-BE49-F238E27FC236}">
                <a16:creationId xmlns:a16="http://schemas.microsoft.com/office/drawing/2014/main" id="{97348AE2-33C0-58A9-6D4F-7096358593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90" y="2209000"/>
            <a:ext cx="5781708" cy="195804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Безымянн2">
            <a:extLst>
              <a:ext uri="{FF2B5EF4-FFF2-40B4-BE49-F238E27FC236}">
                <a16:creationId xmlns:a16="http://schemas.microsoft.com/office/drawing/2014/main" id="{4C7045DA-77A1-A904-F795-C4F851BD16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7844" y="4333725"/>
            <a:ext cx="6657975"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6131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 Форматы звуковых файлов</a:t>
            </a: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Чаще всего звук в компьютере хранится в сжатом виде, потому как аудиофайл длительностью в </a:t>
            </a:r>
            <a:r>
              <a:rPr lang="en-US" sz="2000" spc="-1" dirty="0">
                <a:solidFill>
                  <a:srgbClr val="262626"/>
                </a:solidFill>
                <a:latin typeface="Montserrat"/>
              </a:rPr>
              <a:t>1</a:t>
            </a:r>
            <a:r>
              <a:rPr lang="ru-RU" sz="2000" spc="-1" dirty="0">
                <a:solidFill>
                  <a:srgbClr val="262626"/>
                </a:solidFill>
                <a:latin typeface="Montserrat"/>
              </a:rPr>
              <a:t> минуту в несжатом виде занимает около  10  Мб памяти. Для сжатия звука применяют различные алгоритмы – это и есть цифровые аудиоформаты файлов, которые делятся на:</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аудиоформаты без сжатия;</a:t>
            </a:r>
          </a:p>
          <a:p>
            <a:pPr marL="342900" indent="-342900" algn="just">
              <a:lnSpc>
                <a:spcPct val="100000"/>
              </a:lnSpc>
              <a:buFont typeface="Arial" panose="020B0604020202020204" pitchFamily="34" charset="0"/>
              <a:buChar char="•"/>
            </a:pPr>
            <a:r>
              <a:rPr lang="ru-RU" sz="2000" spc="-1" dirty="0">
                <a:solidFill>
                  <a:srgbClr val="262626"/>
                </a:solidFill>
                <a:latin typeface="Montserrat"/>
              </a:rPr>
              <a:t>аудиоформаты со сжатием без потерь;</a:t>
            </a:r>
          </a:p>
          <a:p>
            <a:pPr marL="342900" indent="-342900" algn="just">
              <a:lnSpc>
                <a:spcPct val="100000"/>
              </a:lnSpc>
              <a:buFont typeface="Arial" panose="020B0604020202020204" pitchFamily="34" charset="0"/>
              <a:buChar char="•"/>
            </a:pPr>
            <a:r>
              <a:rPr lang="ru-RU" sz="2000" spc="-1">
                <a:solidFill>
                  <a:srgbClr val="262626"/>
                </a:solidFill>
                <a:latin typeface="Montserrat"/>
              </a:rPr>
              <a:t>аудиоформаты </a:t>
            </a:r>
            <a:r>
              <a:rPr lang="ru-RU" sz="2000" spc="-1" dirty="0">
                <a:solidFill>
                  <a:srgbClr val="262626"/>
                </a:solidFill>
                <a:latin typeface="Montserrat"/>
              </a:rPr>
              <a:t>с применением сжатия с потерями.</a:t>
            </a:r>
          </a:p>
        </p:txBody>
      </p:sp>
    </p:spTree>
    <p:extLst>
      <p:ext uri="{BB962C8B-B14F-4D97-AF65-F5344CB8AC3E}">
        <p14:creationId xmlns:p14="http://schemas.microsoft.com/office/powerpoint/2010/main" val="3836118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581040" y="390600"/>
            <a:ext cx="9667440" cy="72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3600" spc="-1" dirty="0">
                <a:solidFill>
                  <a:srgbClr val="004892"/>
                </a:solidFill>
                <a:latin typeface="Montserrat"/>
              </a:rPr>
              <a:t>Представление звуковой информации</a:t>
            </a:r>
            <a:endParaRPr lang="en-US" sz="3600" b="0" strike="noStrike" spc="-1" dirty="0">
              <a:latin typeface="Arial"/>
            </a:endParaRPr>
          </a:p>
        </p:txBody>
      </p:sp>
      <p:pic>
        <p:nvPicPr>
          <p:cNvPr id="87" name="Рисунок 7"/>
          <p:cNvPicPr/>
          <p:nvPr/>
        </p:nvPicPr>
        <p:blipFill>
          <a:blip r:embed="rId2"/>
          <a:stretch/>
        </p:blipFill>
        <p:spPr>
          <a:xfrm>
            <a:off x="467280" y="6534000"/>
            <a:ext cx="1273680" cy="813960"/>
          </a:xfrm>
          <a:prstGeom prst="rect">
            <a:avLst/>
          </a:prstGeom>
          <a:ln>
            <a:noFill/>
          </a:ln>
        </p:spPr>
      </p:pic>
      <p:sp>
        <p:nvSpPr>
          <p:cNvPr id="88" name="CustomShape 2"/>
          <p:cNvSpPr/>
          <p:nvPr/>
        </p:nvSpPr>
        <p:spPr>
          <a:xfrm>
            <a:off x="2124000" y="6795720"/>
            <a:ext cx="566712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1400" b="0" strike="noStrike" spc="-1" dirty="0">
                <a:solidFill>
                  <a:srgbClr val="004892"/>
                </a:solidFill>
                <a:latin typeface="Montserrat"/>
              </a:rPr>
              <a:t>Ульяновский государственный технический университет</a:t>
            </a:r>
            <a:endParaRPr lang="en-US" sz="1400" b="0" strike="noStrike" spc="-1" dirty="0">
              <a:latin typeface="Arial"/>
            </a:endParaRPr>
          </a:p>
        </p:txBody>
      </p:sp>
      <p:sp>
        <p:nvSpPr>
          <p:cNvPr id="89" name="CustomShape 3"/>
          <p:cNvSpPr/>
          <p:nvPr/>
        </p:nvSpPr>
        <p:spPr>
          <a:xfrm>
            <a:off x="9086760" y="6795720"/>
            <a:ext cx="1275840" cy="35712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en-US" sz="1400" b="0" strike="noStrike" spc="-1">
                <a:solidFill>
                  <a:srgbClr val="004892"/>
                </a:solidFill>
                <a:latin typeface="Montserrat"/>
              </a:rPr>
              <a:t>ULSTU.RU </a:t>
            </a:r>
            <a:endParaRPr lang="en-US" sz="1400" b="0" strike="noStrike" spc="-1">
              <a:latin typeface="Arial"/>
            </a:endParaRPr>
          </a:p>
        </p:txBody>
      </p:sp>
      <p:sp>
        <p:nvSpPr>
          <p:cNvPr id="90" name="CustomShape 4"/>
          <p:cNvSpPr/>
          <p:nvPr/>
        </p:nvSpPr>
        <p:spPr>
          <a:xfrm>
            <a:off x="581040" y="2313719"/>
            <a:ext cx="9667440" cy="54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spc="-1" dirty="0">
                <a:solidFill>
                  <a:srgbClr val="004892"/>
                </a:solidFill>
                <a:latin typeface="Montserrat Bold"/>
              </a:rPr>
              <a:t>Представление звуковой информации. </a:t>
            </a:r>
            <a:r>
              <a:rPr lang="en-US" sz="2000" spc="-1" dirty="0">
                <a:solidFill>
                  <a:srgbClr val="004892"/>
                </a:solidFill>
                <a:latin typeface="Montserrat Bold"/>
              </a:rPr>
              <a:t>MIDI-</a:t>
            </a:r>
            <a:r>
              <a:rPr lang="ru-RU" sz="2000" spc="-1">
                <a:solidFill>
                  <a:srgbClr val="004892"/>
                </a:solidFill>
                <a:latin typeface="Montserrat Bold"/>
              </a:rPr>
              <a:t>запись</a:t>
            </a:r>
            <a:endParaRPr lang="ru-RU" sz="2000" spc="-1" dirty="0">
              <a:solidFill>
                <a:srgbClr val="004892"/>
              </a:solidFill>
              <a:latin typeface="Montserrat Bold"/>
            </a:endParaRPr>
          </a:p>
        </p:txBody>
      </p:sp>
      <p:sp>
        <p:nvSpPr>
          <p:cNvPr id="7" name="CustomShape 4"/>
          <p:cNvSpPr/>
          <p:nvPr/>
        </p:nvSpPr>
        <p:spPr>
          <a:xfrm>
            <a:off x="581040" y="2853719"/>
            <a:ext cx="9667440" cy="288000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just">
              <a:lnSpc>
                <a:spcPct val="100000"/>
              </a:lnSpc>
            </a:pPr>
            <a:r>
              <a:rPr lang="ru-RU" sz="2000" spc="-1" dirty="0">
                <a:solidFill>
                  <a:srgbClr val="262626"/>
                </a:solidFill>
                <a:latin typeface="Montserrat"/>
              </a:rPr>
              <a:t>MIDI-запись была разработана в начале 80-х годов (MIDI – </a:t>
            </a:r>
            <a:r>
              <a:rPr lang="ru-RU" sz="2000" spc="-1" dirty="0" err="1">
                <a:solidFill>
                  <a:srgbClr val="262626"/>
                </a:solidFill>
                <a:latin typeface="Montserrat"/>
              </a:rPr>
              <a:t>Musical</a:t>
            </a:r>
            <a:r>
              <a:rPr lang="ru-RU" sz="2000" spc="-1" dirty="0">
                <a:solidFill>
                  <a:srgbClr val="262626"/>
                </a:solidFill>
                <a:latin typeface="Montserrat"/>
              </a:rPr>
              <a:t> </a:t>
            </a:r>
            <a:r>
              <a:rPr lang="ru-RU" sz="2000" spc="-1" dirty="0" err="1">
                <a:solidFill>
                  <a:srgbClr val="262626"/>
                </a:solidFill>
                <a:latin typeface="Montserrat"/>
              </a:rPr>
              <a:t>Instrument</a:t>
            </a:r>
            <a:r>
              <a:rPr lang="ru-RU" sz="2000" spc="-1" dirty="0">
                <a:solidFill>
                  <a:srgbClr val="262626"/>
                </a:solidFill>
                <a:latin typeface="Montserrat"/>
              </a:rPr>
              <a:t> Digital Interface – интерфейс цифровых музыкальных инструментов). MIDI-информация представляет собой команды – инструкции синтезатору, а не параметры звуковых волн. MIDI-команды гораздо удобнее для хранения музыкальной информации, чем цифровая запись.</a:t>
            </a:r>
          </a:p>
        </p:txBody>
      </p:sp>
    </p:spTree>
    <p:extLst>
      <p:ext uri="{BB962C8B-B14F-4D97-AF65-F5344CB8AC3E}">
        <p14:creationId xmlns:p14="http://schemas.microsoft.com/office/powerpoint/2010/main" val="20145302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Shape 1"/>
          <p:cNvSpPr txBox="1"/>
          <p:nvPr/>
        </p:nvSpPr>
        <p:spPr>
          <a:xfrm>
            <a:off x="581040" y="800280"/>
            <a:ext cx="8048160" cy="2297160"/>
          </a:xfrm>
          <a:prstGeom prst="rect">
            <a:avLst/>
          </a:prstGeom>
          <a:noFill/>
          <a:ln>
            <a:noFill/>
          </a:ln>
        </p:spPr>
        <p:txBody>
          <a:bodyPr>
            <a:noAutofit/>
          </a:bodyPr>
          <a:lstStyle/>
          <a:p>
            <a:pPr>
              <a:lnSpc>
                <a:spcPct val="100000"/>
              </a:lnSpc>
            </a:pPr>
            <a:r>
              <a:rPr lang="ru-RU" sz="4800" b="0" strike="noStrike" spc="-1">
                <a:solidFill>
                  <a:srgbClr val="004892"/>
                </a:solidFill>
                <a:latin typeface="Montserrat Bold"/>
              </a:rPr>
              <a:t>Спасибо за внимание!</a:t>
            </a:r>
            <a:endParaRPr lang="en-US" sz="4800" b="0" strike="noStrike" spc="-1">
              <a:solidFill>
                <a:srgbClr val="000000"/>
              </a:solidFill>
              <a:latin typeface="Geometria light"/>
            </a:endParaRPr>
          </a:p>
        </p:txBody>
      </p:sp>
      <p:sp>
        <p:nvSpPr>
          <p:cNvPr id="103" name="CustomShape 2"/>
          <p:cNvSpPr/>
          <p:nvPr/>
        </p:nvSpPr>
        <p:spPr>
          <a:xfrm>
            <a:off x="0" y="6862680"/>
            <a:ext cx="10691280" cy="45864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gn="ctr">
              <a:lnSpc>
                <a:spcPct val="100000"/>
              </a:lnSpc>
            </a:pPr>
            <a:r>
              <a:rPr lang="en-US" sz="1600" b="0" strike="noStrike" spc="-1" dirty="0">
                <a:solidFill>
                  <a:srgbClr val="173277"/>
                </a:solidFill>
                <a:latin typeface="Montserrat"/>
              </a:rPr>
              <a:t>202</a:t>
            </a:r>
            <a:r>
              <a:rPr lang="ru-RU" sz="1600" b="0" strike="noStrike" spc="-1">
                <a:solidFill>
                  <a:srgbClr val="173277"/>
                </a:solidFill>
                <a:latin typeface="Montserrat"/>
              </a:rPr>
              <a:t>3</a:t>
            </a:r>
            <a:endParaRPr lang="en-US" sz="1600" b="0" strike="noStrike" spc="-1" dirty="0">
              <a:latin typeface="Arial"/>
            </a:endParaRPr>
          </a:p>
        </p:txBody>
      </p:sp>
      <p:pic>
        <p:nvPicPr>
          <p:cNvPr id="104" name="Рисунок 2"/>
          <p:cNvPicPr/>
          <p:nvPr/>
        </p:nvPicPr>
        <p:blipFill>
          <a:blip r:embed="rId2"/>
          <a:stretch/>
        </p:blipFill>
        <p:spPr>
          <a:xfrm>
            <a:off x="4115160" y="5178600"/>
            <a:ext cx="2232360" cy="1426680"/>
          </a:xfrm>
          <a:prstGeom prst="rect">
            <a:avLst/>
          </a:prstGeom>
          <a:ln>
            <a:noFill/>
          </a:ln>
        </p:spPr>
      </p:pic>
      <p:sp>
        <p:nvSpPr>
          <p:cNvPr id="105" name="CustomShape 3"/>
          <p:cNvSpPr/>
          <p:nvPr/>
        </p:nvSpPr>
        <p:spPr>
          <a:xfrm>
            <a:off x="581040" y="1833480"/>
            <a:ext cx="8048160" cy="2297160"/>
          </a:xfrm>
          <a:prstGeom prst="rect">
            <a:avLst/>
          </a:prstGeom>
          <a:noFill/>
          <a:ln>
            <a:noFill/>
          </a:ln>
        </p:spPr>
        <p:style>
          <a:lnRef idx="0">
            <a:scrgbClr r="0" g="0" b="0"/>
          </a:lnRef>
          <a:fillRef idx="0">
            <a:scrgbClr r="0" g="0" b="0"/>
          </a:fillRef>
          <a:effectRef idx="0">
            <a:scrgbClr r="0" g="0" b="0"/>
          </a:effectRef>
          <a:fontRef idx="minor"/>
        </p:style>
        <p:txBody>
          <a:bodyPr>
            <a:noAutofit/>
          </a:bodyPr>
          <a:lstStyle/>
          <a:p>
            <a:pPr>
              <a:lnSpc>
                <a:spcPct val="100000"/>
              </a:lnSpc>
            </a:pPr>
            <a:r>
              <a:rPr lang="ru-RU" sz="2000" b="0" strike="noStrike" spc="-1" dirty="0">
                <a:solidFill>
                  <a:srgbClr val="004892"/>
                </a:solidFill>
                <a:latin typeface="Montserrat"/>
              </a:rPr>
              <a:t>Рады видеть Вас на наших мероприятиях!</a:t>
            </a:r>
            <a:endParaRPr lang="en-US" sz="20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spPr>
      <a:bodyPr>
        <a:noAutofit/>
      </a:bodyPr>
      <a:lstStyle>
        <a:defPPr>
          <a:lnSpc>
            <a:spcPct val="100000"/>
          </a:lnSpc>
          <a:defRPr sz="1400" b="0" strike="noStrike" spc="-1">
            <a:solidFill>
              <a:srgbClr val="004892"/>
            </a:solidFill>
            <a:latin typeface="Montserrat"/>
          </a:defRPr>
        </a:defPPr>
      </a:lstStyle>
      <a:style>
        <a:lnRef idx="0">
          <a:scrgbClr r="0" g="0" b="0"/>
        </a:lnRef>
        <a:fillRef idx="0">
          <a:scrgbClr r="0" g="0" b="0"/>
        </a:fillRef>
        <a:effectRef idx="0">
          <a:scrgbClr r="0" g="0" b="0"/>
        </a:effectRef>
        <a:fontRef idx="minor"/>
      </a:style>
    </a:sp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5698</TotalTime>
  <Words>3962</Words>
  <Application>Microsoft Office PowerPoint</Application>
  <PresentationFormat>Произвольный</PresentationFormat>
  <Paragraphs>412</Paragraphs>
  <Slides>63</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63</vt:i4>
      </vt:variant>
    </vt:vector>
  </HeadingPairs>
  <TitlesOfParts>
    <vt:vector size="72" baseType="lpstr">
      <vt:lpstr>Arial</vt:lpstr>
      <vt:lpstr>Geometria  bold</vt:lpstr>
      <vt:lpstr>Geometria light</vt:lpstr>
      <vt:lpstr>Montserrat</vt:lpstr>
      <vt:lpstr>Montserrat Bold</vt:lpstr>
      <vt:lpstr>Symbol</vt:lpstr>
      <vt:lpstr>Times New Roman</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Результаты приемной  кампании - 2019</dc:title>
  <dc:subject/>
  <dc:creator>afsafasfasfa afafaf</dc:creator>
  <dc:description/>
  <cp:lastModifiedBy>KotCheshir</cp:lastModifiedBy>
  <cp:revision>434</cp:revision>
  <dcterms:created xsi:type="dcterms:W3CDTF">2019-09-16T12:04:13Z</dcterms:created>
  <dcterms:modified xsi:type="dcterms:W3CDTF">2023-11-01T08:17:34Z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Произвольный</vt:lpwstr>
  </property>
  <property fmtid="{D5CDD505-2E9C-101B-9397-08002B2CF9AE}" pid="9" name="ScaleCrop">
    <vt:bool>false</vt:bool>
  </property>
  <property fmtid="{D5CDD505-2E9C-101B-9397-08002B2CF9AE}" pid="10" name="ShareDoc">
    <vt:bool>false</vt:bool>
  </property>
  <property fmtid="{D5CDD505-2E9C-101B-9397-08002B2CF9AE}" pid="11" name="Slides">
    <vt:i4>5</vt:i4>
  </property>
</Properties>
</file>