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83" r:id="rId2"/>
    <p:sldId id="342" r:id="rId3"/>
    <p:sldId id="343" r:id="rId4"/>
    <p:sldId id="386" r:id="rId5"/>
    <p:sldId id="387" r:id="rId6"/>
    <p:sldId id="388" r:id="rId7"/>
    <p:sldId id="389" r:id="rId8"/>
    <p:sldId id="390" r:id="rId9"/>
    <p:sldId id="391" r:id="rId10"/>
    <p:sldId id="392" r:id="rId11"/>
    <p:sldId id="446" r:id="rId12"/>
    <p:sldId id="447" r:id="rId13"/>
    <p:sldId id="448" r:id="rId14"/>
    <p:sldId id="421" r:id="rId15"/>
    <p:sldId id="422" r:id="rId16"/>
    <p:sldId id="423" r:id="rId17"/>
    <p:sldId id="393" r:id="rId18"/>
    <p:sldId id="426" r:id="rId19"/>
    <p:sldId id="435" r:id="rId20"/>
    <p:sldId id="385" r:id="rId21"/>
    <p:sldId id="394" r:id="rId22"/>
    <p:sldId id="399" r:id="rId23"/>
    <p:sldId id="395" r:id="rId24"/>
    <p:sldId id="400" r:id="rId25"/>
    <p:sldId id="396" r:id="rId26"/>
    <p:sldId id="401" r:id="rId27"/>
    <p:sldId id="397" r:id="rId28"/>
    <p:sldId id="402" r:id="rId29"/>
    <p:sldId id="398" r:id="rId30"/>
    <p:sldId id="403" r:id="rId31"/>
    <p:sldId id="449" r:id="rId32"/>
    <p:sldId id="450" r:id="rId33"/>
    <p:sldId id="404" r:id="rId34"/>
    <p:sldId id="406" r:id="rId35"/>
    <p:sldId id="405" r:id="rId36"/>
    <p:sldId id="407" r:id="rId37"/>
    <p:sldId id="408" r:id="rId38"/>
    <p:sldId id="412" r:id="rId39"/>
    <p:sldId id="413" r:id="rId40"/>
    <p:sldId id="414" r:id="rId41"/>
    <p:sldId id="415" r:id="rId42"/>
    <p:sldId id="416" r:id="rId43"/>
    <p:sldId id="417" r:id="rId44"/>
    <p:sldId id="418" r:id="rId45"/>
    <p:sldId id="419" r:id="rId46"/>
    <p:sldId id="420" r:id="rId47"/>
    <p:sldId id="455" r:id="rId48"/>
    <p:sldId id="451" r:id="rId49"/>
    <p:sldId id="409" r:id="rId50"/>
    <p:sldId id="452" r:id="rId51"/>
    <p:sldId id="453" r:id="rId52"/>
    <p:sldId id="444" r:id="rId53"/>
    <p:sldId id="445" r:id="rId54"/>
    <p:sldId id="436" r:id="rId55"/>
    <p:sldId id="437" r:id="rId56"/>
    <p:sldId id="438" r:id="rId57"/>
    <p:sldId id="439" r:id="rId58"/>
    <p:sldId id="441" r:id="rId59"/>
    <p:sldId id="442" r:id="rId60"/>
    <p:sldId id="443" r:id="rId61"/>
    <p:sldId id="454" r:id="rId62"/>
    <p:sldId id="456" r:id="rId63"/>
    <p:sldId id="460" r:id="rId64"/>
    <p:sldId id="457" r:id="rId65"/>
    <p:sldId id="458" r:id="rId66"/>
    <p:sldId id="459" r:id="rId67"/>
    <p:sldId id="461" r:id="rId68"/>
    <p:sldId id="462" r:id="rId69"/>
    <p:sldId id="464" r:id="rId70"/>
    <p:sldId id="465" r:id="rId71"/>
    <p:sldId id="466" r:id="rId72"/>
    <p:sldId id="467" r:id="rId73"/>
    <p:sldId id="468" r:id="rId74"/>
    <p:sldId id="469" r:id="rId75"/>
    <p:sldId id="424" r:id="rId76"/>
    <p:sldId id="425" r:id="rId77"/>
    <p:sldId id="427" r:id="rId78"/>
    <p:sldId id="428" r:id="rId79"/>
    <p:sldId id="429" r:id="rId80"/>
    <p:sldId id="430" r:id="rId81"/>
    <p:sldId id="431" r:id="rId82"/>
    <p:sldId id="433" r:id="rId83"/>
    <p:sldId id="432" r:id="rId84"/>
    <p:sldId id="434" r:id="rId85"/>
    <p:sldId id="337" r:id="rId86"/>
    <p:sldId id="471" r:id="rId87"/>
    <p:sldId id="470" r:id="rId88"/>
    <p:sldId id="472" r:id="rId89"/>
    <p:sldId id="473" r:id="rId90"/>
    <p:sldId id="474" r:id="rId91"/>
    <p:sldId id="475" r:id="rId92"/>
    <p:sldId id="476" r:id="rId93"/>
    <p:sldId id="477" r:id="rId94"/>
    <p:sldId id="260" r:id="rId95"/>
  </p:sldIdLst>
  <p:sldSz cx="10691813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5D9F7A72-7903-4791-9B02-03B0CC4EBD96}">
          <p14:sldIdLst>
            <p14:sldId id="383"/>
          </p14:sldIdLst>
        </p14:section>
        <p14:section name="Алгебра логики" id="{F3674952-CB89-44B8-897D-605CB60EAED1}">
          <p14:sldIdLst>
            <p14:sldId id="342"/>
            <p14:sldId id="343"/>
            <p14:sldId id="386"/>
            <p14:sldId id="387"/>
            <p14:sldId id="388"/>
            <p14:sldId id="389"/>
            <p14:sldId id="390"/>
            <p14:sldId id="391"/>
            <p14:sldId id="392"/>
            <p14:sldId id="446"/>
            <p14:sldId id="447"/>
            <p14:sldId id="448"/>
            <p14:sldId id="421"/>
            <p14:sldId id="422"/>
            <p14:sldId id="423"/>
          </p14:sldIdLst>
        </p14:section>
        <p14:section name="Логические операции" id="{CFAE0425-0A03-4491-8EE6-89004ACAD10E}">
          <p14:sldIdLst>
            <p14:sldId id="393"/>
            <p14:sldId id="426"/>
            <p14:sldId id="435"/>
            <p14:sldId id="385"/>
            <p14:sldId id="394"/>
            <p14:sldId id="399"/>
            <p14:sldId id="395"/>
            <p14:sldId id="400"/>
            <p14:sldId id="396"/>
            <p14:sldId id="401"/>
            <p14:sldId id="397"/>
            <p14:sldId id="402"/>
            <p14:sldId id="398"/>
            <p14:sldId id="403"/>
            <p14:sldId id="449"/>
            <p14:sldId id="450"/>
            <p14:sldId id="404"/>
            <p14:sldId id="406"/>
            <p14:sldId id="405"/>
            <p14:sldId id="407"/>
            <p14:sldId id="408"/>
          </p14:sldIdLst>
        </p14:section>
        <p14:section name="Законы алгебры логики" id="{44CE028B-2C27-4FF6-B6F0-3DD74B5C1FB0}">
          <p14:sldIdLst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55"/>
            <p14:sldId id="451"/>
            <p14:sldId id="409"/>
            <p14:sldId id="452"/>
          </p14:sldIdLst>
        </p14:section>
        <p14:section name="Преобразование логических выражений" id="{02CC7551-E6D7-4E87-94AA-7EE63778DACB}">
          <p14:sldIdLst>
            <p14:sldId id="453"/>
            <p14:sldId id="444"/>
            <p14:sldId id="445"/>
            <p14:sldId id="436"/>
            <p14:sldId id="437"/>
            <p14:sldId id="438"/>
            <p14:sldId id="439"/>
            <p14:sldId id="441"/>
            <p14:sldId id="442"/>
            <p14:sldId id="443"/>
            <p14:sldId id="454"/>
            <p14:sldId id="456"/>
            <p14:sldId id="460"/>
            <p14:sldId id="457"/>
            <p14:sldId id="458"/>
            <p14:sldId id="459"/>
            <p14:sldId id="461"/>
            <p14:sldId id="462"/>
            <p14:sldId id="464"/>
            <p14:sldId id="465"/>
            <p14:sldId id="466"/>
            <p14:sldId id="467"/>
            <p14:sldId id="468"/>
            <p14:sldId id="469"/>
          </p14:sldIdLst>
        </p14:section>
        <p14:section name="Логические основы ЭВМ" id="{6AB103E3-5819-4D8C-962F-4B526A3B3EDF}">
          <p14:sldIdLst>
            <p14:sldId id="424"/>
            <p14:sldId id="425"/>
            <p14:sldId id="427"/>
            <p14:sldId id="428"/>
            <p14:sldId id="429"/>
            <p14:sldId id="430"/>
            <p14:sldId id="431"/>
            <p14:sldId id="433"/>
            <p14:sldId id="432"/>
            <p14:sldId id="434"/>
            <p14:sldId id="337"/>
            <p14:sldId id="471"/>
            <p14:sldId id="470"/>
            <p14:sldId id="472"/>
            <p14:sldId id="473"/>
            <p14:sldId id="474"/>
            <p14:sldId id="475"/>
            <p14:sldId id="476"/>
            <p14:sldId id="477"/>
          </p14:sldIdLst>
        </p14:section>
        <p14:section name="Завершение" id="{57706748-57AD-45AB-9FB3-1B9A00E91AB5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13.10.2023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826389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>
                <a:solidFill>
                  <a:srgbClr val="004892"/>
                </a:solidFill>
                <a:latin typeface="Montserrat Bold"/>
              </a:rPr>
              <a:t>Основы Информационных Технологий.</a:t>
            </a:r>
          </a:p>
          <a:p>
            <a:pPr>
              <a:lnSpc>
                <a:spcPct val="100000"/>
              </a:lnSpc>
            </a:pPr>
            <a:r>
              <a:rPr lang="ru-RU" sz="4800" spc="-1" dirty="0">
                <a:solidFill>
                  <a:srgbClr val="004892"/>
                </a:solidFill>
                <a:latin typeface="Montserrat Bold"/>
              </a:rPr>
              <a:t>Лекция </a:t>
            </a:r>
            <a:r>
              <a:rPr lang="en-US" sz="4800" spc="-1" dirty="0">
                <a:solidFill>
                  <a:srgbClr val="004892"/>
                </a:solidFill>
                <a:latin typeface="Montserrat Bold"/>
              </a:rPr>
              <a:t>3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173277"/>
                </a:solidFill>
                <a:latin typeface="Montserrat"/>
              </a:rPr>
              <a:t>202</a:t>
            </a:r>
            <a:r>
              <a:rPr lang="ru-RU" sz="1600" b="0" strike="noStrike" spc="-1" dirty="0">
                <a:solidFill>
                  <a:srgbClr val="173277"/>
                </a:solidFill>
                <a:latin typeface="Montserrat"/>
              </a:rPr>
              <a:t>3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2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06520" y="3779837"/>
            <a:ext cx="819720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435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Алгебра логики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Алгебра логики (алгебра высказываний)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раздел математической логики, в котором изучаются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логические операции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над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высказываниями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Чаще всего предполагается, что высказывания могут быть только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истинными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или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ложными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то есть используется так называемая бинарная или двоичная логика, в отличие от, например, троичной логики.</a:t>
            </a:r>
          </a:p>
        </p:txBody>
      </p:sp>
    </p:spTree>
    <p:extLst>
      <p:ext uri="{BB962C8B-B14F-4D97-AF65-F5344CB8AC3E}">
        <p14:creationId xmlns:p14="http://schemas.microsoft.com/office/powerpoint/2010/main" val="4726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>
                <a:solidFill>
                  <a:srgbClr val="004892"/>
                </a:solidFill>
                <a:latin typeface="Montserrat Bold"/>
              </a:rPr>
              <a:t>Высказывание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Основным предметом алгебры логики являются высказывания.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Под высказыванием понимается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имеющее смысл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языковое выражение, относительно которого можно утверждать, что оно либо истинно, либо ложно.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Высказывание должно быть повествовательным предложением, и противопоставляется повелительным, вопросительным и любым другим предложениям, оценка истинности или ложности которых невозможна.</a:t>
            </a:r>
          </a:p>
        </p:txBody>
      </p:sp>
    </p:spTree>
    <p:extLst>
      <p:ext uri="{BB962C8B-B14F-4D97-AF65-F5344CB8AC3E}">
        <p14:creationId xmlns:p14="http://schemas.microsoft.com/office/powerpoint/2010/main" val="3440608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>
                <a:solidFill>
                  <a:srgbClr val="004892"/>
                </a:solidFill>
                <a:latin typeface="Montserrat Bold"/>
              </a:rPr>
              <a:t>Высказывание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5 есть простое число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4+х=6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роза – цветок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все углы – прямые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3+5=9</a:t>
            </a:r>
          </a:p>
        </p:txBody>
      </p:sp>
      <p:sp>
        <p:nvSpPr>
          <p:cNvPr id="2" name="Крест 1">
            <a:extLst>
              <a:ext uri="{FF2B5EF4-FFF2-40B4-BE49-F238E27FC236}">
                <a16:creationId xmlns:a16="http://schemas.microsoft.com/office/drawing/2014/main" id="{8A179FA5-182E-09B4-4921-CC678E656261}"/>
              </a:ext>
            </a:extLst>
          </p:cNvPr>
          <p:cNvSpPr/>
          <p:nvPr/>
        </p:nvSpPr>
        <p:spPr>
          <a:xfrm>
            <a:off x="4007796" y="2941982"/>
            <a:ext cx="252000" cy="252000"/>
          </a:xfrm>
          <a:prstGeom prst="plus">
            <a:avLst>
              <a:gd name="adj" fmla="val 34890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4" name="Крест 3">
            <a:extLst>
              <a:ext uri="{FF2B5EF4-FFF2-40B4-BE49-F238E27FC236}">
                <a16:creationId xmlns:a16="http://schemas.microsoft.com/office/drawing/2014/main" id="{00D5C065-FDCF-29B7-98B4-EFF422D4BB7B}"/>
              </a:ext>
            </a:extLst>
          </p:cNvPr>
          <p:cNvSpPr/>
          <p:nvPr/>
        </p:nvSpPr>
        <p:spPr>
          <a:xfrm>
            <a:off x="4007794" y="3571906"/>
            <a:ext cx="252000" cy="252000"/>
          </a:xfrm>
          <a:prstGeom prst="plus">
            <a:avLst>
              <a:gd name="adj" fmla="val 34890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6" name="Знак ''минус'' 5">
            <a:extLst>
              <a:ext uri="{FF2B5EF4-FFF2-40B4-BE49-F238E27FC236}">
                <a16:creationId xmlns:a16="http://schemas.microsoft.com/office/drawing/2014/main" id="{52077CF1-83EB-56E0-C461-33516BEE188D}"/>
              </a:ext>
            </a:extLst>
          </p:cNvPr>
          <p:cNvSpPr/>
          <p:nvPr/>
        </p:nvSpPr>
        <p:spPr>
          <a:xfrm>
            <a:off x="4007794" y="3871587"/>
            <a:ext cx="252000" cy="252000"/>
          </a:xfrm>
          <a:prstGeom prst="mathMinus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8" name="Знак ''минус'' 7">
            <a:extLst>
              <a:ext uri="{FF2B5EF4-FFF2-40B4-BE49-F238E27FC236}">
                <a16:creationId xmlns:a16="http://schemas.microsoft.com/office/drawing/2014/main" id="{D0AE34F5-CA6E-16B6-4CCA-1742CF155E36}"/>
              </a:ext>
            </a:extLst>
          </p:cNvPr>
          <p:cNvSpPr/>
          <p:nvPr/>
        </p:nvSpPr>
        <p:spPr>
          <a:xfrm>
            <a:off x="4007794" y="4172000"/>
            <a:ext cx="252000" cy="252000"/>
          </a:xfrm>
          <a:prstGeom prst="mathMinus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07518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Виды высказываний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Логические высказывания принято подразделять на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составные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(или сложные) 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элементарные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Составные логические высказывания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это высказывания, содержащие логические постоянные. Составные высказывания строятся на основе других высказываний. Логическое значение сложного высказывания определяется логическим значением входящих в его состав высказываний и теми логическими постоянными, с помощью которых оно построено.</a:t>
            </a:r>
          </a:p>
          <a:p>
            <a:pPr algn="just"/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Элементарные логические высказывания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это высказывания, не относящиеся к составным.</a:t>
            </a:r>
          </a:p>
        </p:txBody>
      </p:sp>
    </p:spTree>
    <p:extLst>
      <p:ext uri="{BB962C8B-B14F-4D97-AF65-F5344CB8AC3E}">
        <p14:creationId xmlns:p14="http://schemas.microsoft.com/office/powerpoint/2010/main" val="1098434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Виды высказываний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Пример элементарного высказывания: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5 &lt; 7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Пример составного логического высказывания: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если 5 &lt; 7, то 5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чётное число</a:t>
            </a:r>
          </a:p>
        </p:txBody>
      </p:sp>
    </p:spTree>
    <p:extLst>
      <p:ext uri="{BB962C8B-B14F-4D97-AF65-F5344CB8AC3E}">
        <p14:creationId xmlns:p14="http://schemas.microsoft.com/office/powerpoint/2010/main" val="909382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постоянные (логические константы)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Логическая постоянная (логическая операция)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название термина, сохраняющего одно и то же значение во всех высказываниях и не зависящего от конкретного содержания высказывания. Логические постоянные используются для соединения простых высказываний в сложные. Логические постоянные делятся на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кванторы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логические союзы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(связки). Логические постоянные служат как для выражения мыслей в повседневных рассуждениях, так и в научных доказательствах.</a:t>
            </a:r>
          </a:p>
        </p:txBody>
      </p:sp>
    </p:spTree>
    <p:extLst>
      <p:ext uri="{BB962C8B-B14F-4D97-AF65-F5344CB8AC3E}">
        <p14:creationId xmlns:p14="http://schemas.microsoft.com/office/powerpoint/2010/main" val="3380396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постоянные (логические константы)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Слова: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не; неверно, что; и; или; если…, то; тогда и только тогда, когда; либо…, либо; несовместно; ни…, ни; не…, но; но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 их ближайшие синонимы являются логическими связками.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Слова: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для всех…имеет место, что; для некоторых…имеет место, что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 их ближайшие синонимы являются кванторами.</a:t>
            </a:r>
          </a:p>
        </p:txBody>
      </p:sp>
    </p:spTree>
    <p:extLst>
      <p:ext uri="{BB962C8B-B14F-4D97-AF65-F5344CB8AC3E}">
        <p14:creationId xmlns:p14="http://schemas.microsoft.com/office/powerpoint/2010/main" val="3095032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постоянные (логические константы)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Логические союзы являются частью языка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логики высказываний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кванторы были дополнительно введены в язык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логики предикатов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который является расширением языка логики высказываний.</a:t>
            </a:r>
          </a:p>
        </p:txBody>
      </p:sp>
    </p:spTree>
    <p:extLst>
      <p:ext uri="{BB962C8B-B14F-4D97-AF65-F5344CB8AC3E}">
        <p14:creationId xmlns:p14="http://schemas.microsoft.com/office/powerpoint/2010/main" val="335180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Логика предикатов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Логика предикатов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это раздел символической логики, изучающий рассуждения и другие языковые контексты с учётом внутренней структуры входящих в них простых высказываний, при этом выражения языка трактуются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функционально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то есть как знаки некоторых функций или же как знаки аргументов этих функций.</a:t>
            </a:r>
          </a:p>
        </p:txBody>
      </p:sp>
    </p:spTree>
    <p:extLst>
      <p:ext uri="{BB962C8B-B14F-4D97-AF65-F5344CB8AC3E}">
        <p14:creationId xmlns:p14="http://schemas.microsoft.com/office/powerpoint/2010/main" val="3846686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Предикат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Понятие «предикат» обобщает понятие «высказывание». Неформально говоря, предикат – это высказывание, в которое можно подставлять аргументы. Если аргумент один – то предикат выражает свойство аргумента, если больше – то отношение между аргументами.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Пример предикатов. Возьмём высказывания: «Сократ – человек», «Платон – человек». Оба эти высказывания выражают свойство «быть человеком». Таким образом, мы можем рассматривать предикат «быть человеком» и говорить, что он выполняется для Сократа и Платона.</a:t>
            </a:r>
          </a:p>
        </p:txBody>
      </p:sp>
    </p:spTree>
    <p:extLst>
      <p:ext uri="{BB962C8B-B14F-4D97-AF65-F5344CB8AC3E}">
        <p14:creationId xmlns:p14="http://schemas.microsoft.com/office/powerpoint/2010/main" val="2813922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Предикат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Язык логики высказываний не вполне подходит для выражения логических рассуждений, проводимых людьми, более удобен для этого язык логики предикатов.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Пример рассуждения, не выразимого в логике высказываний.</a:t>
            </a:r>
          </a:p>
          <a:p>
            <a:pPr algn="ctr">
              <a:lnSpc>
                <a:spcPct val="100000"/>
              </a:lnSpc>
            </a:pP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Все люди смертны. Сократ - человек. Следовательно, Сократ смертен.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Это рассуждение на языке логики высказываний можно записать тремя отдельными высказываниями. Однако никакой связи между ними установить не удастся. На языке логики предикатов эти предложения можно выразить с помощью двух предикатов: «быть человеком» и «быть смертным». Первое предложение устанавливает связь между этими предикатами.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03661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постоянные (логические константы)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В математической логике логические постоянные обозначаются следующими символами: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–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логические постоянные все, для всех…имеет место, что (квантор общности);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–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логические постоянные существует такой, что…, для некоторых…имеет место, что (квантор существования);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5686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постоянные (логические константы)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В математической логике логические постоянные обозначаются следующими символами: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&amp;</m:t>
                    </m:r>
                  </m:oMath>
                </a14:m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–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союз и (конъюнкция);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–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союз или, когда он выступает в соединительно-разделительном значении (дизъюнкция);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∨∨</m:t>
                    </m:r>
                  </m:oMath>
                </a14:m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–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союз или, когда он выступает в строго-разделительном исключающем значении (строгая дизъюнкция);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1107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Алгебра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постоянные (логические константы)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В математической логике логические постоянные обозначаются следующими символами:</a:t>
                </a: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⊃</m:t>
                    </m:r>
                  </m:oMath>
                </a14:m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–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союз если…, то (импликация);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–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слова не, неверно (отрицание).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0637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4471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Таблица истинности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Таблица истинности – таблица, описывающая логическую функцию. Под «логической функцией» понимается функция, у которой значения переменных (параметров функции) и значение самой функции выражают логическую истинность (0 или 1). 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Табличное задание функций встречается не только в логике, но и в логических функциях. Особенно часто таблицы истинности применяются в булевой алгебре.</a:t>
            </a:r>
            <a:endParaRPr lang="ru-RU" sz="24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460933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Таблица истинности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Таблица истинности применяются для определения истинности составного высказывания по истинности входящих в него элементов.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Таблицы истинности можно составить для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произвольной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логической функции F(a, b, c…).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В общем случае таблицы истинности имеют размер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строк комбинаций для N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независимых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логических переменных.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Поскольку таблица истинности выражения состоит из строк со всеми возможными комбинациями значений переменных, она полностью определяет значение выражения.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 b="-23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3324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операции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Инверсия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Конъюнкция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Дизъюнкция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Импликация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Эквивалентность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Сильная дизъюнкция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Антиконъюнкция</a:t>
            </a: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Антидизъюнкция</a:t>
            </a:r>
            <a:endParaRPr lang="ru-RU" sz="20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92057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Инверсия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Инверсия 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–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это логическая операция, образующая сложное высказывание, истинное тогда и только тогда, когда исходное высказывание ложно.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Читается «НЕ» (например, «не А»).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US" sz="2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acc>
                        <m:accPr>
                          <m:chr m:val="̅"/>
                          <m:ctrlPr>
                            <a:rPr lang="en-US" sz="28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ru-RU" sz="28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5F2D9D6C-AC75-A33E-1D00-174CA4A91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428787"/>
              </p:ext>
            </p:extLst>
          </p:nvPr>
        </p:nvGraphicFramePr>
        <p:xfrm>
          <a:off x="4095054" y="4888158"/>
          <a:ext cx="322987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937">
                  <a:extLst>
                    <a:ext uri="{9D8B030D-6E8A-4147-A177-3AD203B41FA5}">
                      <a16:colId xmlns:a16="http://schemas.microsoft.com/office/drawing/2014/main" val="3769038322"/>
                    </a:ext>
                  </a:extLst>
                </a:gridCol>
                <a:gridCol w="1614937">
                  <a:extLst>
                    <a:ext uri="{9D8B030D-6E8A-4147-A177-3AD203B41FA5}">
                      <a16:colId xmlns:a16="http://schemas.microsoft.com/office/drawing/2014/main" val="859308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 </a:t>
                      </a:r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13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290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418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Инверсия.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Дано высказывание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А=&lt;Марсель-столица Франции&gt;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Тогда 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«не А»=«не Марсель-столица Франции»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Высказывание не А означает – не верно, что А, т.е. не верно, что &lt;Марсель-столица Франции&gt;</a:t>
            </a:r>
          </a:p>
        </p:txBody>
      </p:sp>
    </p:spTree>
    <p:extLst>
      <p:ext uri="{BB962C8B-B14F-4D97-AF65-F5344CB8AC3E}">
        <p14:creationId xmlns:p14="http://schemas.microsoft.com/office/powerpoint/2010/main" val="1871002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Конъюнкция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Конъюнкция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это логическая операция, образующая сложное высказывание, истинное тогда и только тогда, когда истинны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оба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исходных высказывания.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Читается «И» (например, «А и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B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»).</a:t>
            </a:r>
            <a:endParaRPr lang="ru-RU" sz="28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/>
              <p:nvPr/>
            </p:nvSpPr>
            <p:spPr>
              <a:xfrm>
                <a:off x="4871995" y="4064395"/>
                <a:ext cx="25527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&amp;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995" y="4064395"/>
                <a:ext cx="2552750" cy="369332"/>
              </a:xfrm>
              <a:prstGeom prst="rect">
                <a:avLst/>
              </a:prstGeom>
              <a:blipFill>
                <a:blip r:embed="rId3"/>
                <a:stretch>
                  <a:fillRect l="-1909" r="-1909" b="-1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8E1E66A-0AF7-D894-51B2-387F0D3B05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669902"/>
              </p:ext>
            </p:extLst>
          </p:nvPr>
        </p:nvGraphicFramePr>
        <p:xfrm>
          <a:off x="3194424" y="4568628"/>
          <a:ext cx="452924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749">
                  <a:extLst>
                    <a:ext uri="{9D8B030D-6E8A-4147-A177-3AD203B41FA5}">
                      <a16:colId xmlns:a16="http://schemas.microsoft.com/office/drawing/2014/main" val="2617057621"/>
                    </a:ext>
                  </a:extLst>
                </a:gridCol>
                <a:gridCol w="1509749">
                  <a:extLst>
                    <a:ext uri="{9D8B030D-6E8A-4147-A177-3AD203B41FA5}">
                      <a16:colId xmlns:a16="http://schemas.microsoft.com/office/drawing/2014/main" val="2371022919"/>
                    </a:ext>
                  </a:extLst>
                </a:gridCol>
                <a:gridCol w="1509749">
                  <a:extLst>
                    <a:ext uri="{9D8B030D-6E8A-4147-A177-3AD203B41FA5}">
                      <a16:colId xmlns:a16="http://schemas.microsoft.com/office/drawing/2014/main" val="2842538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 </a:t>
                      </a:r>
                      <a:r>
                        <a:rPr lang="ru-RU" dirty="0"/>
                        <a:t>и </a:t>
                      </a:r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0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2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15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40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0920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Конъюнкция.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Даны высказывания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А=«Москва – столица России»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В=«Рим – столица Италии»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Сложное высказывание 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«А и В»=«Москва – столица России и Рим – столица Италии»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истинно, так как истинны оба высказывания.</a:t>
            </a:r>
          </a:p>
        </p:txBody>
      </p:sp>
    </p:spTree>
    <p:extLst>
      <p:ext uri="{BB962C8B-B14F-4D97-AF65-F5344CB8AC3E}">
        <p14:creationId xmlns:p14="http://schemas.microsoft.com/office/powerpoint/2010/main" val="4270417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Дизъюнкция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Дизъюнкция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это логическая операция, образующая сложное высказывание, истинное тогда, когда истинно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хотя бы одно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из исходных высказываний. Читается «ИЛИ» (например, «А или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B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»).</a:t>
            </a:r>
            <a:endParaRPr lang="ru-RU" sz="28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/>
              <p:nvPr/>
            </p:nvSpPr>
            <p:spPr>
              <a:xfrm>
                <a:off x="4871995" y="4064395"/>
                <a:ext cx="18559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995" y="4064395"/>
                <a:ext cx="1855957" cy="369332"/>
              </a:xfrm>
              <a:prstGeom prst="rect">
                <a:avLst/>
              </a:prstGeom>
              <a:blipFill>
                <a:blip r:embed="rId3"/>
                <a:stretch>
                  <a:fillRect l="-2951" r="-2623" b="-1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8E1E66A-0AF7-D894-51B2-387F0D3B05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085211"/>
              </p:ext>
            </p:extLst>
          </p:nvPr>
        </p:nvGraphicFramePr>
        <p:xfrm>
          <a:off x="3194424" y="4568628"/>
          <a:ext cx="452924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749">
                  <a:extLst>
                    <a:ext uri="{9D8B030D-6E8A-4147-A177-3AD203B41FA5}">
                      <a16:colId xmlns:a16="http://schemas.microsoft.com/office/drawing/2014/main" val="2617057621"/>
                    </a:ext>
                  </a:extLst>
                </a:gridCol>
                <a:gridCol w="1509749">
                  <a:extLst>
                    <a:ext uri="{9D8B030D-6E8A-4147-A177-3AD203B41FA5}">
                      <a16:colId xmlns:a16="http://schemas.microsoft.com/office/drawing/2014/main" val="2371022919"/>
                    </a:ext>
                  </a:extLst>
                </a:gridCol>
                <a:gridCol w="1509749">
                  <a:extLst>
                    <a:ext uri="{9D8B030D-6E8A-4147-A177-3AD203B41FA5}">
                      <a16:colId xmlns:a16="http://schemas.microsoft.com/office/drawing/2014/main" val="2842538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 </a:t>
                      </a:r>
                      <a:r>
                        <a:rPr lang="ru-RU" dirty="0"/>
                        <a:t>или </a:t>
                      </a:r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0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2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15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40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174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Дизъюнкция.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Даны высказывания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А=«2+3=5»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В=«3+3=5»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Сложное высказывание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«А или В»=«2+3=5 или 3+3=5»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истинно, так как истинно высказывание А.</a:t>
            </a:r>
          </a:p>
        </p:txBody>
      </p:sp>
    </p:spTree>
    <p:extLst>
      <p:ext uri="{BB962C8B-B14F-4D97-AF65-F5344CB8AC3E}">
        <p14:creationId xmlns:p14="http://schemas.microsoft.com/office/powerpoint/2010/main" val="3798776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Импликация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Импликация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это логическая операция, образующая сложное высказывание, ложное тогда и только тогда, когда первое исходное высказывание истинно, а второе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ложно. Читается «ЕСЛИ...ТО» (например, «если А, то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B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»).</a:t>
            </a:r>
            <a:endParaRPr lang="ru-RU" sz="28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/>
              <p:nvPr/>
            </p:nvSpPr>
            <p:spPr>
              <a:xfrm>
                <a:off x="4871995" y="4064395"/>
                <a:ext cx="20011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995" y="4064395"/>
                <a:ext cx="2001125" cy="369332"/>
              </a:xfrm>
              <a:prstGeom prst="rect">
                <a:avLst/>
              </a:prstGeom>
              <a:blipFill>
                <a:blip r:embed="rId3"/>
                <a:stretch>
                  <a:fillRect l="-2744" r="-2744" b="-1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9701673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9701673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00806" t="-8197" r="-1613" b="-4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38836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Импликация.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Даны высказывания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А=«2+2=4»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В=«1–8=5»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Сложное высказывание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«Если А то В»=«если 2+2=4, то 1–8=5»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ложно, так как высказывание А истинно, а В – ложно.</a:t>
            </a:r>
          </a:p>
        </p:txBody>
      </p:sp>
    </p:spTree>
    <p:extLst>
      <p:ext uri="{BB962C8B-B14F-4D97-AF65-F5344CB8AC3E}">
        <p14:creationId xmlns:p14="http://schemas.microsoft.com/office/powerpoint/2010/main" val="2015140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Эквивалентность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Эквивалентность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это логическая операция, образующая сложное высказывание, истинное тогда и только тогда, когда значения исходных высказываний совпадают. Читается «ТОГДА И ТОЛЬКО ТОГДА, КОГДА» (например, «А тогда и только тогда, когда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B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»).</a:t>
            </a:r>
            <a:endParaRPr lang="ru-RU" sz="28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/>
              <p:nvPr/>
            </p:nvSpPr>
            <p:spPr>
              <a:xfrm>
                <a:off x="4871995" y="4064395"/>
                <a:ext cx="19498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995" y="4064395"/>
                <a:ext cx="1949829" cy="369332"/>
              </a:xfrm>
              <a:prstGeom prst="rect">
                <a:avLst/>
              </a:prstGeom>
              <a:blipFill>
                <a:blip r:embed="rId3"/>
                <a:stretch>
                  <a:fillRect l="-2813" r="-2500" b="-1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7670132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↔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7670132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00806" t="-8197" r="-1613" b="-4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15109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Эквивалентность.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Даны высказывания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А=«2+2=7»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В=«1–8=5»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Сложное высказывание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«А тогда и только тогда, когда В»=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«2+2=7 тогда и только тогда, когда 1–8=5»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истинно, так как оба высказывания ложны.</a:t>
            </a:r>
          </a:p>
        </p:txBody>
      </p:sp>
    </p:spTree>
    <p:extLst>
      <p:ext uri="{BB962C8B-B14F-4D97-AF65-F5344CB8AC3E}">
        <p14:creationId xmlns:p14="http://schemas.microsoft.com/office/powerpoint/2010/main" val="128523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Сильная дизъюнкция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Сильная (строгая) дизъюнкция – это логическая операция, образующая сложное высказывание, истинное тогда и только тогда, когда значения исходных высказываний не совпадают. Читается «ИЛИ (ЛИБО)» (например, «А или B»).</a:t>
            </a:r>
            <a:endParaRPr lang="ru-RU" sz="28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/>
              <p:nvPr/>
            </p:nvSpPr>
            <p:spPr>
              <a:xfrm>
                <a:off x="4871995" y="4064395"/>
                <a:ext cx="23613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𝑋𝑂𝑅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995" y="4064395"/>
                <a:ext cx="2361351" cy="369332"/>
              </a:xfrm>
              <a:prstGeom prst="rect">
                <a:avLst/>
              </a:prstGeom>
              <a:blipFill>
                <a:blip r:embed="rId3"/>
                <a:stretch>
                  <a:fillRect l="-2062" r="-1804" b="-2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5207624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5207624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00806" t="-8197" r="-1613" b="-4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18583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Сильная дизъюнкция.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Даны высказывания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А=«2+2=4»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В=«1–8=5»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Сложное высказывание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«А или В»=«2+2=4 или 1–8=5»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истинно, так как высказывание А истинно, а В – ложно.</a:t>
            </a:r>
          </a:p>
        </p:txBody>
      </p:sp>
    </p:spTree>
    <p:extLst>
      <p:ext uri="{BB962C8B-B14F-4D97-AF65-F5344CB8AC3E}">
        <p14:creationId xmlns:p14="http://schemas.microsoft.com/office/powerpoint/2010/main" val="3024897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 err="1">
                <a:solidFill>
                  <a:srgbClr val="004892"/>
                </a:solidFill>
                <a:latin typeface="Montserrat Bold"/>
              </a:rPr>
              <a:t>Антиконъюнкция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Результатом операции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антиконъюнкции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для высказываний А и В будет ложь только тогда, когда оба высказывания истинны. В остальных случаях результатом операции всегда будет истина.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Читается «НЕВЕРНО, ЧТО … И …» (например, «Неверно, что А и B»).</a:t>
            </a:r>
            <a:endParaRPr lang="ru-RU" sz="28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/>
              <p:nvPr/>
            </p:nvSpPr>
            <p:spPr>
              <a:xfrm>
                <a:off x="4871995" y="4064395"/>
                <a:ext cx="1722331" cy="3701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995" y="4064395"/>
                <a:ext cx="1722331" cy="370101"/>
              </a:xfrm>
              <a:prstGeom prst="rect">
                <a:avLst/>
              </a:prstGeom>
              <a:blipFill>
                <a:blip r:embed="rId3"/>
                <a:stretch>
                  <a:fillRect l="-3180" r="-2827" b="-3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3831269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ru-RU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|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3831269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00806" t="-8197" r="-1613" b="-4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84750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 err="1">
                <a:solidFill>
                  <a:srgbClr val="004892"/>
                </a:solidFill>
                <a:latin typeface="Montserrat Bold"/>
              </a:rPr>
              <a:t>Антиконъюнкция</a:t>
            </a: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Даны высказывания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А=«Москва – столица России»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В=«Рим –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столица Италии»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Сложное высказывание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«неверно, что А и В»=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«неверно, что Москва–столица России и Рим–столица Италии»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ложно, так как истинны оба высказывания.</a:t>
            </a:r>
          </a:p>
        </p:txBody>
      </p:sp>
    </p:spTree>
    <p:extLst>
      <p:ext uri="{BB962C8B-B14F-4D97-AF65-F5344CB8AC3E}">
        <p14:creationId xmlns:p14="http://schemas.microsoft.com/office/powerpoint/2010/main" val="1890700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 err="1">
                <a:solidFill>
                  <a:srgbClr val="004892"/>
                </a:solidFill>
                <a:latin typeface="Montserrat Bold"/>
              </a:rPr>
              <a:t>Антидизъюнкция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Результатом операции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антидизъюнкции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для высказываний А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 В будет истинна только тогда, когда оба высказывания ложны. В остальных случаях результатом операции всегда будет ложь. Читается «НИ … , НИ …» (например, «Ни А, ни B»).</a:t>
            </a:r>
            <a:endParaRPr lang="ru-RU" sz="28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/>
              <p:nvPr/>
            </p:nvSpPr>
            <p:spPr>
              <a:xfrm>
                <a:off x="4871995" y="4064395"/>
                <a:ext cx="1805110" cy="3701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5C4844-8FB9-A558-2A0D-F6B7F8F13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995" y="4064395"/>
                <a:ext cx="1805110" cy="370101"/>
              </a:xfrm>
              <a:prstGeom prst="rect">
                <a:avLst/>
              </a:prstGeom>
              <a:blipFill>
                <a:blip r:embed="rId3"/>
                <a:stretch>
                  <a:fillRect l="-3041" r="-3041" b="-1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6143620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ru-RU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↓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38E1E66A-0AF7-D894-51B2-387F0D3B05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6143620"/>
                  </p:ext>
                </p:extLst>
              </p:nvPr>
            </p:nvGraphicFramePr>
            <p:xfrm>
              <a:off x="3194424" y="4568628"/>
              <a:ext cx="452924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9749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509749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00806" t="-8197" r="-1613" b="-4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90418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 err="1">
                <a:solidFill>
                  <a:srgbClr val="004892"/>
                </a:solidFill>
                <a:latin typeface="Montserrat Bold"/>
              </a:rPr>
              <a:t>Антидизъюнкция</a:t>
            </a: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Даны высказывания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А=«Рим – столица России»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В=«Москва – столица Италии»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Сложное высказывание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«Ни А, ни В»=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«ни Рим–столица России, ни Москва–столица Италии»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истинно, так как ложны оба высказывания.</a:t>
            </a:r>
          </a:p>
        </p:txBody>
      </p:sp>
    </p:spTree>
    <p:extLst>
      <p:ext uri="{BB962C8B-B14F-4D97-AF65-F5344CB8AC3E}">
        <p14:creationId xmlns:p14="http://schemas.microsoft.com/office/powerpoint/2010/main" val="1960157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операции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Порядок выполнения логических операций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Операции в скобках.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Инверсия.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Конъюнкция.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Дизъюнкция.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Импликация.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Эквивалентность.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Операции, имеющие один ранг  выполняются в порядке очередности.</a:t>
            </a:r>
          </a:p>
        </p:txBody>
      </p:sp>
    </p:spTree>
    <p:extLst>
      <p:ext uri="{BB962C8B-B14F-4D97-AF65-F5344CB8AC3E}">
        <p14:creationId xmlns:p14="http://schemas.microsoft.com/office/powerpoint/2010/main" val="33749093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04324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Переместительный (коммутативный) закон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умножения: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сложения: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3696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Сочетательный (ассоциативный) закон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умножения: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С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∧С)</m:t>
                      </m:r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сложения:</a:t>
                </a:r>
                <a:endParaRPr lang="ru-RU" sz="18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С=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∨(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∨С)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При одинаковых знаках операций скобки можно ставить произвольно или вообще опускать.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3182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Распределительный (дистрибутивный) закон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умножения: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С)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∧С)</m:t>
                      </m:r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сложения:</a:t>
                </a:r>
                <a:endParaRPr lang="ru-RU" sz="18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∨(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С)=(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∨С)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19561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Закон двойного отрицания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Двойное отрицание исключает отрицание: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1962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Закон исключения третьего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умножения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(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закон противоречия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)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сложения:</a:t>
                </a: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acc>
                        <m:accPr>
                          <m:chr m:val="̅"/>
                          <m:ctrlPr>
                            <a:rPr lang="en-US" sz="24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1800" spc="-1" dirty="0">
                    <a:solidFill>
                      <a:srgbClr val="262626"/>
                    </a:solidFill>
                    <a:latin typeface="Montserrat"/>
                  </a:rPr>
                  <a:t>Из двух противоречивых высказываний об одном и том же предмете одно всегда истинно, а второе - ложно, третьего не дано.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5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31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Закон повторения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умножения: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сложения:</a:t>
                </a:r>
                <a:endParaRPr lang="ru-RU" sz="18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56106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Законы операций с 0 и 1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умножения: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0=0      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∧1=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сложения:</a:t>
                </a:r>
                <a:endParaRPr lang="ru-RU" sz="18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∨0=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∨1=1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Законы поглощения констант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Законы поглощения переменных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82065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Законы общей инверсии</a:t>
            </a:r>
            <a:r>
              <a:rPr lang="en-US" sz="2000" spc="-1" dirty="0">
                <a:solidFill>
                  <a:srgbClr val="004892"/>
                </a:solidFill>
                <a:latin typeface="Montserrat Bold"/>
              </a:rPr>
              <a:t> (</a:t>
            </a: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Законы де Моргана</a:t>
            </a:r>
            <a:r>
              <a:rPr lang="en-US" sz="2000" spc="-1" dirty="0">
                <a:solidFill>
                  <a:srgbClr val="004892"/>
                </a:solidFill>
                <a:latin typeface="Montserrat Bold"/>
              </a:rPr>
              <a:t>)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умножения: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US" sz="24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сложения:</a:t>
                </a:r>
                <a:endParaRPr lang="ru-RU" sz="18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a:rPr lang="en-US" sz="24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ru-RU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7762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Загоны поглощения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умножения: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sz="2400" b="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логического сложения:</a:t>
                </a:r>
                <a:endParaRPr lang="ru-RU" sz="18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0215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Реализация сильной дизъюнкции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3025301"/>
                <a:ext cx="9667440" cy="27084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Логическую операцию сильной дизъюнкции можно реализовать через унарную логическую операцию инверсия (отрицание) и бинарные логические операции дизъюнкция и конъюнкция.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  <m:r>
                        <a:rPr lang="ru-RU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)∨(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3025301"/>
                <a:ext cx="9667440" cy="2708417"/>
              </a:xfrm>
              <a:prstGeom prst="rect">
                <a:avLst/>
              </a:prstGeom>
              <a:blipFill>
                <a:blip r:embed="rId3"/>
                <a:stretch>
                  <a:fillRect l="-631" t="-899" r="-13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56392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Реализация импликации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Логическую операцию импликация можно реализовать через унарную логическую операцию инверсия (отрицание) и бинарную логическую операцию дизъюнкция.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49303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Законы алгебры логики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Реализация эквивалентности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Логическую операцию эквивалентности можно реализовать через унарную логическую операцию инверсия (отрицание) и бинарные логические операции дизъюнкция и конъюнкция.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)∧(</m:t>
                      </m:r>
                      <m:acc>
                        <m:accPr>
                          <m:chr m:val="̅"/>
                          <m:ctrlP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96790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26562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Упрощение формул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/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Под упрощением формулы,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не содержащей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операций импликации и эквивалентности, понимают равносильное преобразование, приводящее к формуле, которая:</a:t>
            </a:r>
            <a:endParaRPr lang="ru-RU" sz="24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либо содержит по сравнению с исходной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меньшее число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операций конъюнкции и дизъюнкции 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не содержит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отрицаний неэлементарных формул;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либо содержит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меньшее число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вхождений переменных.</a:t>
            </a:r>
          </a:p>
        </p:txBody>
      </p:sp>
    </p:spTree>
    <p:extLst>
      <p:ext uri="{BB962C8B-B14F-4D97-AF65-F5344CB8AC3E}">
        <p14:creationId xmlns:p14="http://schemas.microsoft.com/office/powerpoint/2010/main" val="1448551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Преобразования логических формул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/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Преобразования логических формул: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похожи на преобразования формул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в обычной алгебре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(вынесение общего множителя за скобки, использование переместительного и сочетательного законов и т.п.);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основаны на свойствах, которыми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не обладают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операции обычной алгебры (использование распределительного закона для конъюнкции, законов поглощения, склеивания, де Моргана и др.)</a:t>
            </a:r>
          </a:p>
        </p:txBody>
      </p:sp>
    </p:spTree>
    <p:extLst>
      <p:ext uri="{BB962C8B-B14F-4D97-AF65-F5344CB8AC3E}">
        <p14:creationId xmlns:p14="http://schemas.microsoft.com/office/powerpoint/2010/main" val="3770996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1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Приоритеты операций:</a:t>
                </a: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отрицание: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конъюнкция: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импликация: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51241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1. Создание таблицы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2837979"/>
                  </p:ext>
                </p:extLst>
              </p:nvPr>
            </p:nvGraphicFramePr>
            <p:xfrm>
              <a:off x="1587416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2837979"/>
                  </p:ext>
                </p:extLst>
              </p:nvPr>
            </p:nvGraphicFramePr>
            <p:xfrm>
              <a:off x="1587416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427" t="-4098" r="-201709" b="-201639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427" t="-4098" r="-101709" b="-201639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427" t="-4098" r="-1709" b="-2016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27" t="-108197" r="-401709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27" t="-108197" r="-301709" b="-403279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147470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1. Заполнение данных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8761907"/>
                  </p:ext>
                </p:extLst>
              </p:nvPr>
            </p:nvGraphicFramePr>
            <p:xfrm>
              <a:off x="1587416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8761907"/>
                  </p:ext>
                </p:extLst>
              </p:nvPr>
            </p:nvGraphicFramePr>
            <p:xfrm>
              <a:off x="1587416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427" t="-4098" r="-201709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427" t="-4098" r="-101709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427" t="-4098" r="-1709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27" t="-108197" r="-40170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27" t="-108197" r="-30170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668635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1. Первая операция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7916075"/>
                  </p:ext>
                </p:extLst>
              </p:nvPr>
            </p:nvGraphicFramePr>
            <p:xfrm>
              <a:off x="581040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7916075"/>
                  </p:ext>
                </p:extLst>
              </p:nvPr>
            </p:nvGraphicFramePr>
            <p:xfrm>
              <a:off x="581040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427" t="-4098" r="-201709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427" t="-4098" r="-101709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427" t="-4098" r="-1709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27" t="-108197" r="-40170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27" t="-108197" r="-30170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DE91D4F-EEBB-D9CF-A2BC-061F3A43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381967"/>
              </p:ext>
            </p:extLst>
          </p:nvPr>
        </p:nvGraphicFramePr>
        <p:xfrm>
          <a:off x="7955104" y="5185079"/>
          <a:ext cx="240749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748">
                  <a:extLst>
                    <a:ext uri="{9D8B030D-6E8A-4147-A177-3AD203B41FA5}">
                      <a16:colId xmlns:a16="http://schemas.microsoft.com/office/drawing/2014/main" val="3769038322"/>
                    </a:ext>
                  </a:extLst>
                </a:gridCol>
                <a:gridCol w="1203748">
                  <a:extLst>
                    <a:ext uri="{9D8B030D-6E8A-4147-A177-3AD203B41FA5}">
                      <a16:colId xmlns:a16="http://schemas.microsoft.com/office/drawing/2014/main" val="859308017"/>
                    </a:ext>
                  </a:extLst>
                </a:gridCol>
              </a:tblGrid>
              <a:tr h="3033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 </a:t>
                      </a:r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5786"/>
                  </a:ext>
                </a:extLst>
              </a:tr>
              <a:tr h="30331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132114"/>
                  </a:ext>
                </a:extLst>
              </a:tr>
              <a:tr h="30331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29096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036EF99-74CA-8D38-B9FE-E1B5BE17F268}"/>
              </a:ext>
            </a:extLst>
          </p:cNvPr>
          <p:cNvSpPr txBox="1"/>
          <p:nvPr/>
        </p:nvSpPr>
        <p:spPr>
          <a:xfrm>
            <a:off x="3929752" y="4324528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7AF5AB-D595-BCAF-A0FE-E6860A890931}"/>
              </a:ext>
            </a:extLst>
          </p:cNvPr>
          <p:cNvSpPr txBox="1"/>
          <p:nvPr/>
        </p:nvSpPr>
        <p:spPr>
          <a:xfrm>
            <a:off x="3929751" y="4691099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74A474-36EA-225D-3115-BD4931F7BB0B}"/>
              </a:ext>
            </a:extLst>
          </p:cNvPr>
          <p:cNvSpPr txBox="1"/>
          <p:nvPr/>
        </p:nvSpPr>
        <p:spPr>
          <a:xfrm>
            <a:off x="3929750" y="5057670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38CB4B-0457-8174-9972-E5E53226653C}"/>
              </a:ext>
            </a:extLst>
          </p:cNvPr>
          <p:cNvSpPr txBox="1"/>
          <p:nvPr/>
        </p:nvSpPr>
        <p:spPr>
          <a:xfrm>
            <a:off x="3929749" y="5440212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1025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1. Вторая операция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44243858"/>
                  </p:ext>
                </p:extLst>
              </p:nvPr>
            </p:nvGraphicFramePr>
            <p:xfrm>
              <a:off x="581040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44243858"/>
                  </p:ext>
                </p:extLst>
              </p:nvPr>
            </p:nvGraphicFramePr>
            <p:xfrm>
              <a:off x="581040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427" t="-4098" r="-201709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427" t="-4098" r="-101709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427" t="-4098" r="-1709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27" t="-108197" r="-40170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27" t="-108197" r="-30170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036EF99-74CA-8D38-B9FE-E1B5BE17F268}"/>
              </a:ext>
            </a:extLst>
          </p:cNvPr>
          <p:cNvSpPr txBox="1"/>
          <p:nvPr/>
        </p:nvSpPr>
        <p:spPr>
          <a:xfrm>
            <a:off x="5345909" y="4321364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7AF5AB-D595-BCAF-A0FE-E6860A890931}"/>
              </a:ext>
            </a:extLst>
          </p:cNvPr>
          <p:cNvSpPr txBox="1"/>
          <p:nvPr/>
        </p:nvSpPr>
        <p:spPr>
          <a:xfrm>
            <a:off x="5345908" y="4687935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74A474-36EA-225D-3115-BD4931F7BB0B}"/>
              </a:ext>
            </a:extLst>
          </p:cNvPr>
          <p:cNvSpPr txBox="1"/>
          <p:nvPr/>
        </p:nvSpPr>
        <p:spPr>
          <a:xfrm>
            <a:off x="5345907" y="5054506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38CB4B-0457-8174-9972-E5E53226653C}"/>
              </a:ext>
            </a:extLst>
          </p:cNvPr>
          <p:cNvSpPr txBox="1"/>
          <p:nvPr/>
        </p:nvSpPr>
        <p:spPr>
          <a:xfrm>
            <a:off x="5345906" y="5437048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B46695C-F9CB-9FE1-394B-B675EF19E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766037"/>
              </p:ext>
            </p:extLst>
          </p:nvPr>
        </p:nvGraphicFramePr>
        <p:xfrm>
          <a:off x="8038972" y="4544144"/>
          <a:ext cx="250224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083">
                  <a:extLst>
                    <a:ext uri="{9D8B030D-6E8A-4147-A177-3AD203B41FA5}">
                      <a16:colId xmlns:a16="http://schemas.microsoft.com/office/drawing/2014/main" val="2617057621"/>
                    </a:ext>
                  </a:extLst>
                </a:gridCol>
                <a:gridCol w="834083">
                  <a:extLst>
                    <a:ext uri="{9D8B030D-6E8A-4147-A177-3AD203B41FA5}">
                      <a16:colId xmlns:a16="http://schemas.microsoft.com/office/drawing/2014/main" val="2371022919"/>
                    </a:ext>
                  </a:extLst>
                </a:gridCol>
                <a:gridCol w="834083">
                  <a:extLst>
                    <a:ext uri="{9D8B030D-6E8A-4147-A177-3AD203B41FA5}">
                      <a16:colId xmlns:a16="http://schemas.microsoft.com/office/drawing/2014/main" val="2842538972"/>
                    </a:ext>
                  </a:extLst>
                </a:gridCol>
              </a:tblGrid>
              <a:tr h="34197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 </a:t>
                      </a:r>
                      <a:r>
                        <a:rPr lang="ru-RU" dirty="0"/>
                        <a:t>и </a:t>
                      </a:r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03717"/>
                  </a:ext>
                </a:extLst>
              </a:tr>
              <a:tr h="3419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27753"/>
                  </a:ext>
                </a:extLst>
              </a:tr>
              <a:tr h="3419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159927"/>
                  </a:ext>
                </a:extLst>
              </a:tr>
              <a:tr h="3419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1853"/>
                  </a:ext>
                </a:extLst>
              </a:tr>
              <a:tr h="3419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40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13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2. Третья операция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4714867"/>
                  </p:ext>
                </p:extLst>
              </p:nvPr>
            </p:nvGraphicFramePr>
            <p:xfrm>
              <a:off x="581040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4714867"/>
                  </p:ext>
                </p:extLst>
              </p:nvPr>
            </p:nvGraphicFramePr>
            <p:xfrm>
              <a:off x="581040" y="3581340"/>
              <a:ext cx="7127875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557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42557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427" t="-4098" r="-201709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427" t="-4098" r="-101709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427" t="-4098" r="-1709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27" t="-108197" r="-40170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27" t="-108197" r="-30170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036EF99-74CA-8D38-B9FE-E1B5BE17F268}"/>
              </a:ext>
            </a:extLst>
          </p:cNvPr>
          <p:cNvSpPr txBox="1"/>
          <p:nvPr/>
        </p:nvSpPr>
        <p:spPr>
          <a:xfrm>
            <a:off x="6785603" y="4321364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7AF5AB-D595-BCAF-A0FE-E6860A890931}"/>
              </a:ext>
            </a:extLst>
          </p:cNvPr>
          <p:cNvSpPr txBox="1"/>
          <p:nvPr/>
        </p:nvSpPr>
        <p:spPr>
          <a:xfrm>
            <a:off x="6785602" y="4687935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74A474-36EA-225D-3115-BD4931F7BB0B}"/>
              </a:ext>
            </a:extLst>
          </p:cNvPr>
          <p:cNvSpPr txBox="1"/>
          <p:nvPr/>
        </p:nvSpPr>
        <p:spPr>
          <a:xfrm>
            <a:off x="6785601" y="5054506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38CB4B-0457-8174-9972-E5E53226653C}"/>
              </a:ext>
            </a:extLst>
          </p:cNvPr>
          <p:cNvSpPr txBox="1"/>
          <p:nvPr/>
        </p:nvSpPr>
        <p:spPr>
          <a:xfrm>
            <a:off x="6785600" y="5437048"/>
            <a:ext cx="43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4">
                <a:extLst>
                  <a:ext uri="{FF2B5EF4-FFF2-40B4-BE49-F238E27FC236}">
                    <a16:creationId xmlns:a16="http://schemas.microsoft.com/office/drawing/2014/main" id="{ECB291E6-20EF-7C85-BCD7-2B1B3B9096C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8863623"/>
                  </p:ext>
                </p:extLst>
              </p:nvPr>
            </p:nvGraphicFramePr>
            <p:xfrm>
              <a:off x="7907354" y="4506030"/>
              <a:ext cx="2587557" cy="18853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392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797668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089497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422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206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206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206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206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4">
                <a:extLst>
                  <a:ext uri="{FF2B5EF4-FFF2-40B4-BE49-F238E27FC236}">
                    <a16:creationId xmlns:a16="http://schemas.microsoft.com/office/drawing/2014/main" id="{ECB291E6-20EF-7C85-BCD7-2B1B3B9096C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8863623"/>
                  </p:ext>
                </p:extLst>
              </p:nvPr>
            </p:nvGraphicFramePr>
            <p:xfrm>
              <a:off x="7907354" y="4506030"/>
              <a:ext cx="2587557" cy="18853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392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797668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089497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422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5"/>
                          <a:stretch>
                            <a:fillRect l="-137989" t="-7246" r="-2235" b="-3710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3248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1. Вывод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При всех наборах значений 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A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и 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B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формула принимает значение 1, то есть является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тождественно истинной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.</a:t>
                </a: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Если формула при любых значений, входящих в нее высказываний принимает значение 0, то такую формулу называют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тождественно ложной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.</a:t>
                </a: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Пример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тождественно ложной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формулы: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ru-RU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7780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Приоритеты операций:</a:t>
                </a: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отрицание:</a:t>
                </a:r>
                <a14:m>
                  <m:oMath xmlns:m="http://schemas.openxmlformats.org/officeDocument/2006/math">
                    <m:r>
                      <a:rPr lang="en-US" sz="2000" b="0" i="0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дизъюнкция: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000" spc="-1" dirty="0" err="1">
                    <a:solidFill>
                      <a:srgbClr val="262626"/>
                    </a:solidFill>
                    <a:latin typeface="Montserrat"/>
                  </a:rPr>
                  <a:t>антиконъюнкция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конъюнкция: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57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2. Создание таблицы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554727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554727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515" t="-4098" r="-300485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976" t="-4098" r="-2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976" t="-4098" r="-1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976" t="-4098" r="-1951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88" t="-108197" r="-50243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88" t="-108197" r="-40243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749393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2. Первая операция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515" t="-4098" r="-300485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976" t="-4098" r="-2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976" t="-4098" r="-1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976" t="-4098" r="-1951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88" t="-108197" r="-50243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88" t="-108197" r="-40243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30B4830-AE85-E03D-1AD4-A38C2C61D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564643"/>
              </p:ext>
            </p:extLst>
          </p:nvPr>
        </p:nvGraphicFramePr>
        <p:xfrm>
          <a:off x="7390900" y="1650600"/>
          <a:ext cx="240749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748">
                  <a:extLst>
                    <a:ext uri="{9D8B030D-6E8A-4147-A177-3AD203B41FA5}">
                      <a16:colId xmlns:a16="http://schemas.microsoft.com/office/drawing/2014/main" val="3769038322"/>
                    </a:ext>
                  </a:extLst>
                </a:gridCol>
                <a:gridCol w="1203748">
                  <a:extLst>
                    <a:ext uri="{9D8B030D-6E8A-4147-A177-3AD203B41FA5}">
                      <a16:colId xmlns:a16="http://schemas.microsoft.com/office/drawing/2014/main" val="859308017"/>
                    </a:ext>
                  </a:extLst>
                </a:gridCol>
              </a:tblGrid>
              <a:tr h="3033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 </a:t>
                      </a:r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5786"/>
                  </a:ext>
                </a:extLst>
              </a:tr>
              <a:tr h="30331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132114"/>
                  </a:ext>
                </a:extLst>
              </a:tr>
              <a:tr h="30331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290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0155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2. Вторая операция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8475246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8475246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515" t="-4098" r="-300485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976" t="-4098" r="-2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976" t="-4098" r="-1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976" t="-4098" r="-1951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88" t="-108197" r="-50243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88" t="-108197" r="-40243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2D65E7E-46C7-E866-420F-98CEBD5FD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178518"/>
              </p:ext>
            </p:extLst>
          </p:nvPr>
        </p:nvGraphicFramePr>
        <p:xfrm>
          <a:off x="6458445" y="1209960"/>
          <a:ext cx="3790035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345">
                  <a:extLst>
                    <a:ext uri="{9D8B030D-6E8A-4147-A177-3AD203B41FA5}">
                      <a16:colId xmlns:a16="http://schemas.microsoft.com/office/drawing/2014/main" val="2617057621"/>
                    </a:ext>
                  </a:extLst>
                </a:gridCol>
                <a:gridCol w="1263345">
                  <a:extLst>
                    <a:ext uri="{9D8B030D-6E8A-4147-A177-3AD203B41FA5}">
                      <a16:colId xmlns:a16="http://schemas.microsoft.com/office/drawing/2014/main" val="2371022919"/>
                    </a:ext>
                  </a:extLst>
                </a:gridCol>
                <a:gridCol w="1263345">
                  <a:extLst>
                    <a:ext uri="{9D8B030D-6E8A-4147-A177-3AD203B41FA5}">
                      <a16:colId xmlns:a16="http://schemas.microsoft.com/office/drawing/2014/main" val="2842538972"/>
                    </a:ext>
                  </a:extLst>
                </a:gridCol>
              </a:tblGrid>
              <a:tr h="28666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 </a:t>
                      </a:r>
                      <a:r>
                        <a:rPr lang="ru-RU" dirty="0"/>
                        <a:t>или </a:t>
                      </a:r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03717"/>
                  </a:ext>
                </a:extLst>
              </a:tr>
              <a:tr h="28666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27753"/>
                  </a:ext>
                </a:extLst>
              </a:tr>
              <a:tr h="28666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159927"/>
                  </a:ext>
                </a:extLst>
              </a:tr>
              <a:tr h="28666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1853"/>
                  </a:ext>
                </a:extLst>
              </a:tr>
              <a:tr h="28666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40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0503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2. Третья операция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1052015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1052015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515" t="-4098" r="-300485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976" t="-4098" r="-2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976" t="-4098" r="-1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976" t="-4098" r="-1951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88" t="-108197" r="-50243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88" t="-108197" r="-40243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Таблица 4">
                <a:extLst>
                  <a:ext uri="{FF2B5EF4-FFF2-40B4-BE49-F238E27FC236}">
                    <a16:creationId xmlns:a16="http://schemas.microsoft.com/office/drawing/2014/main" id="{474D4A81-0459-E83E-FB2D-604D0AE34D7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2311158"/>
                  </p:ext>
                </p:extLst>
              </p:nvPr>
            </p:nvGraphicFramePr>
            <p:xfrm>
              <a:off x="6418013" y="1257870"/>
              <a:ext cx="369276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30920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230920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230920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2613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ru-RU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|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2613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2613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2613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2613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Таблица 4">
                <a:extLst>
                  <a:ext uri="{FF2B5EF4-FFF2-40B4-BE49-F238E27FC236}">
                    <a16:creationId xmlns:a16="http://schemas.microsoft.com/office/drawing/2014/main" id="{474D4A81-0459-E83E-FB2D-604D0AE34D7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2311158"/>
                  </p:ext>
                </p:extLst>
              </p:nvPr>
            </p:nvGraphicFramePr>
            <p:xfrm>
              <a:off x="6418013" y="1257870"/>
              <a:ext cx="369276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30920">
                      <a:extLst>
                        <a:ext uri="{9D8B030D-6E8A-4147-A177-3AD203B41FA5}">
                          <a16:colId xmlns:a16="http://schemas.microsoft.com/office/drawing/2014/main" val="2617057621"/>
                        </a:ext>
                      </a:extLst>
                    </a:gridCol>
                    <a:gridCol w="1230920">
                      <a:extLst>
                        <a:ext uri="{9D8B030D-6E8A-4147-A177-3AD203B41FA5}">
                          <a16:colId xmlns:a16="http://schemas.microsoft.com/office/drawing/2014/main" val="2371022919"/>
                        </a:ext>
                      </a:extLst>
                    </a:gridCol>
                    <a:gridCol w="1230920">
                      <a:extLst>
                        <a:ext uri="{9D8B030D-6E8A-4147-A177-3AD203B41FA5}">
                          <a16:colId xmlns:a16="http://schemas.microsoft.com/office/drawing/2014/main" val="284253897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5"/>
                          <a:stretch>
                            <a:fillRect l="-200990" t="-8333" r="-1980" b="-4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40371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652775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415992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41185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9409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109240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2. Четвертая операция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5924488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5924488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515" t="-4098" r="-300485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976" t="-4098" r="-2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976" t="-4098" r="-1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976" t="-4098" r="-1951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88" t="-108197" r="-50243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88" t="-108197" r="-40243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1B7E4900-120E-CC4B-AB57-AA620C8FB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181447"/>
              </p:ext>
            </p:extLst>
          </p:nvPr>
        </p:nvGraphicFramePr>
        <p:xfrm>
          <a:off x="6632024" y="1257870"/>
          <a:ext cx="347874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583">
                  <a:extLst>
                    <a:ext uri="{9D8B030D-6E8A-4147-A177-3AD203B41FA5}">
                      <a16:colId xmlns:a16="http://schemas.microsoft.com/office/drawing/2014/main" val="2617057621"/>
                    </a:ext>
                  </a:extLst>
                </a:gridCol>
                <a:gridCol w="1159583">
                  <a:extLst>
                    <a:ext uri="{9D8B030D-6E8A-4147-A177-3AD203B41FA5}">
                      <a16:colId xmlns:a16="http://schemas.microsoft.com/office/drawing/2014/main" val="2371022919"/>
                    </a:ext>
                  </a:extLst>
                </a:gridCol>
                <a:gridCol w="1159583">
                  <a:extLst>
                    <a:ext uri="{9D8B030D-6E8A-4147-A177-3AD203B41FA5}">
                      <a16:colId xmlns:a16="http://schemas.microsoft.com/office/drawing/2014/main" val="2842538972"/>
                    </a:ext>
                  </a:extLst>
                </a:gridCol>
              </a:tblGrid>
              <a:tr h="28277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 </a:t>
                      </a:r>
                      <a:r>
                        <a:rPr lang="ru-RU" dirty="0"/>
                        <a:t>и </a:t>
                      </a:r>
                      <a:r>
                        <a:rPr lang="en-US" dirty="0"/>
                        <a:t>B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03717"/>
                  </a:ext>
                </a:extLst>
              </a:tr>
              <a:tr h="28277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27753"/>
                  </a:ext>
                </a:extLst>
              </a:tr>
              <a:tr h="28277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159927"/>
                  </a:ext>
                </a:extLst>
              </a:tr>
              <a:tr h="28277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1853"/>
                  </a:ext>
                </a:extLst>
              </a:tr>
              <a:tr h="28277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40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53747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2. Результат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∧(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0358451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18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0358451"/>
                  </p:ext>
                </p:extLst>
              </p:nvPr>
            </p:nvGraphicFramePr>
            <p:xfrm>
              <a:off x="1587416" y="3581340"/>
              <a:ext cx="749934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9891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249891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515" t="-4098" r="-300485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976" t="-4098" r="-2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976" t="-4098" r="-101951" b="-21229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976" t="-4098" r="-1951" b="-2122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88" t="-108197" r="-502439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488" t="-108197" r="-402439" b="-42459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B671B02-DAD2-DFD5-C9EC-3C062526BEB3}"/>
              </a:ext>
            </a:extLst>
          </p:cNvPr>
          <p:cNvSpPr/>
          <p:nvPr/>
        </p:nvSpPr>
        <p:spPr>
          <a:xfrm>
            <a:off x="1740960" y="4338800"/>
            <a:ext cx="992234" cy="7101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3BF7E94-EC28-DD77-F003-8235D2BD04E6}"/>
              </a:ext>
            </a:extLst>
          </p:cNvPr>
          <p:cNvSpPr/>
          <p:nvPr/>
        </p:nvSpPr>
        <p:spPr>
          <a:xfrm>
            <a:off x="7958620" y="4338799"/>
            <a:ext cx="992234" cy="7101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8B291EA-8318-891B-AAFB-5FAFA7D9E8C7}"/>
              </a:ext>
            </a:extLst>
          </p:cNvPr>
          <p:cNvSpPr/>
          <p:nvPr/>
        </p:nvSpPr>
        <p:spPr>
          <a:xfrm>
            <a:off x="1740960" y="5066420"/>
            <a:ext cx="992234" cy="710119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AEBAF33-FFC6-BC7B-4AE0-6F40C325EA2E}"/>
              </a:ext>
            </a:extLst>
          </p:cNvPr>
          <p:cNvSpPr/>
          <p:nvPr/>
        </p:nvSpPr>
        <p:spPr>
          <a:xfrm>
            <a:off x="7958620" y="5068810"/>
            <a:ext cx="992234" cy="710119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4635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5783E-6 2.41495E-6 L 0.23207 -0.0018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6" y="-10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5783E-6 4.34271E-6 L 0.23385 -0.0016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85" y="-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  <p:bldP spid="6" grpId="1" animBg="1"/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2. Преобразование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FB3167-31FA-F9F8-1DEC-81664EEACADB}"/>
                  </a:ext>
                </a:extLst>
              </p:cNvPr>
              <p:cNvSpPr txBox="1"/>
              <p:nvPr/>
            </p:nvSpPr>
            <p:spPr>
              <a:xfrm>
                <a:off x="2673232" y="3393719"/>
                <a:ext cx="5345348" cy="369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  <m:r>
                            <a:rPr lang="ru-RU" sz="18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ru-RU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18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ru-RU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FB3167-31FA-F9F8-1DEC-81664EEAC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232" y="3393719"/>
                <a:ext cx="5345348" cy="369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E871EE-2F0C-EE3F-AD58-981111C6E0D8}"/>
                  </a:ext>
                </a:extLst>
              </p:cNvPr>
              <p:cNvSpPr txBox="1"/>
              <p:nvPr/>
            </p:nvSpPr>
            <p:spPr>
              <a:xfrm>
                <a:off x="2673232" y="3785342"/>
                <a:ext cx="5345348" cy="369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80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ru-RU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18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  <m:r>
                            <a:rPr lang="en-US" sz="18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ru-RU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18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18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E871EE-2F0C-EE3F-AD58-981111C6E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232" y="3785342"/>
                <a:ext cx="5345348" cy="3699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7F0FDE-CF0E-AEA1-1039-998897AE3D07}"/>
                  </a:ext>
                </a:extLst>
              </p:cNvPr>
              <p:cNvSpPr txBox="1"/>
              <p:nvPr/>
            </p:nvSpPr>
            <p:spPr>
              <a:xfrm>
                <a:off x="2673232" y="4180468"/>
                <a:ext cx="5345348" cy="369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80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ru-RU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8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7F0FDE-CF0E-AEA1-1039-998897AE3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232" y="4180468"/>
                <a:ext cx="5345348" cy="36990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605F13-BA42-D789-96DF-AD9480E3AE63}"/>
                  </a:ext>
                </a:extLst>
              </p:cNvPr>
              <p:cNvSpPr txBox="1"/>
              <p:nvPr/>
            </p:nvSpPr>
            <p:spPr>
              <a:xfrm>
                <a:off x="2673232" y="4572071"/>
                <a:ext cx="5345348" cy="369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80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∗(</m:t>
                      </m:r>
                      <m:acc>
                        <m:accPr>
                          <m:chr m:val="̅"/>
                          <m:ctrlP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605F13-BA42-D789-96DF-AD9480E3A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232" y="4572071"/>
                <a:ext cx="5345348" cy="369909"/>
              </a:xfrm>
              <a:prstGeom prst="rect">
                <a:avLst/>
              </a:prstGeom>
              <a:blipFill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36EEA4F-8328-88B8-6093-54BB9FAA5A98}"/>
                  </a:ext>
                </a:extLst>
              </p:cNvPr>
              <p:cNvSpPr txBox="1"/>
              <p:nvPr/>
            </p:nvSpPr>
            <p:spPr>
              <a:xfrm>
                <a:off x="2673232" y="4967217"/>
                <a:ext cx="5345348" cy="369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8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180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36EEA4F-8328-88B8-6093-54BB9FAA5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232" y="4967217"/>
                <a:ext cx="5345348" cy="36990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095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0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3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Приоритеты операций:</a:t>
                </a: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отрицание: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дизъюнкция: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000" spc="-1" dirty="0" err="1">
                    <a:solidFill>
                      <a:srgbClr val="262626"/>
                    </a:solidFill>
                    <a:latin typeface="Montserrat"/>
                  </a:rPr>
                  <a:t>антиконъюнкция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эквивалентность: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046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3. Создание таблицы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9530319"/>
                  </p:ext>
                </p:extLst>
              </p:nvPr>
            </p:nvGraphicFramePr>
            <p:xfrm>
              <a:off x="1587415" y="3267600"/>
              <a:ext cx="7499345" cy="370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33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830525553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8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377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7475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046508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9936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14465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9530319"/>
                  </p:ext>
                </p:extLst>
              </p:nvPr>
            </p:nvGraphicFramePr>
            <p:xfrm>
              <a:off x="1587415" y="3267600"/>
              <a:ext cx="7499345" cy="370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33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830525553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286" t="-4132" r="-304000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000" t="-4132" r="-202273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000" t="-4132" r="-102273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600000" t="-4132" r="-2273" b="-4148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68" t="-110000" r="-601705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568" t="-110000" r="-501705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568" t="-110000" r="-401705" b="-83666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7475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046508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9936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144659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567294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3. Результат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2130009"/>
                  </p:ext>
                </p:extLst>
              </p:nvPr>
            </p:nvGraphicFramePr>
            <p:xfrm>
              <a:off x="1587415" y="3267600"/>
              <a:ext cx="7499345" cy="370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33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830525553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8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377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7475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046508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9936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14465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2130009"/>
                  </p:ext>
                </p:extLst>
              </p:nvPr>
            </p:nvGraphicFramePr>
            <p:xfrm>
              <a:off x="1587415" y="3267600"/>
              <a:ext cx="7499345" cy="370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33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830525553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286" t="-4132" r="-304000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000" t="-4132" r="-202273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000" t="-4132" r="-102273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600000" t="-4132" r="-2273" b="-4148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68" t="-110000" r="-601705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568" t="-110000" r="-501705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568" t="-110000" r="-401705" b="-83666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7475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046508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9936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144659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261649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3. Преобразование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ru-RU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Преобразование эквивалентность: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Введем: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sz="2000" b="0" i="0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sz="2000" b="0" i="0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, получим: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Подставим обратно, что было записано в 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X 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и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Y: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00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̅"/>
                                  <m:ctrlPr>
                                    <a:rPr lang="en-US" sz="2000" i="1" spc="-1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 spc="-1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0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000" i="1" spc="-1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00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 spc="-1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 spc="-1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Уберем отрицания по максимуму:</a:t>
                </a:r>
                <a:r>
                  <a:rPr lang="en-US" sz="2000" spc="-1" dirty="0">
                    <a:solidFill>
                      <a:srgbClr val="262626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Воспользуемся дистрибутивным законом: 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∨(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∧С)=(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ru-RU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ru-RU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∨С)</m:t>
                    </m:r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ru-RU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06ADD5B-23F2-7949-4E46-EB3B875DA2EC}"/>
              </a:ext>
            </a:extLst>
          </p:cNvPr>
          <p:cNvSpPr/>
          <p:nvPr/>
        </p:nvSpPr>
        <p:spPr>
          <a:xfrm>
            <a:off x="5758775" y="4474723"/>
            <a:ext cx="272374" cy="3696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5B219E9-1993-114A-C1C3-FA4A57D8F4D5}"/>
              </a:ext>
            </a:extLst>
          </p:cNvPr>
          <p:cNvSpPr/>
          <p:nvPr/>
        </p:nvSpPr>
        <p:spPr>
          <a:xfrm>
            <a:off x="6679660" y="4474722"/>
            <a:ext cx="272374" cy="3696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CD3148D-ABD8-C241-B3E6-AB03093485FE}"/>
              </a:ext>
            </a:extLst>
          </p:cNvPr>
          <p:cNvSpPr/>
          <p:nvPr/>
        </p:nvSpPr>
        <p:spPr>
          <a:xfrm>
            <a:off x="7703573" y="4474722"/>
            <a:ext cx="272374" cy="3696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05FB3FD-5EC7-B0E9-860C-BF2E0BDC1865}"/>
              </a:ext>
            </a:extLst>
          </p:cNvPr>
          <p:cNvSpPr/>
          <p:nvPr/>
        </p:nvSpPr>
        <p:spPr>
          <a:xfrm>
            <a:off x="8655380" y="4474721"/>
            <a:ext cx="272374" cy="3696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8735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3. Преобразование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 </a:t>
                </a: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ru-RU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ru-RU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Законы: 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ru-RU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и 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∧1=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ru-RU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  <m:r>
                            <a:rPr lang="ru-RU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ru-RU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 spc="-1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a:rPr lang="ru-RU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ru-RU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̅"/>
                          <m:ctrlP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spc="-1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Крест 7">
            <a:extLst>
              <a:ext uri="{FF2B5EF4-FFF2-40B4-BE49-F238E27FC236}">
                <a16:creationId xmlns:a16="http://schemas.microsoft.com/office/drawing/2014/main" id="{42A89812-E1AB-B17A-8A2E-874939C683BC}"/>
              </a:ext>
            </a:extLst>
          </p:cNvPr>
          <p:cNvSpPr/>
          <p:nvPr/>
        </p:nvSpPr>
        <p:spPr>
          <a:xfrm rot="18802843">
            <a:off x="3501956" y="4130888"/>
            <a:ext cx="350196" cy="339847"/>
          </a:xfrm>
          <a:prstGeom prst="plus">
            <a:avLst>
              <a:gd name="adj" fmla="val 39894"/>
            </a:avLst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9" name="Крест 8">
            <a:extLst>
              <a:ext uri="{FF2B5EF4-FFF2-40B4-BE49-F238E27FC236}">
                <a16:creationId xmlns:a16="http://schemas.microsoft.com/office/drawing/2014/main" id="{9941A60C-B640-4CF6-B07B-B2E2DD1A3A24}"/>
              </a:ext>
            </a:extLst>
          </p:cNvPr>
          <p:cNvSpPr/>
          <p:nvPr/>
        </p:nvSpPr>
        <p:spPr>
          <a:xfrm rot="18802843">
            <a:off x="7006683" y="4123796"/>
            <a:ext cx="350196" cy="339847"/>
          </a:xfrm>
          <a:prstGeom prst="plus">
            <a:avLst>
              <a:gd name="adj" fmla="val 39894"/>
            </a:avLst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D050B5E-4426-0291-AB7B-6FF9646F4A0E}"/>
              </a:ext>
            </a:extLst>
          </p:cNvPr>
          <p:cNvCxnSpPr>
            <a:cxnSpLocks/>
          </p:cNvCxnSpPr>
          <p:nvPr/>
        </p:nvCxnSpPr>
        <p:spPr>
          <a:xfrm>
            <a:off x="5112443" y="4459872"/>
            <a:ext cx="5879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301D64C-6DA5-6895-4D25-F9E01CDEE763}"/>
              </a:ext>
            </a:extLst>
          </p:cNvPr>
          <p:cNvSpPr/>
          <p:nvPr/>
        </p:nvSpPr>
        <p:spPr>
          <a:xfrm>
            <a:off x="2451370" y="4090221"/>
            <a:ext cx="719847" cy="36965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51C0A58A-97AB-4313-4B24-AB1595071BBE}"/>
              </a:ext>
            </a:extLst>
          </p:cNvPr>
          <p:cNvSpPr/>
          <p:nvPr/>
        </p:nvSpPr>
        <p:spPr>
          <a:xfrm>
            <a:off x="5930105" y="4108893"/>
            <a:ext cx="719847" cy="36965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937A933-BB1B-070A-8370-F16918D41DAE}"/>
              </a:ext>
            </a:extLst>
          </p:cNvPr>
          <p:cNvSpPr/>
          <p:nvPr/>
        </p:nvSpPr>
        <p:spPr>
          <a:xfrm>
            <a:off x="4170742" y="4103769"/>
            <a:ext cx="719847" cy="369651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70DEAEC-5099-709F-6ECB-48772EC959CE}"/>
              </a:ext>
            </a:extLst>
          </p:cNvPr>
          <p:cNvSpPr/>
          <p:nvPr/>
        </p:nvSpPr>
        <p:spPr>
          <a:xfrm>
            <a:off x="7689468" y="4115985"/>
            <a:ext cx="719847" cy="369651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400" b="0" strike="noStrike" spc="-1">
              <a:solidFill>
                <a:srgbClr val="004892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6596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Преобразование логических выражений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 3. Результат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/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Логическая формула: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ru-RU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̅"/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/>
                <a:endParaRPr lang="en-US" sz="24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endParaRPr lang="ru-RU" sz="24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202493"/>
                  </p:ext>
                </p:extLst>
              </p:nvPr>
            </p:nvGraphicFramePr>
            <p:xfrm>
              <a:off x="719846" y="3267600"/>
              <a:ext cx="9212094" cy="370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23566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830525553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595028666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3897101329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2000" i="1" spc="-1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20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377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7475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046508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9936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14465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>
                <a:extLst>
                  <a:ext uri="{FF2B5EF4-FFF2-40B4-BE49-F238E27FC236}">
                    <a16:creationId xmlns:a16="http://schemas.microsoft.com/office/drawing/2014/main" id="{2AFD8FF3-7124-05C7-9827-7BF4A05433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202493"/>
                  </p:ext>
                </p:extLst>
              </p:nvPr>
            </p:nvGraphicFramePr>
            <p:xfrm>
              <a:off x="719846" y="3267600"/>
              <a:ext cx="9212094" cy="370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23566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830525553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595028666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3897101329"/>
                        </a:ext>
                      </a:extLst>
                    </a:gridCol>
                    <a:gridCol w="1023566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595" t="-4132" r="-502381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595" t="-4132" r="-402381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00595" t="-4132" r="-302381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600595" t="-4132" r="-202381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00595" t="-4132" r="-102381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800595" t="-4132" r="-2381" b="-4148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95" t="-110000" r="-802381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595" t="-110000" r="-702381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595" t="-110000" r="-602381" b="-83666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7475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046508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9936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144659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2">
                <a:extLst>
                  <a:ext uri="{FF2B5EF4-FFF2-40B4-BE49-F238E27FC236}">
                    <a16:creationId xmlns:a16="http://schemas.microsoft.com/office/drawing/2014/main" id="{08937E0D-5D84-A9FF-6BC9-2884454A63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4199251"/>
                  </p:ext>
                </p:extLst>
              </p:nvPr>
            </p:nvGraphicFramePr>
            <p:xfrm>
              <a:off x="1207887" y="3641677"/>
              <a:ext cx="7499345" cy="370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33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830525553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80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sz="18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1800" i="1" spc="-1">
                                        <a:solidFill>
                                          <a:srgbClr val="26262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2000" spc="-1" dirty="0">
                            <a:solidFill>
                              <a:srgbClr val="262626"/>
                            </a:solidFill>
                            <a:latin typeface="Montserra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377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pc="-1" smtClean="0">
                                    <a:solidFill>
                                      <a:srgbClr val="26262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7475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046508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9936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14465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2">
                <a:extLst>
                  <a:ext uri="{FF2B5EF4-FFF2-40B4-BE49-F238E27FC236}">
                    <a16:creationId xmlns:a16="http://schemas.microsoft.com/office/drawing/2014/main" id="{08937E0D-5D84-A9FF-6BC9-2884454A63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4199251"/>
                  </p:ext>
                </p:extLst>
              </p:nvPr>
            </p:nvGraphicFramePr>
            <p:xfrm>
              <a:off x="1207887" y="3641677"/>
              <a:ext cx="7499345" cy="370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335">
                      <a:extLst>
                        <a:ext uri="{9D8B030D-6E8A-4147-A177-3AD203B41FA5}">
                          <a16:colId xmlns:a16="http://schemas.microsoft.com/office/drawing/2014/main" val="472578794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15046119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830525553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1593712055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91639105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3385645620"/>
                        </a:ext>
                      </a:extLst>
                    </a:gridCol>
                    <a:gridCol w="1071335">
                      <a:extLst>
                        <a:ext uri="{9D8B030D-6E8A-4147-A177-3AD203B41FA5}">
                          <a16:colId xmlns:a16="http://schemas.microsoft.com/office/drawing/2014/main" val="2001505181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Исходные данные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302286" t="-4132" r="-304000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400000" t="-4132" r="-202273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500000" t="-4132" r="-102273" b="-414876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600000" t="-4132" r="-2273" b="-4148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0696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568" t="-110000" r="-601705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100568" t="-110000" r="-501705" b="-83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200568" t="-110000" r="-401705" b="-83666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879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46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462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201742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17625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74758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046508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9936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144659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5301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71279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основы ЭВМ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Для описания того, как функционируют аппаратные средства компьютера очень удобен математический аппарат алгебры логики, поскольку основной системой счисления в компьютере является двоичная, в которой используются цифры «1» и «0».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Одни и те же устройства компьютера могут применяться для обработки и хранения как числовой информации, представленной в двоичной системе счисления, так и логических переменных.</a:t>
            </a:r>
          </a:p>
        </p:txBody>
      </p:sp>
    </p:spTree>
    <p:extLst>
      <p:ext uri="{BB962C8B-B14F-4D97-AF65-F5344CB8AC3E}">
        <p14:creationId xmlns:p14="http://schemas.microsoft.com/office/powerpoint/2010/main" val="18279062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основы ЭВМ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 этапе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конструирования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аппаратных средств алгебра логики позволяет значительно упростить логические функции, описывающие функционирование схем компьютера, и, следовательно,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уменьшить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число элементарных логических элементов, из десятков тысяч которых состоят основные узлы компьютера.</a:t>
            </a:r>
          </a:p>
        </p:txBody>
      </p:sp>
    </p:spTree>
    <p:extLst>
      <p:ext uri="{BB962C8B-B14F-4D97-AF65-F5344CB8AC3E}">
        <p14:creationId xmlns:p14="http://schemas.microsoft.com/office/powerpoint/2010/main" val="18304908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Логический элемент 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логической схеме компьютера выделяют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логические элементы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Логический элемент компьютера – это часть электронной логической схемы, которая реализует элементарную логическую формулу.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Логическими элементами компьютеров являются электронные схемы «И», «ИЛИ», «НЕ», «И-НЕ», «ИЛИ-НЕ». С помощью этих схем можно реализовать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любую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логическую формулу, описывающую работу устройств компьютера.</a:t>
            </a:r>
          </a:p>
        </p:txBody>
      </p:sp>
    </p:spTree>
    <p:extLst>
      <p:ext uri="{BB962C8B-B14F-4D97-AF65-F5344CB8AC3E}">
        <p14:creationId xmlns:p14="http://schemas.microsoft.com/office/powerpoint/2010/main" val="30849322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Логический элемент 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Каждый логический элемент имеет свое условное обозначение, которое выражает его логическую формулу, но не указывает на то, какая именно электронная схема в нем реализована. Это упрощает запись и понимание сложных логических схем.</a:t>
            </a:r>
          </a:p>
        </p:txBody>
      </p:sp>
    </p:spTree>
    <p:extLst>
      <p:ext uri="{BB962C8B-B14F-4D97-AF65-F5344CB8AC3E}">
        <p14:creationId xmlns:p14="http://schemas.microsoft.com/office/powerpoint/2010/main" val="21634626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Схема «И»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Схема «И» реализует конъюнкцию двух или более логических значений. На выходе схемы «И» значение «1» будет тогда и только тогда, когда на всех входах будут «1». Когда хотя бы на одном входе будет «0», на выходе также будет «0».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48D498-DF67-CB51-2D1D-F4105C98A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111" y="4379736"/>
            <a:ext cx="1952898" cy="10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007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Схема «ИЛИ»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Схема «ИЛИ» реализует дизъюнкцию двух логических значений. На выходе схемы «ИЛИ» значение «0» будет тогда и только тогда, когда на всех входах будут «0». Когда хотя бы на одном входе будет «1», на выходе также будет «1».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EC36B4-B845-C93C-A501-9CBC929F6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100" y="4393623"/>
            <a:ext cx="1924319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456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Схема «НЕ»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Схема «НЕ» (инвертор) реализует операцию отрицания. Если на входе схемы – «0», то на выходе будет «1». Когда на входе – «1», на выходе будет «0».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E221C2-EB44-8F7F-D365-0A6C0EBAD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644" y="4293719"/>
            <a:ext cx="1876687" cy="105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14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Схема «И-НЕ»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Схема «И-НЕ» состоит из элемента «И» и инвертора и осуществляет отрицание результата схемы «И». На выходе схемы «И-НЕ» значение «0» будет тогда и только тогда, когда на всех входах будут «1».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B069C1-5348-6E9D-6AA6-485122ECD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180" y="4150633"/>
            <a:ext cx="1952898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717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Схема «ИЛИ-НЕ»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Схема «ИЛИ-НЕ» состоит из элемента «ИЛИ» и инвертора и осуществляет отрицание результата схемы «ИЛИ». На выходе схемы «ИЛИ-НЕ» значение «1» будет тогда и только тогда, когда на всех входах будут «0».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0D9636-07D1-5CD8-3CCA-D208A7D5B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762" y="4481372"/>
            <a:ext cx="1943371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314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10600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Логические основы ЭВМ</a:t>
            </a:r>
          </a:p>
        </p:txBody>
      </p:sp>
      <p:pic>
        <p:nvPicPr>
          <p:cNvPr id="2" name="Picture 2" descr="НОУ ИНТУИТ | Лекция | Логические основы ЭВМ">
            <a:extLst>
              <a:ext uri="{FF2B5EF4-FFF2-40B4-BE49-F238E27FC236}">
                <a16:creationId xmlns:a16="http://schemas.microsoft.com/office/drawing/2014/main" id="{404A42F4-AD54-E65E-2789-9BB1AE330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760" y="1248142"/>
            <a:ext cx="4842888" cy="506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Образовательный портал ТГУ">
            <a:extLst>
              <a:ext uri="{FF2B5EF4-FFF2-40B4-BE49-F238E27FC236}">
                <a16:creationId xmlns:a16="http://schemas.microsoft.com/office/drawing/2014/main" id="{35A15F10-ECE7-441F-A534-52A9A930D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" y="2134788"/>
            <a:ext cx="4371355" cy="247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8291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Триггер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Триггером называют устройство, имеющее два устойчивых состояния, способное под воздействием внешних сигналов переходить из одного состояния в другое. Свое состояние триггер может сохранять сколь угодно долго. Поэтому он может использоваться в качестве элемента памяти ёмкостью 1 бит.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Триггер имеет два выхода: прямой Q и инверсный Q-. Состояние триггера определяют по значению сигнала на прямом выходе Q.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Значения сигналов на прямом и инверсном выходах всегда противоположны.</a:t>
            </a:r>
          </a:p>
        </p:txBody>
      </p:sp>
    </p:spTree>
    <p:extLst>
      <p:ext uri="{BB962C8B-B14F-4D97-AF65-F5344CB8AC3E}">
        <p14:creationId xmlns:p14="http://schemas.microsoft.com/office/powerpoint/2010/main" val="21995770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Триггер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Триггеры очень удобно строить на основе схем И-НЕ или ИЛИ-НЕ.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Например асинхронный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RS-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триггер в двух вариациях: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1028" name="Picture 4" descr="рис. 3.56">
            <a:extLst>
              <a:ext uri="{FF2B5EF4-FFF2-40B4-BE49-F238E27FC236}">
                <a16:creationId xmlns:a16="http://schemas.microsoft.com/office/drawing/2014/main" id="{52DA4D5A-D1CC-8420-7677-7F02837B6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37"/>
          <a:stretch/>
        </p:blipFill>
        <p:spPr bwMode="auto">
          <a:xfrm>
            <a:off x="2511627" y="3779837"/>
            <a:ext cx="2028825" cy="278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рис. 3.58">
            <a:extLst>
              <a:ext uri="{FF2B5EF4-FFF2-40B4-BE49-F238E27FC236}">
                <a16:creationId xmlns:a16="http://schemas.microsoft.com/office/drawing/2014/main" id="{3D34AE60-940F-4E22-0B00-D3F2C1DBE2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7"/>
          <a:stretch/>
        </p:blipFill>
        <p:spPr bwMode="auto">
          <a:xfrm>
            <a:off x="5408441" y="3779837"/>
            <a:ext cx="1952625" cy="278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8496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Триггер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Триггеры очень удобно строить на основе схем И-НЕ или ИЛИ-НЕ.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Например синхронный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RS-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триггер: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2050" name="Picture 2" descr="рис. 3.59">
            <a:extLst>
              <a:ext uri="{FF2B5EF4-FFF2-40B4-BE49-F238E27FC236}">
                <a16:creationId xmlns:a16="http://schemas.microsoft.com/office/drawing/2014/main" id="{BD02CFC5-EEAA-4393-F140-69ADDDA432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4" r="15213" b="45422"/>
          <a:stretch/>
        </p:blipFill>
        <p:spPr bwMode="auto">
          <a:xfrm>
            <a:off x="2791838" y="3654000"/>
            <a:ext cx="487355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4728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Регистр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Регистрами называют устройства, предназначенные для приема, хранения и передачи информации. Последняя в регистре хранится в виде двоичного кода, каждому разряду которого соответствует свой элемент памяти (разряд регистра), выполненный на основе триггеров RS-, JK-, или D-типа.</a:t>
            </a:r>
          </a:p>
        </p:txBody>
      </p:sp>
    </p:spTree>
    <p:extLst>
      <p:ext uri="{BB962C8B-B14F-4D97-AF65-F5344CB8AC3E}">
        <p14:creationId xmlns:p14="http://schemas.microsoft.com/office/powerpoint/2010/main" val="39383810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Регистр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Накопительный регистр с параллельными вводом и выводом информации:</a:t>
            </a:r>
          </a:p>
        </p:txBody>
      </p:sp>
      <p:pic>
        <p:nvPicPr>
          <p:cNvPr id="3074" name="Picture 2" descr="рис. 3.72">
            <a:extLst>
              <a:ext uri="{FF2B5EF4-FFF2-40B4-BE49-F238E27FC236}">
                <a16:creationId xmlns:a16="http://schemas.microsoft.com/office/drawing/2014/main" id="{8A15B762-F68C-67C2-A69C-7C707DC42C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66"/>
          <a:stretch/>
        </p:blipFill>
        <p:spPr bwMode="auto">
          <a:xfrm>
            <a:off x="4213057" y="3320647"/>
            <a:ext cx="4229100" cy="340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52605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Сумматор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Сумматором называется узел ЭВМ, предназначенный для арифметического сложения кодов. Сумматоры в зависимости от используемых логических схем различаются на комбинационные и накапливающие. Комбинационный сумматор представляет собой комбинационную схему, которая формирует суммы слагаемых, подаваемых одновременно на входы схемы, и не имеет в своем составе элементов памяти. Накапливающие сумматоры имеют память, в которой накапливают результаты суммирования.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28231162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Сумматор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 числу входов различают полусумматоры, одно и многоразрядные ( параллельные) сумматоры. В зависимости от того, как организованы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межразрядные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переносы, сумматоры делятся на сумматоры с последовательным, параллельным и групповыми переносами. В зависимости от системы счисления, сумматоры бывают двоичные, десятичные и прочие.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Основу всех сумматоров составляют одноразрядные сумматоры. Причем, сложение n-разрядных чисел осуществляется с помощью n одноразрядных сумматоров коммутацией цепей их переноса.</a:t>
            </a:r>
          </a:p>
        </p:txBody>
      </p:sp>
    </p:spTree>
    <p:extLst>
      <p:ext uri="{BB962C8B-B14F-4D97-AF65-F5344CB8AC3E}">
        <p14:creationId xmlns:p14="http://schemas.microsoft.com/office/powerpoint/2010/main" val="25493993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Логические основы ЭВМ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Полный одноразрядный сумматор</a:t>
            </a:r>
          </a:p>
        </p:txBody>
      </p:sp>
      <p:sp>
        <p:nvSpPr>
          <p:cNvPr id="7" name="CustomShape 4"/>
          <p:cNvSpPr/>
          <p:nvPr/>
        </p:nvSpPr>
        <p:spPr>
          <a:xfrm>
            <a:off x="581039" y="2853719"/>
            <a:ext cx="3777747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Операция «+» бинарная, поэтому полусумматор должен иметь два входа (A и B). В результате сложения двух одноразрядных двоичных чисел может получиться двухразрядное число (с переносом в следующий разряд).</a:t>
            </a:r>
          </a:p>
        </p:txBody>
      </p:sp>
      <p:pic>
        <p:nvPicPr>
          <p:cNvPr id="4100" name="Picture 4" descr="Схема сумматора">
            <a:extLst>
              <a:ext uri="{FF2B5EF4-FFF2-40B4-BE49-F238E27FC236}">
                <a16:creationId xmlns:a16="http://schemas.microsoft.com/office/drawing/2014/main" id="{3EEA3DB6-EAE2-4A01-5AC1-DD760B7717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0" t="-3116" r="2290" b="13229"/>
          <a:stretch/>
        </p:blipFill>
        <p:spPr bwMode="auto">
          <a:xfrm>
            <a:off x="4358787" y="2800956"/>
            <a:ext cx="6191250" cy="342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40790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b="0" strike="noStrike" spc="-1">
                <a:solidFill>
                  <a:srgbClr val="004892"/>
                </a:solidFill>
                <a:latin typeface="Montserrat Bold"/>
              </a:rPr>
              <a:t>Спасибо за внимание!</a:t>
            </a:r>
            <a:endParaRPr lang="en-US" sz="4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173277"/>
                </a:solidFill>
                <a:latin typeface="Montserrat"/>
              </a:rPr>
              <a:t>202</a:t>
            </a:r>
            <a:r>
              <a:rPr lang="ru-RU" sz="1600" b="0" strike="noStrike" spc="-1">
                <a:solidFill>
                  <a:srgbClr val="173277"/>
                </a:solidFill>
                <a:latin typeface="Montserrat"/>
              </a:rPr>
              <a:t>3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104" name="Рисунок 2"/>
          <p:cNvPicPr/>
          <p:nvPr/>
        </p:nvPicPr>
        <p:blipFill>
          <a:blip r:embed="rId2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105" name="CustomShape 3"/>
          <p:cNvSpPr/>
          <p:nvPr/>
        </p:nvSpPr>
        <p:spPr>
          <a:xfrm>
            <a:off x="581040" y="183348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4892"/>
                </a:solidFill>
                <a:latin typeface="Montserrat"/>
              </a:rPr>
              <a:t>Рады видеть Вас на наших мероприятиях!</a:t>
            </a: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</a:spPr>
      <a:bodyPr>
        <a:noAutofit/>
      </a:bodyPr>
      <a:lstStyle>
        <a:defPPr>
          <a:lnSpc>
            <a:spcPct val="100000"/>
          </a:lnSpc>
          <a:defRPr sz="1400" b="0" strike="noStrike" spc="-1">
            <a:solidFill>
              <a:srgbClr val="004892"/>
            </a:solidFill>
            <a:latin typeface="Montserra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5316</TotalTime>
  <Words>5314</Words>
  <Application>Microsoft Office PowerPoint</Application>
  <PresentationFormat>Произвольный</PresentationFormat>
  <Paragraphs>1334</Paragraphs>
  <Slides>94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104" baseType="lpstr">
      <vt:lpstr>Arial</vt:lpstr>
      <vt:lpstr>Cambria Math</vt:lpstr>
      <vt:lpstr>Geometria  bold</vt:lpstr>
      <vt:lpstr>Geometria light</vt:lpstr>
      <vt:lpstr>Montserrat</vt:lpstr>
      <vt:lpstr>Montserrat Bold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subject/>
  <dc:creator>afsafasfasfa afafaf</dc:creator>
  <dc:description/>
  <cp:lastModifiedBy>KotCheshir</cp:lastModifiedBy>
  <cp:revision>393</cp:revision>
  <dcterms:created xsi:type="dcterms:W3CDTF">2019-09-16T12:04:13Z</dcterms:created>
  <dcterms:modified xsi:type="dcterms:W3CDTF">2023-10-13T09:41:28Z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