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9" r:id="rId3"/>
    <p:sldId id="271" r:id="rId4"/>
    <p:sldId id="292" r:id="rId5"/>
    <p:sldId id="293" r:id="rId6"/>
    <p:sldId id="294" r:id="rId7"/>
    <p:sldId id="296" r:id="rId8"/>
    <p:sldId id="295" r:id="rId9"/>
    <p:sldId id="297" r:id="rId10"/>
    <p:sldId id="298" r:id="rId11"/>
    <p:sldId id="312" r:id="rId12"/>
    <p:sldId id="300" r:id="rId13"/>
    <p:sldId id="302" r:id="rId14"/>
    <p:sldId id="303" r:id="rId15"/>
    <p:sldId id="304" r:id="rId16"/>
    <p:sldId id="305" r:id="rId17"/>
    <p:sldId id="306" r:id="rId18"/>
    <p:sldId id="291" r:id="rId19"/>
    <p:sldId id="307" r:id="rId20"/>
    <p:sldId id="309" r:id="rId21"/>
    <p:sldId id="308" r:id="rId22"/>
    <p:sldId id="301" r:id="rId23"/>
    <p:sldId id="310" r:id="rId24"/>
    <p:sldId id="311" r:id="rId25"/>
    <p:sldId id="299" r:id="rId26"/>
    <p:sldId id="329" r:id="rId27"/>
    <p:sldId id="326" r:id="rId28"/>
    <p:sldId id="327" r:id="rId29"/>
    <p:sldId id="328" r:id="rId30"/>
    <p:sldId id="313" r:id="rId31"/>
    <p:sldId id="314" r:id="rId32"/>
    <p:sldId id="317" r:id="rId33"/>
    <p:sldId id="320" r:id="rId34"/>
    <p:sldId id="318" r:id="rId35"/>
    <p:sldId id="319" r:id="rId36"/>
    <p:sldId id="321" r:id="rId37"/>
    <p:sldId id="322" r:id="rId38"/>
    <p:sldId id="323" r:id="rId39"/>
    <p:sldId id="324" r:id="rId40"/>
    <p:sldId id="330" r:id="rId41"/>
    <p:sldId id="331" r:id="rId42"/>
    <p:sldId id="332" r:id="rId43"/>
    <p:sldId id="333" r:id="rId44"/>
    <p:sldId id="334" r:id="rId45"/>
    <p:sldId id="336" r:id="rId46"/>
    <p:sldId id="335" r:id="rId47"/>
    <p:sldId id="337" r:id="rId48"/>
    <p:sldId id="338" r:id="rId49"/>
    <p:sldId id="340" r:id="rId50"/>
    <p:sldId id="341" r:id="rId51"/>
    <p:sldId id="343" r:id="rId52"/>
    <p:sldId id="345" r:id="rId53"/>
    <p:sldId id="344" r:id="rId54"/>
    <p:sldId id="346" r:id="rId55"/>
    <p:sldId id="347" r:id="rId56"/>
    <p:sldId id="348" r:id="rId57"/>
    <p:sldId id="339" r:id="rId58"/>
    <p:sldId id="349" r:id="rId59"/>
    <p:sldId id="350" r:id="rId60"/>
    <p:sldId id="351" r:id="rId61"/>
    <p:sldId id="260" r:id="rId62"/>
  </p:sldIdLst>
  <p:sldSz cx="10691813" cy="7559675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ведение" id="{5D9F7A72-7903-4791-9B02-03B0CC4EBD96}">
          <p14:sldIdLst>
            <p14:sldId id="256"/>
          </p14:sldIdLst>
        </p14:section>
        <p14:section name="Информация" id="{E08CC9DD-223C-4625-B723-68B607D9346D}">
          <p14:sldIdLst>
            <p14:sldId id="269"/>
            <p14:sldId id="271"/>
            <p14:sldId id="292"/>
            <p14:sldId id="293"/>
            <p14:sldId id="294"/>
            <p14:sldId id="296"/>
            <p14:sldId id="295"/>
            <p14:sldId id="297"/>
            <p14:sldId id="298"/>
            <p14:sldId id="312"/>
            <p14:sldId id="300"/>
            <p14:sldId id="302"/>
            <p14:sldId id="303"/>
            <p14:sldId id="304"/>
            <p14:sldId id="305"/>
            <p14:sldId id="306"/>
            <p14:sldId id="291"/>
            <p14:sldId id="307"/>
            <p14:sldId id="309"/>
            <p14:sldId id="308"/>
            <p14:sldId id="301"/>
            <p14:sldId id="310"/>
            <p14:sldId id="311"/>
            <p14:sldId id="299"/>
            <p14:sldId id="329"/>
            <p14:sldId id="326"/>
            <p14:sldId id="327"/>
            <p14:sldId id="328"/>
          </p14:sldIdLst>
        </p14:section>
        <p14:section name="Информатика" id="{9D24B242-3A8B-42BE-8671-C2EBCD758EAF}">
          <p14:sldIdLst>
            <p14:sldId id="313"/>
            <p14:sldId id="314"/>
            <p14:sldId id="317"/>
            <p14:sldId id="320"/>
            <p14:sldId id="318"/>
            <p14:sldId id="319"/>
            <p14:sldId id="321"/>
            <p14:sldId id="322"/>
            <p14:sldId id="323"/>
            <p14:sldId id="324"/>
            <p14:sldId id="330"/>
            <p14:sldId id="331"/>
            <p14:sldId id="332"/>
            <p14:sldId id="333"/>
          </p14:sldIdLst>
        </p14:section>
        <p14:section name="Измерение информации" id="{4506A244-DDB1-4FD9-A361-FD2C7C2277CE}">
          <p14:sldIdLst>
            <p14:sldId id="334"/>
            <p14:sldId id="336"/>
            <p14:sldId id="335"/>
            <p14:sldId id="337"/>
            <p14:sldId id="338"/>
            <p14:sldId id="340"/>
            <p14:sldId id="341"/>
            <p14:sldId id="343"/>
            <p14:sldId id="345"/>
            <p14:sldId id="344"/>
            <p14:sldId id="346"/>
            <p14:sldId id="347"/>
            <p14:sldId id="348"/>
            <p14:sldId id="339"/>
            <p14:sldId id="349"/>
            <p14:sldId id="350"/>
            <p14:sldId id="351"/>
          </p14:sldIdLst>
        </p14:section>
        <p14:section name="Завершение" id="{57706748-57AD-45AB-9FB3-1B9A00E91AB5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5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01720" y="1237320"/>
            <a:ext cx="9087840" cy="12199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6619" b="0" strike="noStrike" spc="-1">
                <a:solidFill>
                  <a:srgbClr val="000000"/>
                </a:solidFill>
                <a:latin typeface="Geometria  bold"/>
              </a:rPr>
              <a:t>Образец заголовка</a:t>
            </a:r>
            <a:endParaRPr lang="en-US" sz="6619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73512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87095A16-4C3A-49BC-BA45-ED63D8DC7979}" type="datetime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14.09.2023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541680" y="7006680"/>
            <a:ext cx="36082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755100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CC19D91D-1076-4D88-80F8-03FFDA14860F}" type="slidenum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090" b="0" strike="noStrike" spc="-1">
                <a:solidFill>
                  <a:srgbClr val="000000"/>
                </a:solidFill>
                <a:latin typeface="Geometria light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10" b="0" strike="noStrike" spc="-1">
                <a:solidFill>
                  <a:srgbClr val="000000"/>
                </a:solidFill>
                <a:latin typeface="Geometria light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581040" y="800280"/>
            <a:ext cx="8048160" cy="826389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spc="-1" dirty="0">
                <a:solidFill>
                  <a:srgbClr val="004892"/>
                </a:solidFill>
                <a:latin typeface="Montserrat Bold"/>
              </a:rPr>
              <a:t>Основы Информационных Технологий.</a:t>
            </a:r>
          </a:p>
          <a:p>
            <a:pPr>
              <a:lnSpc>
                <a:spcPct val="100000"/>
              </a:lnSpc>
            </a:pPr>
            <a:r>
              <a:rPr lang="ru-RU" sz="4800" spc="-1" dirty="0">
                <a:solidFill>
                  <a:srgbClr val="004892"/>
                </a:solidFill>
                <a:latin typeface="Montserrat Bold"/>
              </a:rPr>
              <a:t>Лекция 1</a:t>
            </a:r>
            <a:endParaRPr lang="en-US" sz="4800" b="0" strike="noStrike" spc="-1" dirty="0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6862680"/>
            <a:ext cx="10691280" cy="45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173277"/>
                </a:solidFill>
                <a:latin typeface="Montserrat"/>
              </a:rPr>
              <a:t>202</a:t>
            </a:r>
            <a:r>
              <a:rPr lang="ru-RU" sz="1600" b="0" strike="noStrike" spc="-1" dirty="0">
                <a:solidFill>
                  <a:srgbClr val="173277"/>
                </a:solidFill>
                <a:latin typeface="Montserrat"/>
              </a:rPr>
              <a:t>3</a:t>
            </a:r>
            <a:endParaRPr lang="en-US" sz="1600" b="0" strike="noStrike" spc="-1" dirty="0">
              <a:latin typeface="Arial"/>
            </a:endParaRPr>
          </a:p>
        </p:txBody>
      </p:sp>
      <p:pic>
        <p:nvPicPr>
          <p:cNvPr id="84" name="Рисунок 2"/>
          <p:cNvPicPr/>
          <p:nvPr/>
        </p:nvPicPr>
        <p:blipFill>
          <a:blip r:embed="rId3"/>
          <a:stretch/>
        </p:blipFill>
        <p:spPr>
          <a:xfrm>
            <a:off x="4115160" y="5178600"/>
            <a:ext cx="2232360" cy="1426680"/>
          </a:xfrm>
          <a:prstGeom prst="rect">
            <a:avLst/>
          </a:prstGeom>
          <a:ln>
            <a:noFill/>
          </a:ln>
        </p:spPr>
      </p:pic>
      <p:sp>
        <p:nvSpPr>
          <p:cNvPr id="85" name="CustomShape 3"/>
          <p:cNvSpPr/>
          <p:nvPr/>
        </p:nvSpPr>
        <p:spPr>
          <a:xfrm>
            <a:off x="506520" y="3779837"/>
            <a:ext cx="819720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"/>
              </a:rPr>
              <a:t>Информация</a:t>
            </a:r>
          </a:p>
          <a:p>
            <a:pPr algn="r"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"/>
              </a:rPr>
              <a:t>Информатика</a:t>
            </a:r>
          </a:p>
          <a:p>
            <a:pPr algn="r"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"/>
              </a:rPr>
              <a:t>Измерение информации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658042" y="2421530"/>
            <a:ext cx="9924840" cy="8029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7942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Что такое информация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Понятие «информация» является многогранным.</a:t>
            </a:r>
          </a:p>
          <a:p>
            <a:pPr algn="just">
              <a:lnSpc>
                <a:spcPct val="100000"/>
              </a:lnSpc>
            </a:pPr>
            <a:endParaRPr lang="ru-RU" sz="20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Информация (от лат. </a:t>
            </a: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informātiō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«разъяснение, представление, понятие о чём-либо», </a:t>
            </a: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informare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«придавать вид, форму, обучать; мыслить, воображать») – све­де­ния (со­об­ще­ния, дан­ные) не­за­ви­си­мо от фор­мы их пред­став­ле­ния.</a:t>
            </a:r>
          </a:p>
        </p:txBody>
      </p:sp>
    </p:spTree>
    <p:extLst>
      <p:ext uri="{BB962C8B-B14F-4D97-AF65-F5344CB8AC3E}">
        <p14:creationId xmlns:p14="http://schemas.microsoft.com/office/powerpoint/2010/main" val="4059547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Что такое информация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Информация – это любые сведения, принимаемые и передаваемые, сохраняемые различными источниками.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Информация – это вся совокупность сведений об окружающем нас мире, о всевозможных протекающих в нем процессах, которые могут быть восприняты живыми организмами, электронными машинами и другими информационными системами.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Информация – это значимые сведения о чём-либо, когда форма их представления также является информацией, то есть имеет форматирующую функцию в соответствии с собственной природой.</a:t>
            </a:r>
          </a:p>
        </p:txBody>
      </p:sp>
    </p:spTree>
    <p:extLst>
      <p:ext uri="{BB962C8B-B14F-4D97-AF65-F5344CB8AC3E}">
        <p14:creationId xmlns:p14="http://schemas.microsoft.com/office/powerpoint/2010/main" val="1301193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Что такое информация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Информация – это все то, чем могут быть дополнены наши знания и предположения.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Информация – это психический продукт любого психофизического организма, производимый им при использовании какого-либо средства, называемого средством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2562296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Что такое информация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Информация – это данные, организованные таким образом, что имеют смысл для имеющего с ними дело человека.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Информация – это значение, вкладываемое человеком в данные на основании известных соглашений, используемых для их представления.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959158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Что такое информация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 стандартах: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ISO/IEC 10746-2:1996: знания о предметах, фактах, идеях и т. д., которыми могут обмениваться люди в рамках конкретного контекста;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ISO/IEC 2382:2015: знания относительно фактов, событий, вещей, идей и понятий, которые в определённом контексте имеют конкретный смысл;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ГОСТ 7.0-99: сведения, воспринимаемые человеком и (или) специальными устройствами как отражение фактов материального или духовного мира в процессе коммуникации.</a:t>
            </a:r>
          </a:p>
        </p:txBody>
      </p:sp>
    </p:spTree>
    <p:extLst>
      <p:ext uri="{BB962C8B-B14F-4D97-AF65-F5344CB8AC3E}">
        <p14:creationId xmlns:p14="http://schemas.microsoft.com/office/powerpoint/2010/main" val="2572496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Что такое информация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Первоначально «информация» – сведения, передаваемые людьми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устным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письменным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или каким-либо другим способом (с помощью условных сигналов, технических средств и т. д.); с середины XX века термин «информация» превратился в общенаучное понятие, включающее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обмен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сведениями между людьми, человеком и автоматом, автоматом и автоматом; обмен сигналами в животном и растительном мире; передачу признаков от клетки к клетке, от организма к организму (например, генетическая информация); одно из основных понятий кибернетики.</a:t>
            </a:r>
          </a:p>
        </p:txBody>
      </p:sp>
    </p:spTree>
    <p:extLst>
      <p:ext uri="{BB962C8B-B14F-4D97-AF65-F5344CB8AC3E}">
        <p14:creationId xmlns:p14="http://schemas.microsoft.com/office/powerpoint/2010/main" val="3969798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Что такое информация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 теории информации и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кибернетике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под </a:t>
            </a:r>
            <a:r>
              <a:rPr lang="ru-RU" sz="2000" i="1" spc="-1" dirty="0">
                <a:solidFill>
                  <a:srgbClr val="262626"/>
                </a:solidFill>
                <a:latin typeface="Montserrat"/>
              </a:rPr>
              <a:t>информацией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понимается не каждое сообщение, а лишь такое, которое содержит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неизвестные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ранее его получателю факты,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дополняющие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его представление об изучаемом или анализируемом объекте или процессе.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Информация – сведения, которые должны снять в больше или меньшей степени существующую до их получения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неопределенность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у получателя, пополнив систему его понимания объекта полезными сведениями.</a:t>
            </a:r>
          </a:p>
        </p:txBody>
      </p:sp>
    </p:spTree>
    <p:extLst>
      <p:ext uri="{BB962C8B-B14F-4D97-AF65-F5344CB8AC3E}">
        <p14:creationId xmlns:p14="http://schemas.microsoft.com/office/powerpoint/2010/main" val="565764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Что такое информация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Под информацией понимают определенный набор сведений, получаемых о некотором объекте/процессе/явлении, от некоторого «источника» некоторым «приемником» по средствам совокупности сигналов.</a:t>
            </a:r>
          </a:p>
          <a:p>
            <a:pPr algn="just">
              <a:lnSpc>
                <a:spcPct val="100000"/>
              </a:lnSpc>
            </a:pPr>
            <a:endParaRPr lang="ru-RU" sz="2000" spc="-1" dirty="0">
              <a:solidFill>
                <a:srgbClr val="262626"/>
              </a:solidFill>
              <a:latin typeface="Montserrat"/>
            </a:endParaRP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Информация появляется в виде сигналов и только при взаимодействии объектов.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Одна и таже информация различными получателями может быть интерпретирована по-разному, в зависимости от «настроек» «приемника».</a:t>
            </a:r>
          </a:p>
        </p:txBody>
      </p:sp>
    </p:spTree>
    <p:extLst>
      <p:ext uri="{BB962C8B-B14F-4D97-AF65-F5344CB8AC3E}">
        <p14:creationId xmlns:p14="http://schemas.microsoft.com/office/powerpoint/2010/main" val="3850527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110600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Схема передачи информации</a:t>
            </a:r>
            <a:endParaRPr lang="en-US" sz="2000" spc="-1" dirty="0">
              <a:solidFill>
                <a:srgbClr val="004892"/>
              </a:solidFill>
              <a:latin typeface="Montserrat Bold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FDEA97-76DB-06C7-F9C9-909A82C88176}"/>
              </a:ext>
            </a:extLst>
          </p:cNvPr>
          <p:cNvSpPr/>
          <p:nvPr/>
        </p:nvSpPr>
        <p:spPr>
          <a:xfrm>
            <a:off x="1419300" y="1989842"/>
            <a:ext cx="1944406" cy="72787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spc="-1" dirty="0">
                <a:solidFill>
                  <a:srgbClr val="004892"/>
                </a:solidFill>
                <a:latin typeface="Montserrat"/>
              </a:rPr>
              <a:t>Источник информации</a:t>
            </a:r>
            <a:endParaRPr lang="ru-RU" sz="1400" b="0" strike="noStrike" spc="-1" dirty="0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276FA05-F5A9-4C25-F473-C4903583A597}"/>
              </a:ext>
            </a:extLst>
          </p:cNvPr>
          <p:cNvSpPr/>
          <p:nvPr/>
        </p:nvSpPr>
        <p:spPr>
          <a:xfrm>
            <a:off x="2085090" y="3415920"/>
            <a:ext cx="1944407" cy="72787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spc="-1" dirty="0">
                <a:solidFill>
                  <a:srgbClr val="004892"/>
                </a:solidFill>
                <a:latin typeface="Montserrat"/>
              </a:rPr>
              <a:t>Кодирующие устройство</a:t>
            </a:r>
            <a:endParaRPr lang="ru-RU" sz="1400" b="0" strike="noStrike" spc="-1" dirty="0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2FC8432-F2A0-94A6-8905-F0DD81F83D49}"/>
              </a:ext>
            </a:extLst>
          </p:cNvPr>
          <p:cNvSpPr/>
          <p:nvPr/>
        </p:nvSpPr>
        <p:spPr>
          <a:xfrm>
            <a:off x="4334793" y="4581741"/>
            <a:ext cx="1944406" cy="72787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spc="-1" dirty="0">
                <a:solidFill>
                  <a:srgbClr val="004892"/>
                </a:solidFill>
                <a:latin typeface="Montserrat"/>
              </a:rPr>
              <a:t>Канал связи</a:t>
            </a:r>
            <a:endParaRPr lang="ru-RU" sz="1400" b="0" strike="noStrike" spc="-1" dirty="0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39C5D28-CD41-1B70-709C-BA11E90A5796}"/>
              </a:ext>
            </a:extLst>
          </p:cNvPr>
          <p:cNvSpPr/>
          <p:nvPr/>
        </p:nvSpPr>
        <p:spPr>
          <a:xfrm>
            <a:off x="6584497" y="3415920"/>
            <a:ext cx="1944406" cy="72787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spc="-1" dirty="0">
                <a:solidFill>
                  <a:srgbClr val="004892"/>
                </a:solidFill>
                <a:latin typeface="Montserrat"/>
              </a:rPr>
              <a:t>Декодирующие устройство</a:t>
            </a:r>
            <a:endParaRPr lang="ru-RU" sz="1400" b="0" strike="noStrike" spc="-1" dirty="0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DA0150C-7C58-E085-671C-64204DF7DF20}"/>
              </a:ext>
            </a:extLst>
          </p:cNvPr>
          <p:cNvSpPr/>
          <p:nvPr/>
        </p:nvSpPr>
        <p:spPr>
          <a:xfrm>
            <a:off x="7250288" y="1987004"/>
            <a:ext cx="1944407" cy="72787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spc="-1" dirty="0">
                <a:solidFill>
                  <a:srgbClr val="004892"/>
                </a:solidFill>
                <a:latin typeface="Montserrat"/>
              </a:rPr>
              <a:t>Приемник информации</a:t>
            </a:r>
            <a:endParaRPr lang="ru-RU" sz="1400" b="0" strike="noStrike" spc="-1" dirty="0">
              <a:solidFill>
                <a:srgbClr val="004892"/>
              </a:solidFill>
              <a:latin typeface="Montserrat"/>
            </a:endParaRP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DFF34D4-2BF2-745C-5F98-9E06865C164F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>
            <a:off x="2391503" y="2717712"/>
            <a:ext cx="665791" cy="69820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29B702AB-D85D-7149-B464-4D8331302107}"/>
              </a:ext>
            </a:extLst>
          </p:cNvPr>
          <p:cNvCxnSpPr>
            <a:cxnSpLocks/>
            <a:stCxn id="6" idx="2"/>
            <a:endCxn id="8" idx="1"/>
          </p:cNvCxnSpPr>
          <p:nvPr/>
        </p:nvCxnSpPr>
        <p:spPr>
          <a:xfrm>
            <a:off x="3057294" y="4143790"/>
            <a:ext cx="1277499" cy="80188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EE098BF8-FDAB-6156-02AF-4820D3B67370}"/>
              </a:ext>
            </a:extLst>
          </p:cNvPr>
          <p:cNvCxnSpPr>
            <a:cxnSpLocks/>
            <a:stCxn id="8" idx="3"/>
            <a:endCxn id="10" idx="2"/>
          </p:cNvCxnSpPr>
          <p:nvPr/>
        </p:nvCxnSpPr>
        <p:spPr>
          <a:xfrm flipV="1">
            <a:off x="6279199" y="4143790"/>
            <a:ext cx="1277501" cy="80188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Прямая со стрелкой 65">
            <a:extLst>
              <a:ext uri="{FF2B5EF4-FFF2-40B4-BE49-F238E27FC236}">
                <a16:creationId xmlns:a16="http://schemas.microsoft.com/office/drawing/2014/main" id="{292AE4F0-0534-BBDB-CBE8-3CD70D5A3687}"/>
              </a:ext>
            </a:extLst>
          </p:cNvPr>
          <p:cNvCxnSpPr>
            <a:cxnSpLocks/>
            <a:stCxn id="10" idx="0"/>
            <a:endCxn id="11" idx="2"/>
          </p:cNvCxnSpPr>
          <p:nvPr/>
        </p:nvCxnSpPr>
        <p:spPr>
          <a:xfrm flipV="1">
            <a:off x="7556700" y="2714874"/>
            <a:ext cx="665792" cy="7010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D526DD8-4FFB-DE4C-CF9B-DD99F9B9F99D}"/>
              </a:ext>
            </a:extLst>
          </p:cNvPr>
          <p:cNvSpPr/>
          <p:nvPr/>
        </p:nvSpPr>
        <p:spPr>
          <a:xfrm>
            <a:off x="4417754" y="5971913"/>
            <a:ext cx="1769037" cy="47716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spc="-1" dirty="0">
                <a:solidFill>
                  <a:srgbClr val="004892"/>
                </a:solidFill>
                <a:latin typeface="Montserrat"/>
              </a:rPr>
              <a:t>Помехи</a:t>
            </a:r>
            <a:endParaRPr lang="ru-RU" sz="1400" b="0" strike="noStrike" spc="-1" dirty="0">
              <a:solidFill>
                <a:srgbClr val="004892"/>
              </a:solidFill>
              <a:latin typeface="Montserrat"/>
            </a:endParaRP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55AFD0D3-2D6B-BB11-CB55-9D00795D33F8}"/>
              </a:ext>
            </a:extLst>
          </p:cNvPr>
          <p:cNvCxnSpPr>
            <a:cxnSpLocks/>
            <a:stCxn id="24" idx="0"/>
            <a:endCxn id="8" idx="2"/>
          </p:cNvCxnSpPr>
          <p:nvPr/>
        </p:nvCxnSpPr>
        <p:spPr>
          <a:xfrm flipV="1">
            <a:off x="5302273" y="5309611"/>
            <a:ext cx="4723" cy="66230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467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Основные функции информации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Познавательная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– получение новой информации. Реализуется через этапы обращения информации: производство (синтез), представление, хранение (передача во времени) и потребление.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Коммуникативная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– функция общения, реализуемая через этапы обращения информации: передача, распределение.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Управленческая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– формирование целесообразного поведения управляемой системы, получающей информацию. Реализуется через все основные этапы обращения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2122668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Свойства информации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Любая информация обладает рядом свойств, которые в совокупности определяют степень ее соответствия потребностям пользователя (качество информации). Можно привести немало разнообразных свойств информации, так как каждая научная дисциплина рассматривает те свойства, которые ей наиболее важны.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 точки зрения информатики наиболее важными представляются следующие:</a:t>
            </a:r>
          </a:p>
        </p:txBody>
      </p:sp>
    </p:spTree>
    <p:extLst>
      <p:ext uri="{BB962C8B-B14F-4D97-AF65-F5344CB8AC3E}">
        <p14:creationId xmlns:p14="http://schemas.microsoft.com/office/powerpoint/2010/main" val="2291308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Свойства информации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Актуальность информации – свойство информации сохранять ценность для потребителя в течение времени, т. е. не подвергаться «моральному» старению.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Полнота информации – свойство информации, характеризуемое мерой достаточности для решения определенных задач. Полнота информации означает, что она обеспечивает принятие правильного (оптимального) решения. Оценивается относительно вполне определенной задачи или группы задач.</a:t>
            </a:r>
          </a:p>
        </p:txBody>
      </p:sp>
    </p:spTree>
    <p:extLst>
      <p:ext uri="{BB962C8B-B14F-4D97-AF65-F5344CB8AC3E}">
        <p14:creationId xmlns:p14="http://schemas.microsoft.com/office/powerpoint/2010/main" val="1306015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Свойства информации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Адекватность информации – свойство, заключающееся в соответствии содержательной информации состоянию объекта. Нарушение идентичности связано с техническим старением информации, при котором происходит расхождение реальных признаков объектов и тех же признаков, отображенных в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1319647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Свойства информации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Сохранность информации – свойство информации, характеризуемое степенью готовности определенных информационных массивов к целевому применению и определяемое способностью контроля и защиты информации обеспечить постоянное наличие и своевременное предоставление информационного массива, необходимых для автоматизированного решения целевых и функциональных задач системы.</a:t>
            </a:r>
          </a:p>
        </p:txBody>
      </p:sp>
    </p:spTree>
    <p:extLst>
      <p:ext uri="{BB962C8B-B14F-4D97-AF65-F5344CB8AC3E}">
        <p14:creationId xmlns:p14="http://schemas.microsoft.com/office/powerpoint/2010/main" val="2918803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Свойства информации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Достоверность информации – свойство информации, характеризуемое степенью соответствия реальных информационных единиц их истинному значению. Требуемый уровень достоверности информации достигается путем внедрения методов контроля и защиты информации на всех стадиях ее переработки, повышения надежности комплекса технических и программных средств информационной системы, а также административно-организационными мерами.</a:t>
            </a:r>
          </a:p>
        </p:txBody>
      </p:sp>
    </p:spTree>
    <p:extLst>
      <p:ext uri="{BB962C8B-B14F-4D97-AF65-F5344CB8AC3E}">
        <p14:creationId xmlns:p14="http://schemas.microsoft.com/office/powerpoint/2010/main" val="2199769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110600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Основные информационные процессы (последовательно действий, выполняемых с информацией)</a:t>
            </a:r>
            <a:endParaRPr lang="en-US" sz="2000" spc="-1" dirty="0">
              <a:solidFill>
                <a:srgbClr val="004892"/>
              </a:solidFill>
              <a:latin typeface="Montserrat Bold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A16292D-CDA2-31D9-1B71-52DC3084352A}"/>
              </a:ext>
            </a:extLst>
          </p:cNvPr>
          <p:cNvSpPr/>
          <p:nvPr/>
        </p:nvSpPr>
        <p:spPr>
          <a:xfrm>
            <a:off x="633422" y="2185806"/>
            <a:ext cx="1944406" cy="72787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spc="-1" dirty="0">
                <a:solidFill>
                  <a:srgbClr val="004892"/>
                </a:solidFill>
                <a:latin typeface="Montserrat"/>
              </a:rPr>
              <a:t>Объект (процесс)</a:t>
            </a:r>
            <a:endParaRPr lang="ru-RU" sz="1400" b="0" strike="noStrike" spc="-1" dirty="0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FDEA97-76DB-06C7-F9C9-909A82C88176}"/>
              </a:ext>
            </a:extLst>
          </p:cNvPr>
          <p:cNvSpPr/>
          <p:nvPr/>
        </p:nvSpPr>
        <p:spPr>
          <a:xfrm>
            <a:off x="631359" y="3236251"/>
            <a:ext cx="1944406" cy="72787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spc="-1" dirty="0">
                <a:solidFill>
                  <a:srgbClr val="004892"/>
                </a:solidFill>
                <a:latin typeface="Montserrat"/>
              </a:rPr>
              <a:t>Сбор информации</a:t>
            </a:r>
            <a:endParaRPr lang="ru-RU" sz="1400" b="0" strike="noStrike" spc="-1" dirty="0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276FA05-F5A9-4C25-F473-C4903583A597}"/>
              </a:ext>
            </a:extLst>
          </p:cNvPr>
          <p:cNvSpPr/>
          <p:nvPr/>
        </p:nvSpPr>
        <p:spPr>
          <a:xfrm>
            <a:off x="631358" y="4286697"/>
            <a:ext cx="1944407" cy="72787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spc="-1" dirty="0">
                <a:solidFill>
                  <a:srgbClr val="004892"/>
                </a:solidFill>
                <a:latin typeface="Montserrat"/>
              </a:rPr>
              <a:t>Подготовка/ преобразование информации</a:t>
            </a:r>
            <a:endParaRPr lang="ru-RU" sz="1400" b="0" strike="noStrike" spc="-1" dirty="0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B46A63F-7278-37D9-C26F-8C8B8C36C386}"/>
              </a:ext>
            </a:extLst>
          </p:cNvPr>
          <p:cNvSpPr/>
          <p:nvPr/>
        </p:nvSpPr>
        <p:spPr>
          <a:xfrm>
            <a:off x="1918592" y="5337142"/>
            <a:ext cx="1944406" cy="72787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spc="-1" dirty="0">
                <a:solidFill>
                  <a:srgbClr val="004892"/>
                </a:solidFill>
                <a:latin typeface="Montserrat"/>
              </a:rPr>
              <a:t>Передача информации</a:t>
            </a:r>
            <a:endParaRPr lang="ru-RU" sz="1400" b="0" strike="noStrike" spc="-1" dirty="0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2FC8432-F2A0-94A6-8905-F0DD81F83D49}"/>
              </a:ext>
            </a:extLst>
          </p:cNvPr>
          <p:cNvSpPr/>
          <p:nvPr/>
        </p:nvSpPr>
        <p:spPr>
          <a:xfrm>
            <a:off x="4175605" y="5337142"/>
            <a:ext cx="1944406" cy="72787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spc="-1" dirty="0">
                <a:solidFill>
                  <a:srgbClr val="004892"/>
                </a:solidFill>
                <a:latin typeface="Montserrat"/>
              </a:rPr>
              <a:t>Обработка информации</a:t>
            </a:r>
            <a:endParaRPr lang="ru-RU" sz="1400" b="0" strike="noStrike" spc="-1" dirty="0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0A4CA5C-94EA-DDC1-A80E-E1EBED00578E}"/>
              </a:ext>
            </a:extLst>
          </p:cNvPr>
          <p:cNvSpPr/>
          <p:nvPr/>
        </p:nvSpPr>
        <p:spPr>
          <a:xfrm>
            <a:off x="6432618" y="5330814"/>
            <a:ext cx="1944406" cy="72787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spc="-1" dirty="0">
                <a:solidFill>
                  <a:srgbClr val="004892"/>
                </a:solidFill>
                <a:latin typeface="Montserrat"/>
              </a:rPr>
              <a:t>Хранение информации</a:t>
            </a:r>
            <a:endParaRPr lang="ru-RU" sz="1400" b="0" strike="noStrike" spc="-1" dirty="0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39C5D28-CD41-1B70-709C-BA11E90A5796}"/>
              </a:ext>
            </a:extLst>
          </p:cNvPr>
          <p:cNvSpPr/>
          <p:nvPr/>
        </p:nvSpPr>
        <p:spPr>
          <a:xfrm>
            <a:off x="7780274" y="4286697"/>
            <a:ext cx="1944406" cy="72787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spc="-1" dirty="0">
                <a:solidFill>
                  <a:srgbClr val="004892"/>
                </a:solidFill>
                <a:latin typeface="Montserrat"/>
              </a:rPr>
              <a:t>Передача информации</a:t>
            </a:r>
            <a:endParaRPr lang="ru-RU" sz="1400" b="0" strike="noStrike" spc="-1" dirty="0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DA0150C-7C58-E085-671C-64204DF7DF20}"/>
              </a:ext>
            </a:extLst>
          </p:cNvPr>
          <p:cNvSpPr/>
          <p:nvPr/>
        </p:nvSpPr>
        <p:spPr>
          <a:xfrm>
            <a:off x="7780273" y="3237744"/>
            <a:ext cx="1944407" cy="72787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spc="-1" dirty="0">
                <a:solidFill>
                  <a:srgbClr val="004892"/>
                </a:solidFill>
                <a:latin typeface="Montserrat"/>
              </a:rPr>
              <a:t>Отображение/ воспроизведение информации</a:t>
            </a:r>
            <a:endParaRPr lang="ru-RU" sz="1400" b="0" strike="noStrike" spc="-1" dirty="0">
              <a:solidFill>
                <a:srgbClr val="004892"/>
              </a:solidFill>
              <a:latin typeface="Montserrat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348D80A-4E08-A7B5-58A2-8AFE7685E8AB}"/>
              </a:ext>
            </a:extLst>
          </p:cNvPr>
          <p:cNvSpPr/>
          <p:nvPr/>
        </p:nvSpPr>
        <p:spPr>
          <a:xfrm>
            <a:off x="7780273" y="2187625"/>
            <a:ext cx="1944407" cy="72787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spc="-1" dirty="0">
                <a:solidFill>
                  <a:srgbClr val="004892"/>
                </a:solidFill>
                <a:latin typeface="Montserrat"/>
              </a:rPr>
              <a:t>Потребитель информации</a:t>
            </a:r>
            <a:endParaRPr lang="ru-RU" sz="1400" b="0" strike="noStrike" spc="-1" dirty="0">
              <a:solidFill>
                <a:srgbClr val="004892"/>
              </a:solidFill>
              <a:latin typeface="Montserrat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97CE2536-032E-42C7-D36F-96F286F59C09}"/>
              </a:ext>
            </a:extLst>
          </p:cNvPr>
          <p:cNvCxnSpPr>
            <a:stCxn id="2" idx="2"/>
            <a:endCxn id="5" idx="0"/>
          </p:cNvCxnSpPr>
          <p:nvPr/>
        </p:nvCxnSpPr>
        <p:spPr>
          <a:xfrm flipH="1">
            <a:off x="1603562" y="2913676"/>
            <a:ext cx="2063" cy="3225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DFF34D4-2BF2-745C-5F98-9E06865C164F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>
            <a:off x="1603562" y="3964121"/>
            <a:ext cx="0" cy="32257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29B702AB-D85D-7149-B464-4D8331302107}"/>
              </a:ext>
            </a:extLst>
          </p:cNvPr>
          <p:cNvCxnSpPr>
            <a:cxnSpLocks/>
            <a:stCxn id="6" idx="2"/>
            <a:endCxn id="7" idx="1"/>
          </p:cNvCxnSpPr>
          <p:nvPr/>
        </p:nvCxnSpPr>
        <p:spPr>
          <a:xfrm>
            <a:off x="1603562" y="5014567"/>
            <a:ext cx="315030" cy="6865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17F25E4A-4920-1549-4128-81E3F1F79C92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3862998" y="5701077"/>
            <a:ext cx="3126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6768EF69-130F-215D-9E9D-94BC0697671B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 flipV="1">
            <a:off x="6120011" y="5694749"/>
            <a:ext cx="312607" cy="63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EE098BF8-FDAB-6156-02AF-4820D3B67370}"/>
              </a:ext>
            </a:extLst>
          </p:cNvPr>
          <p:cNvCxnSpPr>
            <a:cxnSpLocks/>
            <a:stCxn id="9" idx="3"/>
            <a:endCxn id="10" idx="2"/>
          </p:cNvCxnSpPr>
          <p:nvPr/>
        </p:nvCxnSpPr>
        <p:spPr>
          <a:xfrm flipV="1">
            <a:off x="8377024" y="5014567"/>
            <a:ext cx="375453" cy="6801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Прямая со стрелкой 65">
            <a:extLst>
              <a:ext uri="{FF2B5EF4-FFF2-40B4-BE49-F238E27FC236}">
                <a16:creationId xmlns:a16="http://schemas.microsoft.com/office/drawing/2014/main" id="{292AE4F0-0534-BBDB-CBE8-3CD70D5A3687}"/>
              </a:ext>
            </a:extLst>
          </p:cNvPr>
          <p:cNvCxnSpPr>
            <a:cxnSpLocks/>
            <a:stCxn id="10" idx="0"/>
            <a:endCxn id="11" idx="2"/>
          </p:cNvCxnSpPr>
          <p:nvPr/>
        </p:nvCxnSpPr>
        <p:spPr>
          <a:xfrm flipV="1">
            <a:off x="8752477" y="3965614"/>
            <a:ext cx="0" cy="3210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9" name="Прямая со стрелкой 68">
            <a:extLst>
              <a:ext uri="{FF2B5EF4-FFF2-40B4-BE49-F238E27FC236}">
                <a16:creationId xmlns:a16="http://schemas.microsoft.com/office/drawing/2014/main" id="{FB878F47-0DB4-8AEC-3FD5-030FAD8762BF}"/>
              </a:ext>
            </a:extLst>
          </p:cNvPr>
          <p:cNvCxnSpPr>
            <a:cxnSpLocks/>
            <a:stCxn id="11" idx="0"/>
            <a:endCxn id="12" idx="2"/>
          </p:cNvCxnSpPr>
          <p:nvPr/>
        </p:nvCxnSpPr>
        <p:spPr>
          <a:xfrm flipV="1">
            <a:off x="8752477" y="2915495"/>
            <a:ext cx="0" cy="3222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5090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Сбор информации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На этапе восприятия информации осуществляется целенаправленное извлечение и анализ информации о каком-либо объекте (процессе), в результате чего формируется образ объекта, проводятся его опознание и оценка. Главная задача на этом этапе – отделить полезную информацию от мешающей (шумов), что в ряде случаев связано со значительными трудностями.</a:t>
            </a:r>
          </a:p>
        </p:txBody>
      </p:sp>
    </p:spTree>
    <p:extLst>
      <p:ext uri="{BB962C8B-B14F-4D97-AF65-F5344CB8AC3E}">
        <p14:creationId xmlns:p14="http://schemas.microsoft.com/office/powerpoint/2010/main" val="164603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Подготовка информации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На этапе подготовки информации осуществляется ее первичное преобразование. На этом этапе проводятся такие операции, как нормализация, аналого-цифровое преобразование, шифрование. Иногда этап подготовки рассматривается как вспомогательный на этапе восприятия. В результате восприятия и подготовки получается сигнал в форме, удобной для передачи, хранения или обработки.</a:t>
            </a:r>
          </a:p>
        </p:txBody>
      </p:sp>
    </p:spTree>
    <p:extLst>
      <p:ext uri="{BB962C8B-B14F-4D97-AF65-F5344CB8AC3E}">
        <p14:creationId xmlns:p14="http://schemas.microsoft.com/office/powerpoint/2010/main" val="1078186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Передача информации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На этапе передачи информация пересылается из одного места в другое (от отправителя получателю – адресату). Передача осуществляется по каналам различной физической природы, самыми распространенными из которых являются электрические, электромагнитные и оптические. Извлечение сигнала на выходе канала, подверженного действию шумов, носит характер вторичного восприятия.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1997667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Обработка информации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На этапах обработки информации выявляются ее общие и существенные взаимозависимости, представляющие интерес для системы. Преобразование информации на этапе обработки (как и на других этапах) осуществляется либо средствами информационной техники, либо человеком.</a:t>
            </a:r>
          </a:p>
        </p:txBody>
      </p:sp>
    </p:spTree>
    <p:extLst>
      <p:ext uri="{BB962C8B-B14F-4D97-AF65-F5344CB8AC3E}">
        <p14:creationId xmlns:p14="http://schemas.microsoft.com/office/powerpoint/2010/main" val="25082852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Обработка информации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Под обработкой информации понимается любое ее преобразование, проводимое по законам логики, математики, а также неформальным правилам, основанным на «здравом смысле», интуиции, обобщенном опыте, сложившихся взглядах и нормах поведения. Результатом работы процесса будет либо информация, представленная в иных формах, либо информация, содержащая ответы на поставленные вопросы. Если процесс обработки </a:t>
            </a:r>
            <a:r>
              <a:rPr lang="ru-RU" sz="2000" i="1" spc="-1" dirty="0">
                <a:solidFill>
                  <a:srgbClr val="262626"/>
                </a:solidFill>
                <a:latin typeface="Montserrat"/>
              </a:rPr>
              <a:t>формализуем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 он может выполняться техническими средствами (ЭВМ). Результатом обработки в таком случае будут </a:t>
            </a:r>
            <a:r>
              <a:rPr lang="ru-RU" sz="2000" i="1" spc="-1" dirty="0">
                <a:solidFill>
                  <a:srgbClr val="262626"/>
                </a:solidFill>
                <a:latin typeface="Montserrat"/>
              </a:rPr>
              <a:t>данные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9053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Хранение информации и отображение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На этапе хранения информацию записывают в запоминающее устройство для последующего использования. Для хранения информации используются в основном полупроводниковые и магнитные носители.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Этап отображения информации должен предшествовать этапам, связанным с участием человека. Цель этого этапа – предоставить человеку нужную ему информацию с помощью устройств, способных воздействовать на его органы чувств.</a:t>
            </a:r>
          </a:p>
        </p:txBody>
      </p:sp>
    </p:spTree>
    <p:extLst>
      <p:ext uri="{BB962C8B-B14F-4D97-AF65-F5344CB8AC3E}">
        <p14:creationId xmlns:p14="http://schemas.microsoft.com/office/powerpoint/2010/main" val="40067499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Что такое данные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Данными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называют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факты,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сведения,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представленные в формализованном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виде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(закодированные),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занесенные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на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те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или иные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носители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допускающие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обработку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помощью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ЭВМ.</a:t>
            </a:r>
            <a:endParaRPr lang="en-US" sz="20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Обработка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данных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предполагает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производство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различных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операций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над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ними,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первую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очередь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i="1" spc="-1" dirty="0">
                <a:solidFill>
                  <a:srgbClr val="262626"/>
                </a:solidFill>
                <a:latin typeface="Montserrat"/>
              </a:rPr>
              <a:t>арифметических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i="1" spc="-1" dirty="0">
                <a:solidFill>
                  <a:srgbClr val="262626"/>
                </a:solidFill>
                <a:latin typeface="Montserrat"/>
              </a:rPr>
              <a:t>логических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для получения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новых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данных,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которые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объективно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необходимы (например, при подготовке ответственных решений).</a:t>
            </a:r>
          </a:p>
        </p:txBody>
      </p:sp>
    </p:spTree>
    <p:extLst>
      <p:ext uri="{BB962C8B-B14F-4D97-AF65-F5344CB8AC3E}">
        <p14:creationId xmlns:p14="http://schemas.microsoft.com/office/powerpoint/2010/main" val="5863554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110600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Примеры данных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3" name="CustomShape 4">
            <a:extLst>
              <a:ext uri="{FF2B5EF4-FFF2-40B4-BE49-F238E27FC236}">
                <a16:creationId xmlns:a16="http://schemas.microsoft.com/office/drawing/2014/main" id="{A90B8E4E-DC19-F3A5-4F1E-84122D563439}"/>
              </a:ext>
            </a:extLst>
          </p:cNvPr>
          <p:cNvSpPr/>
          <p:nvPr/>
        </p:nvSpPr>
        <p:spPr>
          <a:xfrm>
            <a:off x="581040" y="1830600"/>
            <a:ext cx="1273680" cy="20896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1 – 26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2 – 25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3 – 26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4 – 23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5 – 30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6 – 24</a:t>
            </a:r>
          </a:p>
        </p:txBody>
      </p:sp>
      <p:sp>
        <p:nvSpPr>
          <p:cNvPr id="4" name="CustomShape 4">
            <a:extLst>
              <a:ext uri="{FF2B5EF4-FFF2-40B4-BE49-F238E27FC236}">
                <a16:creationId xmlns:a16="http://schemas.microsoft.com/office/drawing/2014/main" id="{569E71E8-C32B-EFA5-23F9-413B678706D5}"/>
              </a:ext>
            </a:extLst>
          </p:cNvPr>
          <p:cNvSpPr/>
          <p:nvPr/>
        </p:nvSpPr>
        <p:spPr>
          <a:xfrm>
            <a:off x="4468860" y="1830600"/>
            <a:ext cx="3867744" cy="20896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1 мая – температура 26 </a:t>
            </a:r>
            <a:r>
              <a:rPr lang="ru-RU" sz="2000" spc="-1" baseline="30000" dirty="0">
                <a:solidFill>
                  <a:srgbClr val="262626"/>
                </a:solidFill>
                <a:latin typeface="Montserrat"/>
              </a:rPr>
              <a:t>°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 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2 мая – температура 25 </a:t>
            </a:r>
            <a:r>
              <a:rPr lang="ru-RU" sz="2000" spc="-1" baseline="30000" dirty="0">
                <a:solidFill>
                  <a:srgbClr val="262626"/>
                </a:solidFill>
                <a:latin typeface="Montserrat"/>
              </a:rPr>
              <a:t>°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3 мая – температура 26 </a:t>
            </a:r>
            <a:r>
              <a:rPr lang="ru-RU" sz="2000" spc="-1" baseline="30000" dirty="0">
                <a:solidFill>
                  <a:srgbClr val="262626"/>
                </a:solidFill>
                <a:latin typeface="Montserrat"/>
              </a:rPr>
              <a:t>°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4 мая – температура 23 </a:t>
            </a:r>
            <a:r>
              <a:rPr lang="ru-RU" sz="2000" spc="-1" baseline="30000" dirty="0">
                <a:solidFill>
                  <a:srgbClr val="262626"/>
                </a:solidFill>
                <a:latin typeface="Montserrat"/>
              </a:rPr>
              <a:t>°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5 мая – температура 30 </a:t>
            </a:r>
            <a:r>
              <a:rPr lang="ru-RU" sz="2000" spc="-1" baseline="30000" dirty="0">
                <a:solidFill>
                  <a:srgbClr val="262626"/>
                </a:solidFill>
                <a:latin typeface="Montserrat"/>
              </a:rPr>
              <a:t>°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6 мая – температура 24 </a:t>
            </a:r>
            <a:r>
              <a:rPr lang="ru-RU" sz="2000" spc="-1" baseline="30000" dirty="0">
                <a:solidFill>
                  <a:srgbClr val="262626"/>
                </a:solidFill>
                <a:latin typeface="Montserrat"/>
              </a:rPr>
              <a:t>°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</a:t>
            </a:r>
          </a:p>
        </p:txBody>
      </p:sp>
      <p:sp>
        <p:nvSpPr>
          <p:cNvPr id="13" name="CustomShape 4">
            <a:extLst>
              <a:ext uri="{FF2B5EF4-FFF2-40B4-BE49-F238E27FC236}">
                <a16:creationId xmlns:a16="http://schemas.microsoft.com/office/drawing/2014/main" id="{22F5AF5C-9F52-AFBF-79BF-049D934C0274}"/>
              </a:ext>
            </a:extLst>
          </p:cNvPr>
          <p:cNvSpPr/>
          <p:nvPr/>
        </p:nvSpPr>
        <p:spPr>
          <a:xfrm>
            <a:off x="3123446" y="4440715"/>
            <a:ext cx="4444919" cy="4302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Информация = данные + смысл</a:t>
            </a:r>
          </a:p>
        </p:txBody>
      </p:sp>
      <p:sp>
        <p:nvSpPr>
          <p:cNvPr id="16" name="CustomShape 4">
            <a:extLst>
              <a:ext uri="{FF2B5EF4-FFF2-40B4-BE49-F238E27FC236}">
                <a16:creationId xmlns:a16="http://schemas.microsoft.com/office/drawing/2014/main" id="{A350E975-57FC-69FB-49AC-6037C87222BD}"/>
              </a:ext>
            </a:extLst>
          </p:cNvPr>
          <p:cNvSpPr/>
          <p:nvPr/>
        </p:nvSpPr>
        <p:spPr>
          <a:xfrm>
            <a:off x="4468860" y="3792874"/>
            <a:ext cx="3644989" cy="4302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D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MM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– температура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T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baseline="30000" dirty="0">
                <a:solidFill>
                  <a:srgbClr val="262626"/>
                </a:solidFill>
                <a:latin typeface="Montserrat"/>
              </a:rPr>
              <a:t>°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</a:t>
            </a:r>
          </a:p>
        </p:txBody>
      </p:sp>
    </p:spTree>
    <p:extLst>
      <p:ext uri="{BB962C8B-B14F-4D97-AF65-F5344CB8AC3E}">
        <p14:creationId xmlns:p14="http://schemas.microsoft.com/office/powerpoint/2010/main" val="311788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Обработка данных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Во время информационного процесса данные преобразовываются из одного вида в другого с помощью методов. Обработка данных включает в себя множество разных действий/манипуляций. К основными манипуляциям относят: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сбор данных – накопление информации с целью обеспечения достаточной полноты для принятия решения;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формализация данных – приведение данных, которые поступают из разных источников к единой форме;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фильтрация данных – устранение лишних данных, которые не нужны для принятия решений;</a:t>
            </a:r>
          </a:p>
        </p:txBody>
      </p:sp>
    </p:spTree>
    <p:extLst>
      <p:ext uri="{BB962C8B-B14F-4D97-AF65-F5344CB8AC3E}">
        <p14:creationId xmlns:p14="http://schemas.microsoft.com/office/powerpoint/2010/main" val="23285665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Обработка данных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Во время информационного процесса данные преобразовываются из одного вида в другого с помощью методов. Обработка данных включает в себя множество разных действий/манипуляций. К основными манипуляциям относят: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сортировка данных – приведение в порядок данных за заданным признаком с целью удобства использования;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архивация данных – сохранение данных в удобной и доступной форме;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защита данных – комплекс мер, направленных на предотвращение потерь, воспроизведения и модификации данных; </a:t>
            </a:r>
          </a:p>
        </p:txBody>
      </p:sp>
    </p:spTree>
    <p:extLst>
      <p:ext uri="{BB962C8B-B14F-4D97-AF65-F5344CB8AC3E}">
        <p14:creationId xmlns:p14="http://schemas.microsoft.com/office/powerpoint/2010/main" val="10378156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Информация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Обработка данных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Во время информационного процесса данные преобразовываются из одного вида в другого с помощью методов. Обработка данных включает в себя множество разных действий/манипуляций. К основными манипуляциям относят: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транспортирование данных – прием и передача данных между отдаленными пользователями информационного процесса;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преобразование данных – преобразование данных с одной формы в другую, или с одной структуры в другую, или изменение типа носителя.</a:t>
            </a:r>
          </a:p>
        </p:txBody>
      </p:sp>
    </p:spTree>
    <p:extLst>
      <p:ext uri="{BB962C8B-B14F-4D97-AF65-F5344CB8AC3E}">
        <p14:creationId xmlns:p14="http://schemas.microsoft.com/office/powerpoint/2010/main" val="31242577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658042" y="2421530"/>
            <a:ext cx="9924840" cy="8029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Информатика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49308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Информатика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Что такое информатика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Информатика (фр. </a:t>
            </a: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informatique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; англ. </a:t>
            </a: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computer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science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) – наука о методах и процессах сбора, хранения, обработки, передачи, анализа и оценки информации с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применением компьютерных технологий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 обеспечивающих возможность её использования для принятия решений.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Информатика включает дисциплины, относящиеся к обработке информации в вычислительных машинах и вычислительных сетях: как абстрактные, вроде анализа алгоритмов, так и конкретные, например, разработка языков программирования и протоколов передачи данных.</a:t>
            </a:r>
          </a:p>
        </p:txBody>
      </p:sp>
    </p:spTree>
    <p:extLst>
      <p:ext uri="{BB962C8B-B14F-4D97-AF65-F5344CB8AC3E}">
        <p14:creationId xmlns:p14="http://schemas.microsoft.com/office/powerpoint/2010/main" val="10536899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Информатика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Что такое информатика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Термин «информатика» происходит от французского слова </a:t>
            </a: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Informatique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и образован из двух слов: информация и автоматика.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Это означает, что данная наука позволяет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без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участия человека совершать все операции с информацией. </a:t>
            </a:r>
          </a:p>
          <a:p>
            <a:pPr algn="just">
              <a:lnSpc>
                <a:spcPct val="100000"/>
              </a:lnSpc>
            </a:pPr>
            <a:endParaRPr lang="ru-RU" sz="20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Этот термин введен во Франции в середине 60 – х лет XX ст., когда началось широкое использование вычислительной техники. В </a:t>
            </a: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этоже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время в англоязычных странах вошел в употребление термин "Computer Science" для обозначения науки о преобразовании информации, которая базируется на использовании вычислительной техники. Теперь эти термины являются синонимами.</a:t>
            </a:r>
          </a:p>
        </p:txBody>
      </p:sp>
    </p:spTree>
    <p:extLst>
      <p:ext uri="{BB962C8B-B14F-4D97-AF65-F5344CB8AC3E}">
        <p14:creationId xmlns:p14="http://schemas.microsoft.com/office/powerpoint/2010/main" val="34282919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Информатика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Что такое информатика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Появление информатики обусловлено возникновением и распространением новой технологии </a:t>
            </a:r>
            <a:r>
              <a:rPr lang="ru-RU" sz="2000" spc="-1">
                <a:solidFill>
                  <a:srgbClr val="262626"/>
                </a:solidFill>
                <a:latin typeface="Montserrat"/>
              </a:rPr>
              <a:t>сбора, обработки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 передачи информации, связанной с фиксацией данных на </a:t>
            </a:r>
            <a:r>
              <a:rPr lang="ru-RU" sz="2000" spc="-1">
                <a:solidFill>
                  <a:srgbClr val="262626"/>
                </a:solidFill>
                <a:latin typeface="Montserrat"/>
              </a:rPr>
              <a:t>машинных носителях.</a:t>
            </a:r>
            <a:endParaRPr lang="ru-RU" sz="2000" spc="-1" dirty="0">
              <a:solidFill>
                <a:srgbClr val="262626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5937838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Информатика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Основные понятия информатики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Информатика как наука держится на трех основных понятиях: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Модель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– это условный аналог объекта с характерными для него свойствами и целью исследования.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Алгоритм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– это решение проблемы, которое имеет определенную последовательность действий.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Программа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представляет собой алгоритм, реализованный с помощью языка программирования.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37748781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Информатика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Предмет информатики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Предмет информатики как науки составляют: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аппаратное обеспечение средств вычислительной техники;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программное обеспечение средств вычислительной техники;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средства взаимодействия аппаратного и программного обеспечения;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средства взаимодействия человека с аппаратными и программными средствами.</a:t>
            </a:r>
          </a:p>
        </p:txBody>
      </p:sp>
    </p:spTree>
    <p:extLst>
      <p:ext uri="{BB962C8B-B14F-4D97-AF65-F5344CB8AC3E}">
        <p14:creationId xmlns:p14="http://schemas.microsoft.com/office/powerpoint/2010/main" val="10424612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Информатика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Предмет информатики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Средства взаимодействия в информатике принято называть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интерфейсом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 Поэтому средства взаимодействия аппаратного и программного обеспечения иногда называют также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программно-аппаратным интерфейсом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 а средства взаимодействия человека с аппаратными и программными средствами –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интерфейсом пользователя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01329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Информатика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Задачи информатики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создание новых способов обработки информации на основе полученных данных;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использование компьютерной техники во всех предприятиях и прочих отраслях;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создание новой вычислительной техники;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исследование всех основных процессов информации и создание новых на их основе.</a:t>
            </a:r>
          </a:p>
        </p:txBody>
      </p:sp>
    </p:spTree>
    <p:extLst>
      <p:ext uri="{BB962C8B-B14F-4D97-AF65-F5344CB8AC3E}">
        <p14:creationId xmlns:p14="http://schemas.microsoft.com/office/powerpoint/2010/main" val="22273256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Информатика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Задачи информатики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 составе основной задачи сегодня можно выделить такие основные направления информатики для практического применения :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архитектура вычислительных систем (приемы и методы построения систем, предназначенных для автоматической обработки данных);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интерфейсы вычислительных систем (приемы и методы управления аппаратным и программным обеспечением);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программирование (приемы, методы и средства разработки комплексных задач); </a:t>
            </a:r>
          </a:p>
        </p:txBody>
      </p:sp>
    </p:spTree>
    <p:extLst>
      <p:ext uri="{BB962C8B-B14F-4D97-AF65-F5344CB8AC3E}">
        <p14:creationId xmlns:p14="http://schemas.microsoft.com/office/powerpoint/2010/main" val="6659895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Информатика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Задачи информатики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 составе основной задачи сегодня можно выделить такие основные направления информатики для практического применения :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преобразование данных (приемы и методы преобразования структур данных);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защита информации (обобщение приемов, разработка методов и средств защиты данных);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автоматизация (функционирование программно-аппаратных средств без участия человека);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стандартизация (обеспечение совместимости между аппаратными и программными средствами, между форматами представления данных, относящихся к разным типам вычислительных систем). </a:t>
            </a:r>
          </a:p>
        </p:txBody>
      </p:sp>
    </p:spTree>
    <p:extLst>
      <p:ext uri="{BB962C8B-B14F-4D97-AF65-F5344CB8AC3E}">
        <p14:creationId xmlns:p14="http://schemas.microsoft.com/office/powerpoint/2010/main" val="20661158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Информатика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Направления информатики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Информатика как наука имеет несколько направлений: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Теоретическая информатика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 Изучает теоретическую часть науки: процессы и анализ поиска информации, а также способы взаимодействия людей с компьютерной техникой. Она призвана развивать теории поиска, хранения и переработки данных, обнаружение закономерностей процессов создания и преобразования данных, их использования в разных областях человеческой деятельности и информационные технологии в целом. Направление также изучает взаимосвязи между людьми и ЭВМ.</a:t>
            </a:r>
          </a:p>
        </p:txBody>
      </p:sp>
    </p:spTree>
    <p:extLst>
      <p:ext uri="{BB962C8B-B14F-4D97-AF65-F5344CB8AC3E}">
        <p14:creationId xmlns:p14="http://schemas.microsoft.com/office/powerpoint/2010/main" val="17626497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Информатика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Направления информатики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Информатика как наука имеет несколько направлений: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Техническая информатика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 Нужна для разработки средств, позволяющих облегчить ведение народного хозяйства путем автоматизации процессов. Среди них роботы, компьютерные машины и другая техника.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Прикладная информатика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 Это направление создает базы знаний информатики, задействовано в разработке методов автоматизации производства и основ проектирования. Оно также делает возможной связь между производством и наукой, способствует активизации человеческого фактора.</a:t>
            </a:r>
          </a:p>
        </p:txBody>
      </p:sp>
    </p:spTree>
    <p:extLst>
      <p:ext uri="{BB962C8B-B14F-4D97-AF65-F5344CB8AC3E}">
        <p14:creationId xmlns:p14="http://schemas.microsoft.com/office/powerpoint/2010/main" val="15530888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Информатика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Теоретическая информатика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Огромное поле исследований теоретической информатики включает как классическую </a:t>
            </a:r>
            <a:r>
              <a:rPr lang="ru-RU" sz="2000" i="1" spc="-1" dirty="0">
                <a:solidFill>
                  <a:srgbClr val="262626"/>
                </a:solidFill>
                <a:latin typeface="Montserrat"/>
              </a:rPr>
              <a:t>теорию алгоритмов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 так и широкий спектр тем, связанных с более абстрактными логическими и математическими аспектами вычислений. Теоретическая информатика занимается </a:t>
            </a:r>
            <a:r>
              <a:rPr lang="ru-RU" sz="2000" i="1" spc="-1" dirty="0">
                <a:solidFill>
                  <a:srgbClr val="262626"/>
                </a:solidFill>
                <a:latin typeface="Montserrat"/>
              </a:rPr>
              <a:t>теориями формальных языков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 </a:t>
            </a:r>
            <a:r>
              <a:rPr lang="ru-RU" sz="2000" i="1" spc="-1" dirty="0">
                <a:solidFill>
                  <a:srgbClr val="262626"/>
                </a:solidFill>
                <a:latin typeface="Montserrat"/>
              </a:rPr>
              <a:t>автоматов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 </a:t>
            </a:r>
            <a:r>
              <a:rPr lang="ru-RU" sz="2000" i="1" spc="-1" dirty="0">
                <a:solidFill>
                  <a:srgbClr val="262626"/>
                </a:solidFill>
                <a:latin typeface="Montserrat"/>
              </a:rPr>
              <a:t>алгоритмов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 </a:t>
            </a:r>
            <a:r>
              <a:rPr lang="ru-RU" sz="2000" i="1" spc="-1" dirty="0">
                <a:solidFill>
                  <a:srgbClr val="262626"/>
                </a:solidFill>
                <a:latin typeface="Montserrat"/>
              </a:rPr>
              <a:t>вычислимости и вычислительной сложности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 а также </a:t>
            </a:r>
            <a:r>
              <a:rPr lang="ru-RU" sz="2000" i="1" spc="-1" dirty="0">
                <a:solidFill>
                  <a:srgbClr val="262626"/>
                </a:solidFill>
                <a:latin typeface="Montserrat"/>
              </a:rPr>
              <a:t>вычислительной теорией графов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 </a:t>
            </a:r>
            <a:r>
              <a:rPr lang="ru-RU" sz="2000" i="1" spc="-1" dirty="0" err="1">
                <a:solidFill>
                  <a:srgbClr val="262626"/>
                </a:solidFill>
                <a:latin typeface="Montserrat"/>
              </a:rPr>
              <a:t>криптологией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, </a:t>
            </a:r>
            <a:r>
              <a:rPr lang="ru-RU" sz="2000" i="1" spc="-1" dirty="0">
                <a:solidFill>
                  <a:srgbClr val="262626"/>
                </a:solidFill>
                <a:latin typeface="Montserrat"/>
              </a:rPr>
              <a:t>логикой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(включая </a:t>
            </a:r>
            <a:r>
              <a:rPr lang="ru-RU" sz="2000" i="1" spc="-1" dirty="0">
                <a:solidFill>
                  <a:srgbClr val="262626"/>
                </a:solidFill>
                <a:latin typeface="Montserrat"/>
              </a:rPr>
              <a:t>логику высказываний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 </a:t>
            </a:r>
            <a:r>
              <a:rPr lang="ru-RU" sz="2000" i="1" spc="-1" dirty="0">
                <a:solidFill>
                  <a:srgbClr val="262626"/>
                </a:solidFill>
                <a:latin typeface="Montserrat"/>
              </a:rPr>
              <a:t>логику предикатов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), формальной семантикой и закладывает теоретические основы для разработки компиляторов языков программирования.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40758875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Информатика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Прикладная информатика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Прикладная информатика направлена на применение понятий и результатов теоретической информатики к решению конкретных задач в конкретных прикладных областях. К этой области относят: искусственный интеллект, архитектуру компьютера и компьютерную инженерию, анализ производительности компьютера, компьютерную графику и визуализацию, компьютерную безопасность и криптографию, компьютерное моделирование и численные методы, компьютерные сети, параллельные и распределённые системы, программную инженерию.</a:t>
            </a:r>
          </a:p>
        </p:txBody>
      </p:sp>
    </p:spTree>
    <p:extLst>
      <p:ext uri="{BB962C8B-B14F-4D97-AF65-F5344CB8AC3E}">
        <p14:creationId xmlns:p14="http://schemas.microsoft.com/office/powerpoint/2010/main" val="34516044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658042" y="2421530"/>
            <a:ext cx="9924840" cy="8029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Измерение информации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57132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Измерение информации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110600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Подходы к измерению информации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CC03F2C-F979-66BF-7B3F-3A0E5B87E44F}"/>
              </a:ext>
            </a:extLst>
          </p:cNvPr>
          <p:cNvSpPr/>
          <p:nvPr/>
        </p:nvSpPr>
        <p:spPr>
          <a:xfrm>
            <a:off x="3847846" y="2370600"/>
            <a:ext cx="2996119" cy="739302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4892"/>
                </a:solidFill>
                <a:latin typeface="Montserrat"/>
              </a:rPr>
              <a:t>Подходы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48FF6F8-5E5E-0BDF-E7A6-79381326CF49}"/>
              </a:ext>
            </a:extLst>
          </p:cNvPr>
          <p:cNvSpPr/>
          <p:nvPr/>
        </p:nvSpPr>
        <p:spPr>
          <a:xfrm>
            <a:off x="1104120" y="3853509"/>
            <a:ext cx="2996119" cy="739302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4892"/>
                </a:solidFill>
                <a:latin typeface="Montserrat"/>
              </a:rPr>
              <a:t>Содержательный подход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FF3FDB9-5006-27E8-C172-589F9C94D6F9}"/>
              </a:ext>
            </a:extLst>
          </p:cNvPr>
          <p:cNvSpPr/>
          <p:nvPr/>
        </p:nvSpPr>
        <p:spPr>
          <a:xfrm>
            <a:off x="6591575" y="3853509"/>
            <a:ext cx="2996119" cy="739302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4892"/>
                </a:solidFill>
                <a:latin typeface="Montserrat"/>
              </a:rPr>
              <a:t>Алфавитный подход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3D9A39F0-46C7-E6C2-D70D-A87785AB71A6}"/>
              </a:ext>
            </a:extLst>
          </p:cNvPr>
          <p:cNvCxnSpPr>
            <a:cxnSpLocks/>
            <a:stCxn id="2" idx="2"/>
            <a:endCxn id="5" idx="0"/>
          </p:cNvCxnSpPr>
          <p:nvPr/>
        </p:nvCxnSpPr>
        <p:spPr>
          <a:xfrm flipH="1">
            <a:off x="2602180" y="3109902"/>
            <a:ext cx="2743726" cy="74360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7655A344-7D41-7600-9083-EDEAC6F3C0EE}"/>
              </a:ext>
            </a:extLst>
          </p:cNvPr>
          <p:cNvCxnSpPr>
            <a:cxnSpLocks/>
            <a:stCxn id="2" idx="2"/>
            <a:endCxn id="6" idx="0"/>
          </p:cNvCxnSpPr>
          <p:nvPr/>
        </p:nvCxnSpPr>
        <p:spPr>
          <a:xfrm>
            <a:off x="5345906" y="3109902"/>
            <a:ext cx="2743729" cy="74360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136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Измерение информации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Содержательный подход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Получение новой информации приводит к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расширению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знаний. Если некоторое сообщение приводит к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уменьшению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неопределенности нашего знания, то можно говорить, что такое сообщение содержит информацию.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Отсюда следует вывод, что сообщение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информативно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(т.е. содержит ненулевую информацию), если оно пополняет знания человека. Например, прогноз погоды на завтра – информативное сообщение, а сообщение о вчерашней погоде неинформативно, т.к. нам это уже известно.</a:t>
            </a:r>
          </a:p>
        </p:txBody>
      </p:sp>
    </p:spTree>
    <p:extLst>
      <p:ext uri="{BB962C8B-B14F-4D97-AF65-F5344CB8AC3E}">
        <p14:creationId xmlns:p14="http://schemas.microsoft.com/office/powerpoint/2010/main" val="24586091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Измерение информации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Содержательный подход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Нетрудно понять, что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информативность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одного и того же сообщения может быть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разной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для разных людей. Например: «2x2=4» информативно для первоклассника, изучающего таблицу умножения, и неинформативно для старшеклассника.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Но для того чтобы сообщение было информативно оно должно еще быть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понятно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 Быть понятным, значит быть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логически связанным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 предыдущими знаниями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7071905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Измерение информации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Содержательный подход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Получение всяких знаний должно идти от простого к сложному. И тогда каждое новое сообщение будет в то же время понятным, а значит, будет нести информацию для человека.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Сообщение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несет информацию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для человека, если содержащиеся в нем сведения являются для него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новыми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и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понятными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17170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Измерение информации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Содержательный подход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При содержательном подходе возможна качественная оценка информации: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достоверность,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актуальность,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точность,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своевременность,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полезность,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важность,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вредность…</a:t>
            </a:r>
          </a:p>
        </p:txBody>
      </p:sp>
    </p:spTree>
    <p:extLst>
      <p:ext uri="{BB962C8B-B14F-4D97-AF65-F5344CB8AC3E}">
        <p14:creationId xmlns:p14="http://schemas.microsoft.com/office/powerpoint/2010/main" val="37389668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Измерение информации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Информационная неопределенность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В содержательном подходе возможна качественная оценка информации: новая, срочная, важная и т. д. Согласно К. Шеннону, информативность сообщения характеризуется содержащейся в нем полезной информацией – той частью сообщения, которая снимает полностью или уменьшает неопределенность какой-либо ситуации.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Информационная неопределенность о некотором событии – это количество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возможных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результатов события.</a:t>
            </a:r>
          </a:p>
          <a:p>
            <a:pPr algn="just">
              <a:lnSpc>
                <a:spcPct val="100000"/>
              </a:lnSpc>
            </a:pPr>
            <a:r>
              <a:rPr lang="ru-RU" sz="2000" i="1" spc="-1" dirty="0">
                <a:solidFill>
                  <a:srgbClr val="262626"/>
                </a:solidFill>
                <a:latin typeface="Montserrat"/>
              </a:rPr>
              <a:t>Пример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: Книга лежит на одной из двух полок – верхней или нижней. Сообщение о том, что книга лежит на верхней полке, уменьшает неопределенность ровно вдвое.</a:t>
            </a:r>
          </a:p>
        </p:txBody>
      </p:sp>
    </p:spTree>
    <p:extLst>
      <p:ext uri="{BB962C8B-B14F-4D97-AF65-F5344CB8AC3E}">
        <p14:creationId xmlns:p14="http://schemas.microsoft.com/office/powerpoint/2010/main" val="28333899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Измерение информации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Информационная неопределенность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Содержательный подход часто называют субъективным, так как разные люди (субъекты) информацию об одном и том же предмете оценивают по-разному. Но если число исходов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не зависит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от суждений людей (например, случай бросания кубика или монеты), то информация о наступлении одного из возможных исходов является объективной.</a:t>
            </a:r>
          </a:p>
        </p:txBody>
      </p:sp>
    </p:spTree>
    <p:extLst>
      <p:ext uri="{BB962C8B-B14F-4D97-AF65-F5344CB8AC3E}">
        <p14:creationId xmlns:p14="http://schemas.microsoft.com/office/powerpoint/2010/main" val="21250486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Измерение информации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Формула Шеннона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Формулу для вычисления количества информации, учитывающую </a:t>
                </a:r>
                <a:r>
                  <a:rPr lang="ru-RU" sz="2000" b="1" spc="-1" dirty="0">
                    <a:solidFill>
                      <a:srgbClr val="262626"/>
                    </a:solidFill>
                    <a:latin typeface="Montserrat"/>
                  </a:rPr>
                  <a:t>неодинаковую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вероятность событий, предложил К. Шеннон в 1948 г. Количественная зависимость между вероятностью события р и количеством информации I в сообщении о нем выражается формулой Шеннона: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en-US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r>
                            <a:rPr lang="en-US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m:oMathPara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Качественную связь между вероятностью события и количеством информации в сообщении об этом событии можно выразить следующим образом: чем </a:t>
                </a:r>
                <a:r>
                  <a:rPr lang="ru-RU" sz="2000" b="1" spc="-1" dirty="0">
                    <a:solidFill>
                      <a:srgbClr val="262626"/>
                    </a:solidFill>
                    <a:latin typeface="Montserrat"/>
                  </a:rPr>
                  <a:t>меньше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вероятность некоторого события, тем </a:t>
                </a:r>
                <a:r>
                  <a:rPr lang="ru-RU" sz="2000" b="1" spc="-1" dirty="0">
                    <a:solidFill>
                      <a:srgbClr val="262626"/>
                    </a:solidFill>
                    <a:latin typeface="Montserrat"/>
                  </a:rPr>
                  <a:t>больше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информации содержит сообщение об этом событии</a:t>
                </a: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 r="-694" b="-1289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72552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Измерение информации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Формула Шеннона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Количество информации для событий с различными вероятностями определяется по формуле (эту формулу также называют формулой Шеннона):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US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20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000" b="0" i="1" spc="-1" smtClean="0">
                                      <a:solidFill>
                                        <a:srgbClr val="26262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pc="-1" smtClean="0">
                                      <a:solidFill>
                                        <a:srgbClr val="262626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000" b="0" i="1" spc="-1" smtClean="0">
                                      <a:solidFill>
                                        <a:srgbClr val="262626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sSub>
                                <m:sSubPr>
                                  <m:ctrlPr>
                                    <a:rPr lang="en-US" sz="2000" i="1" spc="-1">
                                      <a:solidFill>
                                        <a:srgbClr val="26262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spc="-1">
                                      <a:solidFill>
                                        <a:srgbClr val="262626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000" i="1" spc="-1">
                                      <a:solidFill>
                                        <a:srgbClr val="262626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e>
                      </m:nary>
                    </m:oMath>
                  </m:oMathPara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 r="-6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0382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Измерение информации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Формула Шеннона. Пример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Рассмотрим пример. В коробке имеется 100 шаров. Из них 80 белых и 20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черных. Очевидно, вероятность того, что при вытаскивании случайным образом попадется белый шар, больше, чем вероятность попадания черного. Проведем количественную оценку вероятности для каждой ситуации. Обозначим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p</a:t>
            </a:r>
            <a:r>
              <a:rPr lang="ru-RU" sz="2000" spc="-1" baseline="-25000" dirty="0" err="1">
                <a:solidFill>
                  <a:srgbClr val="262626"/>
                </a:solidFill>
                <a:latin typeface="Montserrat"/>
              </a:rPr>
              <a:t>ч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– вероятность, что вытащили черный шар, </a:t>
            </a: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р</a:t>
            </a:r>
            <a:r>
              <a:rPr lang="ru-RU" sz="2000" spc="-1" baseline="-25000" dirty="0" err="1">
                <a:solidFill>
                  <a:srgbClr val="262626"/>
                </a:solidFill>
                <a:latin typeface="Montserrat"/>
              </a:rPr>
              <a:t>б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– вероятность, что вытащили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белый шар.</a:t>
            </a:r>
            <a:endParaRPr lang="en-US" sz="20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Тогда: </a:t>
            </a: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p</a:t>
            </a:r>
            <a:r>
              <a:rPr lang="ru-RU" sz="2000" spc="-1" baseline="-25000" dirty="0" err="1">
                <a:solidFill>
                  <a:srgbClr val="262626"/>
                </a:solidFill>
                <a:latin typeface="Montserrat"/>
              </a:rPr>
              <a:t>ч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= 20/100 = 0,2, </a:t>
            </a:r>
            <a:r>
              <a:rPr lang="ru-RU" sz="2000" spc="-1" dirty="0" err="1">
                <a:solidFill>
                  <a:srgbClr val="262626"/>
                </a:solidFill>
                <a:latin typeface="Montserrat"/>
              </a:rPr>
              <a:t>р</a:t>
            </a:r>
            <a:r>
              <a:rPr lang="ru-RU" sz="2000" spc="-1" baseline="-25000" dirty="0" err="1">
                <a:solidFill>
                  <a:srgbClr val="262626"/>
                </a:solidFill>
                <a:latin typeface="Montserrat"/>
              </a:rPr>
              <a:t>б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= 80/100 = 0,8.</a:t>
            </a:r>
            <a:endParaRPr lang="en-US" sz="20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Заметим, что вероятность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попадания белого шара в 4 раза больше, чем черного.</a:t>
            </a:r>
          </a:p>
        </p:txBody>
      </p:sp>
    </p:spTree>
    <p:extLst>
      <p:ext uri="{BB962C8B-B14F-4D97-AF65-F5344CB8AC3E}">
        <p14:creationId xmlns:p14="http://schemas.microsoft.com/office/powerpoint/2010/main" val="17589543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Измерение информации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Формула Шеннона. Пример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Количество информации в сообщении, что вынутый случайным образом шар является черным, вычисляется по формуле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ru-RU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ч</m:t>
                        </m:r>
                      </m:sub>
                    </m:sSub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000" b="0" i="1" spc="-1" smtClean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b="0" i="0" spc="-1" smtClean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2000" b="0" i="1" spc="-1" smtClean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ru-RU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(0,2)</m:t>
                        </m:r>
                      </m:e>
                    </m:func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= 2,321928 бит.</a:t>
                </a: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Количество информации в сообщении, что вынутый случайным образом шар является белым, вычисляется по формуле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ru-RU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б</m:t>
                        </m:r>
                      </m:sub>
                    </m:sSub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000" b="0" i="1" spc="-1" smtClean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b="0" i="0" spc="-1" smtClean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2000" b="0" i="1" spc="-1" smtClean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ru-RU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(0,8)</m:t>
                        </m:r>
                      </m:e>
                    </m:func>
                    <m:r>
                      <a:rPr lang="ru-RU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= 0,321928 бит.</a:t>
                </a: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Количество информации в сообщении о цвете вынутого случайным образом шара вычисляется по формуле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ru-RU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0,2∗</m:t>
                        </m:r>
                        <m:sSub>
                          <m:sSubPr>
                            <m:ctrlPr>
                              <a:rPr lang="en-US" sz="2000" b="0" i="1" spc="-1" smtClean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b="0" i="0" spc="-1" smtClean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2000" b="0" i="1" spc="-1" smtClean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ru-RU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(0,2)</m:t>
                        </m:r>
                      </m:e>
                    </m:func>
                  </m:oMath>
                </a14:m>
                <a:r>
                  <a:rPr lang="en-US" sz="2000" spc="-1" dirty="0">
                    <a:solidFill>
                      <a:srgbClr val="26262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ru-RU" sz="2000" b="0" i="1" spc="-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0,8 ∗</m:t>
                    </m:r>
                    <m:func>
                      <m:funcPr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000" i="1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2000" i="1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ru-RU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(0,8)</m:t>
                        </m:r>
                      </m:e>
                    </m:func>
                    <m:r>
                      <a:rPr lang="ru-RU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= 0,721928 бит.</a:t>
                </a: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 r="-694" b="-23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04280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Измерение информации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Формула Хартли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Если события </a:t>
                </a:r>
                <a:r>
                  <a:rPr lang="ru-RU" sz="2000" b="1" spc="-1" dirty="0">
                    <a:solidFill>
                      <a:srgbClr val="262626"/>
                    </a:solidFill>
                    <a:latin typeface="Montserrat"/>
                  </a:rPr>
                  <a:t>равновероятны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spc="-1" dirty="0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pc="-1" dirty="0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pc="-1" dirty="0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ru-RU" sz="2000" i="1" spc="-1" dirty="0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 = 1/</m:t>
                    </m:r>
                    <m:r>
                      <a:rPr lang="ru-RU" sz="2000" i="1" spc="-1" dirty="0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, где N – число возможных событий), то величина количества информации I вычисляется по формуле Р. Хартли:</a:t>
                </a: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r>
                            <a:rPr lang="en-US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func>
                    </m:oMath>
                  </m:oMathPara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Используя</a:t>
                </a:r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эту формулу, можно записать и формулу, которая связывает количество возможных событий N и количество информации I: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sup>
                      </m:sSup>
                    </m:oMath>
                  </m:oMathPara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.</a:t>
                </a: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 r="-694" b="-23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62323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Измерение информации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Алфавитный подход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7" name="CustomShape 4"/>
          <p:cNvSpPr/>
          <p:nvPr/>
        </p:nvSpPr>
        <p:spPr>
          <a:xfrm>
            <a:off x="581040" y="2853719"/>
            <a:ext cx="9667440" cy="288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При алфавитном подходе к определению количества информации отвлекаются от содержания информации и рассматривают информационное сообщение как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последовательность знаков определенной знаковой системы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Полное количество символов алфавита (обозначается буквой </a:t>
            </a:r>
            <a:r>
              <a:rPr lang="en-US" sz="2000" spc="-1" dirty="0">
                <a:solidFill>
                  <a:srgbClr val="262626"/>
                </a:solidFill>
                <a:latin typeface="Montserrat"/>
              </a:rPr>
              <a:t>N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) принято называть мощностью алфавита.</a:t>
            </a:r>
          </a:p>
          <a:p>
            <a:pPr algn="just">
              <a:lnSpc>
                <a:spcPct val="100000"/>
              </a:lnSpc>
            </a:pP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При алфавитном подходе к измерению информации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количество информации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 зависит не от содержания, а от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размера текста 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и </a:t>
            </a:r>
            <a:r>
              <a:rPr lang="ru-RU" sz="2000" b="1" spc="-1" dirty="0">
                <a:solidFill>
                  <a:srgbClr val="262626"/>
                </a:solidFill>
                <a:latin typeface="Montserrat"/>
              </a:rPr>
              <a:t>мощности алфавита</a:t>
            </a:r>
            <a:r>
              <a:rPr lang="ru-RU" sz="2000" spc="-1" dirty="0">
                <a:solidFill>
                  <a:srgbClr val="262626"/>
                </a:solidFill>
                <a:latin typeface="Montserra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08921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Измерение информации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Алфавитный подход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При алфавитном подходе, если допустить, что все символы алфавита</a:t>
                </a: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встречаются в тексте с одинаковой частотой (равновероятно), то количество информации, которое несет каждый символ (информационный вес одного символа), вычисляется по формуле: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spc="-1" smtClean="0">
                                  <a:solidFill>
                                    <a:srgbClr val="262626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r>
                            <a:rPr lang="en-US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func>
                    </m:oMath>
                  </m:oMathPara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где N – мощность алфавита (полное количество символов, составляющих алфавит выбранного кодирования).</a:t>
                </a: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 r="-6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21891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Измерение информации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Алфавитный подход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В алфавите, который состоит из двух символов (двоичное кодирование), каждый символ несет 1 бит (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000" b="0" i="1" spc="-1" smtClean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b="0" i="0" spc="-1" smtClean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2000" b="0" i="1" spc="-1" smtClean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ru-RU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func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= 1) информации; из четырех символов – каждый символ несет 2 бита информации (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000" i="1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2000" i="1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ru-RU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func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= 2); из восьми символов – 3 бита (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000" i="1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2000" i="1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ru-RU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func>
                    <m:r>
                      <a:rPr lang="en-US" sz="2000" i="1" spc="-1">
                        <a:solidFill>
                          <a:srgbClr val="262626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=3) и т. д. Один символ из алфавита мощностью 256 несет в тексте 8 битов (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 spc="-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000" i="1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2000" i="1" spc="-1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ru-RU" sz="2000" b="0" i="1" spc="-1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256</m:t>
                        </m:r>
                      </m:e>
                    </m:func>
                  </m:oMath>
                </a14:m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 = 8) информации.</a:t>
                </a: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 r="-6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02572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667440" cy="72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Измерение информации</a:t>
            </a:r>
            <a:endParaRPr lang="en-US" sz="3600" spc="-1" dirty="0"/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2313719"/>
            <a:ext cx="9667440" cy="54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4892"/>
                </a:solidFill>
                <a:latin typeface="Montserrat Bold"/>
              </a:rPr>
              <a:t>Алфавитный подход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stomShape 4"/>
              <p:cNvSpPr/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Если весь текст состоит из k символов, то при алфавитном подходе размер содержащейся в нем информации H определяется по формуле:</a:t>
                </a: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000" i="1" spc="-1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где I – информационный вес одного символа в используемом алфавите</a:t>
                </a: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Максимальное количество слов L из m букв, которое можно составить из</a:t>
                </a:r>
                <a:r>
                  <a:rPr lang="en-US" sz="2000" spc="-1" dirty="0">
                    <a:solidFill>
                      <a:srgbClr val="262626"/>
                    </a:solidFill>
                    <a:latin typeface="Montserrat"/>
                  </a:rPr>
                  <a:t> </a:t>
                </a:r>
                <a:r>
                  <a:rPr lang="ru-RU" sz="2000" spc="-1" dirty="0">
                    <a:solidFill>
                      <a:srgbClr val="262626"/>
                    </a:solidFill>
                    <a:latin typeface="Montserrat"/>
                  </a:rPr>
                  <a:t>алфавита мощностью N, определяется по формуле</a:t>
                </a:r>
                <a:endParaRPr lang="en-US" sz="2000" spc="-1" dirty="0">
                  <a:solidFill>
                    <a:srgbClr val="262626"/>
                  </a:solidFill>
                  <a:latin typeface="Montserrat"/>
                </a:endParaRP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 spc="-1" smtClean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p>
                          <m:r>
                            <a:rPr lang="en-US" sz="2000" b="0" i="1" spc="-1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ru-RU" sz="2000" spc="-1" dirty="0">
                  <a:solidFill>
                    <a:srgbClr val="262626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7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2853719"/>
                <a:ext cx="9667440" cy="2880000"/>
              </a:xfrm>
              <a:prstGeom prst="rect">
                <a:avLst/>
              </a:prstGeom>
              <a:blipFill>
                <a:blip r:embed="rId3"/>
                <a:stretch>
                  <a:fillRect l="-631" t="-846" r="-6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39792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581040" y="800280"/>
            <a:ext cx="8048160" cy="22971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b="0" strike="noStrike" spc="-1">
                <a:solidFill>
                  <a:srgbClr val="004892"/>
                </a:solidFill>
                <a:latin typeface="Montserrat Bold"/>
              </a:rPr>
              <a:t>Спасибо за внимание!</a:t>
            </a:r>
            <a:endParaRPr lang="en-US" sz="4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03" name="CustomShape 2"/>
          <p:cNvSpPr/>
          <p:nvPr/>
        </p:nvSpPr>
        <p:spPr>
          <a:xfrm>
            <a:off x="0" y="6862680"/>
            <a:ext cx="10691280" cy="45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173277"/>
                </a:solidFill>
                <a:latin typeface="Montserrat"/>
              </a:rPr>
              <a:t>202</a:t>
            </a:r>
            <a:r>
              <a:rPr lang="ru-RU" sz="1600" spc="-1" dirty="0">
                <a:solidFill>
                  <a:srgbClr val="173277"/>
                </a:solidFill>
                <a:latin typeface="Montserrat"/>
              </a:rPr>
              <a:t>3</a:t>
            </a:r>
            <a:endParaRPr lang="en-US" sz="1600" b="0" strike="noStrike" spc="-1" dirty="0">
              <a:latin typeface="Arial"/>
            </a:endParaRPr>
          </a:p>
        </p:txBody>
      </p:sp>
      <p:pic>
        <p:nvPicPr>
          <p:cNvPr id="104" name="Рисунок 2"/>
          <p:cNvPicPr/>
          <p:nvPr/>
        </p:nvPicPr>
        <p:blipFill>
          <a:blip r:embed="rId2"/>
          <a:stretch/>
        </p:blipFill>
        <p:spPr>
          <a:xfrm>
            <a:off x="4115160" y="5178600"/>
            <a:ext cx="2232360" cy="1426680"/>
          </a:xfrm>
          <a:prstGeom prst="rect">
            <a:avLst/>
          </a:prstGeom>
          <a:ln>
            <a:noFill/>
          </a:ln>
        </p:spPr>
      </p:pic>
      <p:sp>
        <p:nvSpPr>
          <p:cNvPr id="105" name="CustomShape 3"/>
          <p:cNvSpPr/>
          <p:nvPr/>
        </p:nvSpPr>
        <p:spPr>
          <a:xfrm>
            <a:off x="581040" y="1833480"/>
            <a:ext cx="804816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4892"/>
                </a:solidFill>
                <a:latin typeface="Montserrat"/>
              </a:rPr>
              <a:t>Рады видеть Вас на наших мероприятиях!</a:t>
            </a:r>
            <a:endParaRPr lang="en-US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noFill/>
        </a:ln>
      </a:spPr>
      <a:bodyPr>
        <a:noAutofit/>
      </a:bodyPr>
      <a:lstStyle>
        <a:defPPr>
          <a:lnSpc>
            <a:spcPct val="100000"/>
          </a:lnSpc>
          <a:defRPr sz="1400" b="0" strike="noStrike" spc="-1">
            <a:solidFill>
              <a:srgbClr val="004892"/>
            </a:solidFill>
            <a:latin typeface="Montserra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1769</TotalTime>
  <Words>3828</Words>
  <Application>Microsoft Office PowerPoint</Application>
  <PresentationFormat>Произвольный</PresentationFormat>
  <Paragraphs>415</Paragraphs>
  <Slides>61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71" baseType="lpstr">
      <vt:lpstr>Arial</vt:lpstr>
      <vt:lpstr>Cambria Math</vt:lpstr>
      <vt:lpstr>Geometria  bold</vt:lpstr>
      <vt:lpstr>Geometria light</vt:lpstr>
      <vt:lpstr>Montserrat</vt:lpstr>
      <vt:lpstr>Montserrat Bold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приемной  кампании - 2019</dc:title>
  <dc:subject/>
  <dc:creator>afsafasfasfa afafaf</dc:creator>
  <dc:description/>
  <cp:lastModifiedBy>KotCheshir</cp:lastModifiedBy>
  <cp:revision>236</cp:revision>
  <dcterms:created xsi:type="dcterms:W3CDTF">2019-09-16T12:04:13Z</dcterms:created>
  <dcterms:modified xsi:type="dcterms:W3CDTF">2023-09-14T16:37:44Z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</vt:i4>
  </property>
</Properties>
</file>