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3"/>
  </p:notesMasterIdLst>
  <p:sldIdLst>
    <p:sldId id="640" r:id="rId2"/>
    <p:sldId id="681" r:id="rId3"/>
    <p:sldId id="766" r:id="rId4"/>
    <p:sldId id="362" r:id="rId5"/>
    <p:sldId id="877" r:id="rId6"/>
    <p:sldId id="541" r:id="rId7"/>
    <p:sldId id="878" r:id="rId8"/>
    <p:sldId id="876" r:id="rId9"/>
    <p:sldId id="879" r:id="rId10"/>
    <p:sldId id="795" r:id="rId11"/>
    <p:sldId id="880" r:id="rId12"/>
    <p:sldId id="875" r:id="rId13"/>
    <p:sldId id="873" r:id="rId14"/>
    <p:sldId id="874" r:id="rId15"/>
    <p:sldId id="881" r:id="rId16"/>
    <p:sldId id="882" r:id="rId17"/>
    <p:sldId id="792" r:id="rId18"/>
    <p:sldId id="883" r:id="rId19"/>
    <p:sldId id="884" r:id="rId20"/>
    <p:sldId id="885" r:id="rId21"/>
    <p:sldId id="764" r:id="rId22"/>
    <p:sldId id="834" r:id="rId23"/>
    <p:sldId id="886" r:id="rId24"/>
    <p:sldId id="840" r:id="rId25"/>
    <p:sldId id="841" r:id="rId26"/>
    <p:sldId id="842" r:id="rId27"/>
    <p:sldId id="887" r:id="rId28"/>
    <p:sldId id="904" r:id="rId29"/>
    <p:sldId id="905" r:id="rId30"/>
    <p:sldId id="907" r:id="rId31"/>
    <p:sldId id="1069" r:id="rId32"/>
    <p:sldId id="908" r:id="rId33"/>
    <p:sldId id="835" r:id="rId34"/>
    <p:sldId id="703" r:id="rId35"/>
    <p:sldId id="704" r:id="rId36"/>
    <p:sldId id="888" r:id="rId37"/>
    <p:sldId id="889" r:id="rId38"/>
    <p:sldId id="890" r:id="rId39"/>
    <p:sldId id="708" r:id="rId40"/>
    <p:sldId id="274" r:id="rId41"/>
    <p:sldId id="275" r:id="rId42"/>
    <p:sldId id="722" r:id="rId43"/>
    <p:sldId id="700" r:id="rId44"/>
    <p:sldId id="891" r:id="rId45"/>
    <p:sldId id="892" r:id="rId46"/>
    <p:sldId id="893" r:id="rId47"/>
    <p:sldId id="894" r:id="rId48"/>
    <p:sldId id="895" r:id="rId49"/>
    <p:sldId id="896" r:id="rId50"/>
    <p:sldId id="897" r:id="rId51"/>
    <p:sldId id="898" r:id="rId52"/>
    <p:sldId id="899" r:id="rId53"/>
    <p:sldId id="900" r:id="rId54"/>
    <p:sldId id="1029" r:id="rId55"/>
    <p:sldId id="1047" r:id="rId56"/>
    <p:sldId id="1048" r:id="rId57"/>
    <p:sldId id="1049" r:id="rId58"/>
    <p:sldId id="1050" r:id="rId59"/>
    <p:sldId id="1057" r:id="rId60"/>
    <p:sldId id="1352" r:id="rId61"/>
    <p:sldId id="1323" r:id="rId62"/>
    <p:sldId id="772" r:id="rId63"/>
    <p:sldId id="1127" r:id="rId64"/>
    <p:sldId id="1324" r:id="rId65"/>
    <p:sldId id="520" r:id="rId66"/>
    <p:sldId id="991" r:id="rId67"/>
    <p:sldId id="992" r:id="rId68"/>
    <p:sldId id="993" r:id="rId69"/>
    <p:sldId id="994" r:id="rId70"/>
    <p:sldId id="995" r:id="rId71"/>
    <p:sldId id="996" r:id="rId72"/>
    <p:sldId id="998" r:id="rId73"/>
    <p:sldId id="999" r:id="rId74"/>
    <p:sldId id="1000" r:id="rId75"/>
    <p:sldId id="997" r:id="rId76"/>
    <p:sldId id="1003" r:id="rId77"/>
    <p:sldId id="575" r:id="rId78"/>
    <p:sldId id="576" r:id="rId79"/>
    <p:sldId id="1325" r:id="rId80"/>
    <p:sldId id="577" r:id="rId81"/>
    <p:sldId id="578" r:id="rId82"/>
    <p:sldId id="1326" r:id="rId83"/>
    <p:sldId id="579" r:id="rId84"/>
    <p:sldId id="1056" r:id="rId85"/>
    <p:sldId id="1024" r:id="rId86"/>
    <p:sldId id="1350" r:id="rId87"/>
    <p:sldId id="1004" r:id="rId88"/>
    <p:sldId id="1351" r:id="rId89"/>
    <p:sldId id="1025" r:id="rId90"/>
    <p:sldId id="1353" r:id="rId91"/>
    <p:sldId id="1051" r:id="rId92"/>
    <p:sldId id="1052" r:id="rId93"/>
    <p:sldId id="1053" r:id="rId94"/>
    <p:sldId id="1054" r:id="rId95"/>
    <p:sldId id="1055" r:id="rId96"/>
    <p:sldId id="1058" r:id="rId97"/>
    <p:sldId id="1059" r:id="rId98"/>
    <p:sldId id="1060" r:id="rId99"/>
    <p:sldId id="1061" r:id="rId100"/>
    <p:sldId id="1062" r:id="rId101"/>
    <p:sldId id="1063" r:id="rId102"/>
    <p:sldId id="1064" r:id="rId103"/>
    <p:sldId id="1065" r:id="rId104"/>
    <p:sldId id="1066" r:id="rId105"/>
    <p:sldId id="1067" r:id="rId106"/>
    <p:sldId id="1068" r:id="rId107"/>
    <p:sldId id="837" r:id="rId108"/>
    <p:sldId id="901" r:id="rId109"/>
    <p:sldId id="902" r:id="rId110"/>
    <p:sldId id="903" r:id="rId111"/>
    <p:sldId id="345" r:id="rId112"/>
    <p:sldId id="346" r:id="rId113"/>
    <p:sldId id="326" r:id="rId114"/>
    <p:sldId id="421" r:id="rId115"/>
    <p:sldId id="1070" r:id="rId116"/>
    <p:sldId id="1071" r:id="rId117"/>
    <p:sldId id="402" r:id="rId118"/>
    <p:sldId id="1072" r:id="rId119"/>
    <p:sldId id="629" r:id="rId120"/>
    <p:sldId id="1073" r:id="rId121"/>
    <p:sldId id="1074" r:id="rId1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E72DD33-DD87-438F-8656-F4ECD17BCF77}">
          <p14:sldIdLst>
            <p14:sldId id="640"/>
            <p14:sldId id="681"/>
            <p14:sldId id="766"/>
            <p14:sldId id="362"/>
            <p14:sldId id="877"/>
            <p14:sldId id="541"/>
            <p14:sldId id="878"/>
            <p14:sldId id="876"/>
            <p14:sldId id="879"/>
            <p14:sldId id="795"/>
            <p14:sldId id="880"/>
            <p14:sldId id="875"/>
            <p14:sldId id="873"/>
            <p14:sldId id="874"/>
            <p14:sldId id="881"/>
            <p14:sldId id="882"/>
            <p14:sldId id="792"/>
            <p14:sldId id="883"/>
            <p14:sldId id="884"/>
            <p14:sldId id="885"/>
            <p14:sldId id="764"/>
            <p14:sldId id="834"/>
            <p14:sldId id="886"/>
            <p14:sldId id="840"/>
            <p14:sldId id="841"/>
            <p14:sldId id="842"/>
            <p14:sldId id="887"/>
            <p14:sldId id="904"/>
            <p14:sldId id="905"/>
            <p14:sldId id="907"/>
            <p14:sldId id="1069"/>
            <p14:sldId id="908"/>
            <p14:sldId id="835"/>
            <p14:sldId id="703"/>
            <p14:sldId id="704"/>
            <p14:sldId id="888"/>
            <p14:sldId id="889"/>
            <p14:sldId id="890"/>
            <p14:sldId id="708"/>
            <p14:sldId id="274"/>
            <p14:sldId id="275"/>
            <p14:sldId id="722"/>
            <p14:sldId id="700"/>
            <p14:sldId id="891"/>
            <p14:sldId id="892"/>
            <p14:sldId id="893"/>
            <p14:sldId id="894"/>
            <p14:sldId id="895"/>
            <p14:sldId id="896"/>
            <p14:sldId id="897"/>
            <p14:sldId id="898"/>
            <p14:sldId id="899"/>
            <p14:sldId id="900"/>
            <p14:sldId id="1029"/>
            <p14:sldId id="1047"/>
            <p14:sldId id="1048"/>
            <p14:sldId id="1049"/>
            <p14:sldId id="1050"/>
            <p14:sldId id="1057"/>
            <p14:sldId id="1352"/>
            <p14:sldId id="1323"/>
            <p14:sldId id="772"/>
            <p14:sldId id="1127"/>
            <p14:sldId id="1324"/>
            <p14:sldId id="520"/>
            <p14:sldId id="991"/>
            <p14:sldId id="992"/>
            <p14:sldId id="993"/>
            <p14:sldId id="994"/>
            <p14:sldId id="995"/>
            <p14:sldId id="996"/>
            <p14:sldId id="998"/>
            <p14:sldId id="999"/>
            <p14:sldId id="1000"/>
            <p14:sldId id="997"/>
            <p14:sldId id="1003"/>
            <p14:sldId id="575"/>
            <p14:sldId id="576"/>
            <p14:sldId id="1325"/>
            <p14:sldId id="577"/>
            <p14:sldId id="578"/>
            <p14:sldId id="1326"/>
            <p14:sldId id="579"/>
            <p14:sldId id="1056"/>
            <p14:sldId id="1024"/>
            <p14:sldId id="1350"/>
            <p14:sldId id="1004"/>
            <p14:sldId id="1351"/>
            <p14:sldId id="1025"/>
            <p14:sldId id="1353"/>
            <p14:sldId id="1051"/>
            <p14:sldId id="1052"/>
            <p14:sldId id="1053"/>
            <p14:sldId id="1054"/>
            <p14:sldId id="1055"/>
            <p14:sldId id="1058"/>
            <p14:sldId id="1059"/>
            <p14:sldId id="1060"/>
            <p14:sldId id="1061"/>
            <p14:sldId id="1062"/>
            <p14:sldId id="1063"/>
            <p14:sldId id="1064"/>
            <p14:sldId id="1065"/>
            <p14:sldId id="1066"/>
            <p14:sldId id="1067"/>
            <p14:sldId id="1068"/>
            <p14:sldId id="837"/>
            <p14:sldId id="901"/>
            <p14:sldId id="902"/>
            <p14:sldId id="903"/>
            <p14:sldId id="345"/>
            <p14:sldId id="346"/>
            <p14:sldId id="326"/>
            <p14:sldId id="421"/>
            <p14:sldId id="1070"/>
            <p14:sldId id="1071"/>
            <p14:sldId id="402"/>
            <p14:sldId id="1072"/>
            <p14:sldId id="629"/>
            <p14:sldId id="1073"/>
            <p14:sldId id="10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94660"/>
  </p:normalViewPr>
  <p:slideViewPr>
    <p:cSldViewPr>
      <p:cViewPr varScale="1">
        <p:scale>
          <a:sx n="105" d="100"/>
          <a:sy n="105" d="100"/>
        </p:scale>
        <p:origin x="147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E7B75-BB9F-426A-B4B7-AC409DFD3BDC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F0BCE-F8BD-4F73-A364-1765E1753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284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788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33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742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20.10.2024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484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20.10.2024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426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20.10.2024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759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20.10.2024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37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20.10.2024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503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20.10.2024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65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545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42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66AD2-DA4C-40BF-BD8D-2CB8F96D6E10}" type="datetimeFigureOut">
              <a:rPr lang="ru-RU" smtClean="0"/>
              <a:t>20.10.2024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27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://book.kbsu.ru/theory/chapter2/1_2_10.html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E%D0%BF%D0%B5%D1%80%D0%B0%D1%86%D0%B8%D0%BE%D0%BD%D0%BD%D0%B0%D1%8F_%D1%81%D0%B8%D1%81%D1%82%D0%B5%D0%BC%D0%B0" TargetMode="External"/><Relationship Id="rId2" Type="http://schemas.openxmlformats.org/officeDocument/2006/relationships/hyperlink" Target="https://ru.wikipedia.org/wiki/%D0%9D%D0%BE%D1%81%D0%B8%D1%82%D0%B5%D0%BB%D1%8C_%D0%B8%D0%BD%D1%84%D0%BE%D1%80%D0%BC%D0%B0%D1%86%D0%B8%D0%B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A4%D0%B0%D0%B9%D0%BB" TargetMode="Externa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708" y="1988840"/>
            <a:ext cx="7955740" cy="353953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Лекция 8</a:t>
            </a:r>
            <a:endParaRPr lang="ru-RU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Двухмерные массивы.</a:t>
            </a: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Игра на основе двухмерного массива.</a:t>
            </a: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Использование файлов для сохранения состояния игры.</a:t>
            </a: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15. Простейшие операции с двухмерными массивами</a:t>
            </a: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16. Применение двухмерных массивов в играх</a:t>
            </a: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B14BECF-3D77-25C7-559C-67A19E0B1CBC}"/>
              </a:ext>
            </a:extLst>
          </p:cNvPr>
          <p:cNvSpPr txBox="1">
            <a:spLocks/>
          </p:cNvSpPr>
          <p:nvPr/>
        </p:nvSpPr>
        <p:spPr>
          <a:xfrm>
            <a:off x="575556" y="229491"/>
            <a:ext cx="8028892" cy="1255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Основы алгоритмизации и программирование</a:t>
            </a:r>
            <a:b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ФИСТ УлГТУ 1 курс</a:t>
            </a:r>
          </a:p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Осень 2024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4C129-FC2A-61C9-6796-DDAB2F0E0E76}"/>
              </a:ext>
            </a:extLst>
          </p:cNvPr>
          <p:cNvSpPr txBox="1">
            <a:spLocks/>
          </p:cNvSpPr>
          <p:nvPr/>
        </p:nvSpPr>
        <p:spPr>
          <a:xfrm>
            <a:off x="648708" y="5733256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Власенко Олег </a:t>
            </a:r>
            <a:r>
              <a:rPr lang="ru-RU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Федосович</a:t>
            </a:r>
            <a:b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SimbirSoft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259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282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Переменные, структуры, массивы, массивы структур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221442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Лекция 2. «Покупаем квартиру»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98072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Вводится площадь квартиры и стоимость квадратного метра.</a:t>
            </a:r>
          </a:p>
          <a:p>
            <a:r>
              <a:rPr lang="ru-RU" dirty="0"/>
              <a:t>Выводится сколько будет стоить эта квартира.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50" y="1844824"/>
            <a:ext cx="8964488" cy="475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9949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Лекция 2. «Покупаем квартиру»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98072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Вводится площадь квартиры и стоимость квадратного метра.</a:t>
            </a:r>
          </a:p>
          <a:p>
            <a:r>
              <a:rPr lang="ru-RU" dirty="0"/>
              <a:t>Выводится сколько будет стоить эта квартира.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50" y="1844824"/>
            <a:ext cx="8964488" cy="475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87E11A2-16B0-41AE-BD34-8AB46D158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3983306"/>
            <a:ext cx="3854216" cy="275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02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Лекция 7. «Рисуем много линий</a:t>
            </a:r>
            <a:r>
              <a:rPr lang="en-US" sz="3200" b="1" dirty="0"/>
              <a:t> </a:t>
            </a:r>
            <a:r>
              <a:rPr lang="ru-RU" sz="3200" b="1" dirty="0"/>
              <a:t>из центра»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751344"/>
            <a:ext cx="855069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 case WM_PAINT:</a:t>
            </a:r>
          </a:p>
          <a:p>
            <a:r>
              <a:rPr lang="ru-RU" sz="2000" dirty="0"/>
              <a:t>        {</a:t>
            </a:r>
          </a:p>
          <a:p>
            <a:r>
              <a:rPr lang="ru-RU" sz="2000" dirty="0"/>
              <a:t>	</a:t>
            </a:r>
            <a:r>
              <a:rPr lang="en-US" sz="2000" dirty="0"/>
              <a:t>PAINTSTRUCT </a:t>
            </a:r>
            <a:r>
              <a:rPr lang="en-US" sz="2000" dirty="0" err="1"/>
              <a:t>ps</a:t>
            </a:r>
            <a:r>
              <a:rPr lang="en-US" sz="2000" dirty="0"/>
              <a:t>;</a:t>
            </a:r>
          </a:p>
          <a:p>
            <a:r>
              <a:rPr lang="ru-RU" sz="2000" dirty="0"/>
              <a:t>	</a:t>
            </a:r>
            <a:r>
              <a:rPr lang="en-US" sz="2000" dirty="0"/>
              <a:t>HDC </a:t>
            </a:r>
            <a:r>
              <a:rPr lang="en-US" sz="2000" dirty="0" err="1"/>
              <a:t>hdc</a:t>
            </a:r>
            <a:r>
              <a:rPr lang="en-US" sz="2000" dirty="0"/>
              <a:t> = </a:t>
            </a:r>
            <a:r>
              <a:rPr lang="en-US" sz="2000" dirty="0" err="1"/>
              <a:t>BeginPaint</a:t>
            </a:r>
            <a:r>
              <a:rPr lang="en-US" sz="2000" dirty="0"/>
              <a:t>(</a:t>
            </a:r>
            <a:r>
              <a:rPr lang="en-US" sz="2000" dirty="0" err="1"/>
              <a:t>hWnd</a:t>
            </a:r>
            <a:r>
              <a:rPr lang="en-US" sz="2000" dirty="0"/>
              <a:t>, &amp;</a:t>
            </a:r>
            <a:r>
              <a:rPr lang="en-US" sz="2000" dirty="0" err="1"/>
              <a:t>ps</a:t>
            </a:r>
            <a:r>
              <a:rPr lang="en-US" sz="2000" dirty="0"/>
              <a:t>);</a:t>
            </a:r>
          </a:p>
          <a:p>
            <a:r>
              <a:rPr lang="en-US" sz="2000" dirty="0"/>
              <a:t>	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GetClientRect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cx =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/ 2;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cy =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.bottom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/ 2;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x = 0;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(x &lt;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cx, cy,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x, 5);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x += 20;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}</a:t>
            </a:r>
            <a:endParaRPr lang="en-US" sz="2000" dirty="0"/>
          </a:p>
          <a:p>
            <a:r>
              <a:rPr lang="ru-RU" sz="2000" dirty="0"/>
              <a:t>	</a:t>
            </a:r>
            <a:r>
              <a:rPr lang="en-US" sz="2000" dirty="0" err="1"/>
              <a:t>EndPaint</a:t>
            </a:r>
            <a:r>
              <a:rPr lang="en-US" sz="2000" dirty="0"/>
              <a:t>(</a:t>
            </a:r>
            <a:r>
              <a:rPr lang="en-US" sz="2000" dirty="0" err="1"/>
              <a:t>hWnd</a:t>
            </a:r>
            <a:r>
              <a:rPr lang="en-US" sz="2000" dirty="0"/>
              <a:t>, &amp;</a:t>
            </a:r>
            <a:r>
              <a:rPr lang="en-US" sz="2000" dirty="0" err="1"/>
              <a:t>ps</a:t>
            </a:r>
            <a:r>
              <a:rPr lang="en-US" sz="2000" dirty="0"/>
              <a:t>);</a:t>
            </a:r>
          </a:p>
          <a:p>
            <a:r>
              <a:rPr lang="ru-RU" sz="2000" dirty="0"/>
              <a:t>        }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908720"/>
            <a:ext cx="25622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7081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Лекция 7. «Рисуем много линий</a:t>
            </a:r>
            <a:r>
              <a:rPr lang="en-US" sz="3200" b="1" dirty="0"/>
              <a:t> </a:t>
            </a:r>
            <a:r>
              <a:rPr lang="ru-RU" sz="3200" b="1" dirty="0"/>
              <a:t>из центра»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751344"/>
            <a:ext cx="855069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 case WM_PAINT:</a:t>
            </a:r>
          </a:p>
          <a:p>
            <a:r>
              <a:rPr lang="ru-RU" sz="2000" dirty="0"/>
              <a:t>        {</a:t>
            </a:r>
          </a:p>
          <a:p>
            <a:r>
              <a:rPr lang="ru-RU" sz="2000" dirty="0"/>
              <a:t>	</a:t>
            </a:r>
            <a:r>
              <a:rPr lang="en-US" sz="2000" dirty="0"/>
              <a:t>PAINTSTRUCT </a:t>
            </a:r>
            <a:r>
              <a:rPr lang="en-US" sz="2000" dirty="0" err="1"/>
              <a:t>ps</a:t>
            </a:r>
            <a:r>
              <a:rPr lang="en-US" sz="2000" dirty="0"/>
              <a:t>;</a:t>
            </a:r>
          </a:p>
          <a:p>
            <a:r>
              <a:rPr lang="ru-RU" sz="2000" dirty="0"/>
              <a:t>	</a:t>
            </a:r>
            <a:r>
              <a:rPr lang="en-US" sz="2000" dirty="0"/>
              <a:t>HDC </a:t>
            </a:r>
            <a:r>
              <a:rPr lang="en-US" sz="2000" dirty="0" err="1"/>
              <a:t>hdc</a:t>
            </a:r>
            <a:r>
              <a:rPr lang="en-US" sz="2000" dirty="0"/>
              <a:t> = </a:t>
            </a:r>
            <a:r>
              <a:rPr lang="en-US" sz="2000" dirty="0" err="1"/>
              <a:t>BeginPaint</a:t>
            </a:r>
            <a:r>
              <a:rPr lang="en-US" sz="2000" dirty="0"/>
              <a:t>(</a:t>
            </a:r>
            <a:r>
              <a:rPr lang="en-US" sz="2000" dirty="0" err="1"/>
              <a:t>hWnd</a:t>
            </a:r>
            <a:r>
              <a:rPr lang="en-US" sz="2000" dirty="0"/>
              <a:t>, &amp;</a:t>
            </a:r>
            <a:r>
              <a:rPr lang="en-US" sz="2000" dirty="0" err="1"/>
              <a:t>ps</a:t>
            </a:r>
            <a:r>
              <a:rPr lang="en-US" sz="2000" dirty="0"/>
              <a:t>);</a:t>
            </a:r>
          </a:p>
          <a:p>
            <a:r>
              <a:rPr lang="en-US" sz="2000" dirty="0"/>
              <a:t>	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GetClientRect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cx =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/ 2;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cy =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.bottom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/ 2;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x = 0;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(x &lt;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cx, cy,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x, 5);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x += 20;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}</a:t>
            </a:r>
            <a:endParaRPr lang="en-US" sz="2000" dirty="0"/>
          </a:p>
          <a:p>
            <a:r>
              <a:rPr lang="ru-RU" sz="2000" dirty="0"/>
              <a:t>	</a:t>
            </a:r>
            <a:r>
              <a:rPr lang="en-US" sz="2000" dirty="0" err="1"/>
              <a:t>EndPaint</a:t>
            </a:r>
            <a:r>
              <a:rPr lang="en-US" sz="2000" dirty="0"/>
              <a:t>(</a:t>
            </a:r>
            <a:r>
              <a:rPr lang="en-US" sz="2000" dirty="0" err="1"/>
              <a:t>hWnd</a:t>
            </a:r>
            <a:r>
              <a:rPr lang="en-US" sz="2000" dirty="0"/>
              <a:t>, &amp;</a:t>
            </a:r>
            <a:r>
              <a:rPr lang="en-US" sz="2000" dirty="0" err="1"/>
              <a:t>ps</a:t>
            </a:r>
            <a:r>
              <a:rPr lang="en-US" sz="2000" dirty="0"/>
              <a:t>);</a:t>
            </a:r>
          </a:p>
          <a:p>
            <a:r>
              <a:rPr lang="ru-RU" sz="2000" dirty="0"/>
              <a:t>        }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908720"/>
            <a:ext cx="25622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B48A81-77B5-479B-BAAC-513867B6E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52" y="4730409"/>
            <a:ext cx="5004048" cy="20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80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Лекция 9. «Массив грибов»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07504" y="1916832"/>
            <a:ext cx="86409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Координаты грибов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количество грибов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12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координата Х каждого гриба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 = { 200, 220, 240, 260,      300, 400, 420, 440,   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  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460, 480, 500, 520 };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координата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Y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каждого гриба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 = { 400, 350, 300, 250,      300, 200, 100, 200,  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100, 140, 120, 100 };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виден ли гриб? (для каждого гриба!)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b="1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] = { 1, 1, 1, 1,        1, 1, 1, 1,     </a:t>
            </a:r>
            <a:endParaRPr lang="ru-RU" sz="14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        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1, 1, 1, 1 };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игре нужно собрать все грибы. В массивах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хранятся координаты каждого гриба. В массиве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хранится признак – «виден» 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/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«не виден».</a:t>
            </a:r>
            <a:r>
              <a:rPr lang="ru-RU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523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Лекция 9. «Массив грибов»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07504" y="1916832"/>
            <a:ext cx="86409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Координаты грибов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количество грибов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12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координата Х каждого гриба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 = { 200, 220, 240, 260,      300, 400, 420, 440,   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  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460, 480, 500, 520 };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координата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Y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каждого гриба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 = { 400, 350, 300, 250,      300, 200, 100, 200,  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100, 140, 120, 100 };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виден ли гриб? (для каждого гриба!)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b="1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] = { 1, 1, 1, 1,        1, 1, 1, 1,     </a:t>
            </a:r>
            <a:endParaRPr lang="ru-RU" sz="14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        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1, 1, 1, 1 };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игре нужно собрать все грибы. В массивах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хранятся координаты каждого гриба. В массиве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хранится признак – «виден» 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/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«не виден».</a:t>
            </a:r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133EE6-8FA0-4B7C-800A-1C0E2A854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7" y="5517232"/>
            <a:ext cx="8901593" cy="134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43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Лекция 7 «Массивы</a:t>
            </a:r>
            <a:r>
              <a:rPr lang="en-US" sz="2800" b="1" dirty="0"/>
              <a:t>&amp;</a:t>
            </a:r>
            <a:r>
              <a:rPr lang="ru-RU" sz="2800" b="1" dirty="0"/>
              <a:t>Структуры </a:t>
            </a:r>
            <a:r>
              <a:rPr lang="en-US" sz="2800" b="1" dirty="0"/>
              <a:t>– </a:t>
            </a:r>
            <a:r>
              <a:rPr lang="ru-RU" sz="2800" b="1" dirty="0"/>
              <a:t>пример</a:t>
            </a:r>
            <a:r>
              <a:rPr lang="en-US" sz="2800" b="1" dirty="0"/>
              <a:t> </a:t>
            </a:r>
            <a:r>
              <a:rPr lang="ru-RU" sz="2800" b="1" dirty="0"/>
              <a:t>– </a:t>
            </a:r>
            <a:r>
              <a:rPr lang="en-US" sz="2800" b="1" dirty="0"/>
              <a:t>Polygon</a:t>
            </a:r>
            <a:r>
              <a:rPr lang="ru-RU" sz="2800" b="1" dirty="0"/>
              <a:t>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23528" y="751344"/>
            <a:ext cx="8496944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HBRUSH </a:t>
            </a:r>
            <a:r>
              <a:rPr lang="en-US" sz="2000" dirty="0" err="1"/>
              <a:t>hBrush</a:t>
            </a:r>
            <a:r>
              <a:rPr lang="en-US" sz="2000" dirty="0"/>
              <a:t> = </a:t>
            </a:r>
            <a:r>
              <a:rPr lang="en-US" sz="2000" dirty="0" err="1"/>
              <a:t>CreateHatchBrush</a:t>
            </a:r>
            <a:r>
              <a:rPr lang="en-US" sz="2000" dirty="0"/>
              <a:t>(</a:t>
            </a:r>
            <a:r>
              <a:rPr lang="en-US" sz="2000" b="1" dirty="0"/>
              <a:t>HS_CROSS</a:t>
            </a:r>
            <a:r>
              <a:rPr lang="en-US" sz="2000" dirty="0"/>
              <a:t>, RGB(128, 0, 128));</a:t>
            </a:r>
          </a:p>
          <a:p>
            <a:r>
              <a:rPr lang="en-US" sz="2000" dirty="0" err="1"/>
              <a:t>SelectObject</a:t>
            </a:r>
            <a:r>
              <a:rPr lang="en-US" sz="2000" dirty="0"/>
              <a:t>(</a:t>
            </a:r>
            <a:r>
              <a:rPr lang="en-US" sz="2000" dirty="0" err="1"/>
              <a:t>hdc</a:t>
            </a:r>
            <a:r>
              <a:rPr lang="en-US" sz="2000" dirty="0"/>
              <a:t>, </a:t>
            </a:r>
            <a:r>
              <a:rPr lang="en-US" sz="2000" dirty="0" err="1"/>
              <a:t>hBrush</a:t>
            </a:r>
            <a:r>
              <a:rPr lang="en-US" sz="2000" dirty="0"/>
              <a:t>);</a:t>
            </a:r>
            <a:endParaRPr lang="ru-RU" sz="2000" dirty="0"/>
          </a:p>
          <a:p>
            <a:r>
              <a:rPr lang="en-US" sz="2000" dirty="0"/>
              <a:t>Ellipse(</a:t>
            </a:r>
            <a:r>
              <a:rPr lang="en-US" sz="2000" dirty="0" err="1"/>
              <a:t>hdc</a:t>
            </a:r>
            <a:r>
              <a:rPr lang="en-US" sz="2000" dirty="0"/>
              <a:t>, 0, 0 , 160, 120);</a:t>
            </a:r>
          </a:p>
          <a:p>
            <a:endParaRPr lang="ru-RU" sz="2000" dirty="0"/>
          </a:p>
          <a:p>
            <a:r>
              <a:rPr lang="en-US" sz="2000" dirty="0"/>
              <a:t>HBRUSH hBrush2 = </a:t>
            </a:r>
            <a:r>
              <a:rPr lang="en-US" sz="2000" dirty="0" err="1"/>
              <a:t>CreateHatchBrush</a:t>
            </a:r>
            <a:r>
              <a:rPr lang="en-US" sz="2000" dirty="0"/>
              <a:t>(</a:t>
            </a:r>
            <a:r>
              <a:rPr lang="en-US" sz="2000" b="1" dirty="0"/>
              <a:t>HS_DIAGCROSS</a:t>
            </a:r>
            <a:r>
              <a:rPr lang="en-US" sz="2000" dirty="0"/>
              <a:t>, RGB(128, 0, 128));</a:t>
            </a:r>
          </a:p>
          <a:p>
            <a:r>
              <a:rPr lang="en-US" sz="2000" dirty="0" err="1"/>
              <a:t>SelectObject</a:t>
            </a:r>
            <a:r>
              <a:rPr lang="en-US" sz="2000" dirty="0"/>
              <a:t>(</a:t>
            </a:r>
            <a:r>
              <a:rPr lang="en-US" sz="2000" dirty="0" err="1"/>
              <a:t>hdc</a:t>
            </a:r>
            <a:r>
              <a:rPr lang="en-US" sz="2000" dirty="0"/>
              <a:t>, hBrush2);</a:t>
            </a:r>
          </a:p>
          <a:p>
            <a:endParaRPr lang="en-US" sz="2000" dirty="0"/>
          </a:p>
          <a:p>
            <a:r>
              <a:rPr lang="en-US" sz="2000" b="1" dirty="0"/>
              <a:t>POINT </a:t>
            </a:r>
            <a:r>
              <a:rPr lang="en-US" sz="2000" b="1" dirty="0" err="1"/>
              <a:t>pt</a:t>
            </a:r>
            <a:r>
              <a:rPr lang="en-US" sz="2000" b="1" dirty="0"/>
              <a:t>[5];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[0].x = 100;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[0].y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[1].x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[1].y = 100;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[2].x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[2].y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[3].x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[3].y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[4].x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[4].y = 100;</a:t>
            </a:r>
          </a:p>
          <a:p>
            <a:r>
              <a:rPr lang="en-US" sz="2000" dirty="0"/>
              <a:t>Polygon(</a:t>
            </a:r>
            <a:r>
              <a:rPr lang="en-US" sz="2000" dirty="0" err="1"/>
              <a:t>hdc</a:t>
            </a:r>
            <a:r>
              <a:rPr lang="en-US" sz="2000" dirty="0"/>
              <a:t>, </a:t>
            </a:r>
            <a:r>
              <a:rPr lang="en-US" sz="2000" b="1" dirty="0" err="1"/>
              <a:t>pt</a:t>
            </a:r>
            <a:r>
              <a:rPr lang="en-US" sz="2000" dirty="0"/>
              <a:t>, 5);</a:t>
            </a:r>
            <a:endParaRPr lang="ru-RU" sz="2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D025139-0404-4580-AAFB-A0FE5F59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86100"/>
            <a:ext cx="3218491" cy="325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837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Лекция 7 «Массивы</a:t>
            </a:r>
            <a:r>
              <a:rPr lang="en-US" sz="2800" b="1" dirty="0"/>
              <a:t>&amp;</a:t>
            </a:r>
            <a:r>
              <a:rPr lang="ru-RU" sz="2800" b="1" dirty="0"/>
              <a:t>Структуры </a:t>
            </a:r>
            <a:r>
              <a:rPr lang="en-US" sz="2800" b="1" dirty="0"/>
              <a:t>– </a:t>
            </a:r>
            <a:r>
              <a:rPr lang="ru-RU" sz="2800" b="1" dirty="0"/>
              <a:t>пример</a:t>
            </a:r>
            <a:r>
              <a:rPr lang="en-US" sz="2800" b="1" dirty="0"/>
              <a:t> </a:t>
            </a:r>
            <a:r>
              <a:rPr lang="ru-RU" sz="2800" b="1" dirty="0"/>
              <a:t>– </a:t>
            </a:r>
            <a:r>
              <a:rPr lang="en-US" sz="2800" b="1" dirty="0"/>
              <a:t>Polygon</a:t>
            </a:r>
            <a:r>
              <a:rPr lang="ru-RU" sz="2800" b="1" dirty="0"/>
              <a:t>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23528" y="751344"/>
            <a:ext cx="8496944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HBRUSH </a:t>
            </a:r>
            <a:r>
              <a:rPr lang="en-US" sz="2000" dirty="0" err="1"/>
              <a:t>hBrush</a:t>
            </a:r>
            <a:r>
              <a:rPr lang="en-US" sz="2000" dirty="0"/>
              <a:t> = </a:t>
            </a:r>
            <a:r>
              <a:rPr lang="en-US" sz="2000" dirty="0" err="1"/>
              <a:t>CreateHatchBrush</a:t>
            </a:r>
            <a:r>
              <a:rPr lang="en-US" sz="2000" dirty="0"/>
              <a:t>(</a:t>
            </a:r>
            <a:r>
              <a:rPr lang="en-US" sz="2000" b="1" dirty="0"/>
              <a:t>HS_CROSS</a:t>
            </a:r>
            <a:r>
              <a:rPr lang="en-US" sz="2000" dirty="0"/>
              <a:t>, RGB(128, 0, 128));</a:t>
            </a:r>
          </a:p>
          <a:p>
            <a:r>
              <a:rPr lang="en-US" sz="2000" dirty="0" err="1"/>
              <a:t>SelectObject</a:t>
            </a:r>
            <a:r>
              <a:rPr lang="en-US" sz="2000" dirty="0"/>
              <a:t>(</a:t>
            </a:r>
            <a:r>
              <a:rPr lang="en-US" sz="2000" dirty="0" err="1"/>
              <a:t>hdc</a:t>
            </a:r>
            <a:r>
              <a:rPr lang="en-US" sz="2000" dirty="0"/>
              <a:t>, </a:t>
            </a:r>
            <a:r>
              <a:rPr lang="en-US" sz="2000" dirty="0" err="1"/>
              <a:t>hBrush</a:t>
            </a:r>
            <a:r>
              <a:rPr lang="en-US" sz="2000" dirty="0"/>
              <a:t>);</a:t>
            </a:r>
            <a:endParaRPr lang="ru-RU" sz="2000" dirty="0"/>
          </a:p>
          <a:p>
            <a:r>
              <a:rPr lang="en-US" sz="2000" dirty="0"/>
              <a:t>Ellipse(</a:t>
            </a:r>
            <a:r>
              <a:rPr lang="en-US" sz="2000" dirty="0" err="1"/>
              <a:t>hdc</a:t>
            </a:r>
            <a:r>
              <a:rPr lang="en-US" sz="2000" dirty="0"/>
              <a:t>, 0, 0 , 160, 120);</a:t>
            </a:r>
          </a:p>
          <a:p>
            <a:endParaRPr lang="ru-RU" sz="2000" dirty="0"/>
          </a:p>
          <a:p>
            <a:r>
              <a:rPr lang="en-US" sz="2000" dirty="0"/>
              <a:t>HBRUSH hBrush2 = </a:t>
            </a:r>
            <a:r>
              <a:rPr lang="en-US" sz="2000" dirty="0" err="1"/>
              <a:t>CreateHatchBrush</a:t>
            </a:r>
            <a:r>
              <a:rPr lang="en-US" sz="2000" dirty="0"/>
              <a:t>(</a:t>
            </a:r>
            <a:r>
              <a:rPr lang="en-US" sz="2000" b="1" dirty="0"/>
              <a:t>HS_DIAGCROSS</a:t>
            </a:r>
            <a:r>
              <a:rPr lang="en-US" sz="2000" dirty="0"/>
              <a:t>, RGB(128, 0, 128));</a:t>
            </a:r>
          </a:p>
          <a:p>
            <a:r>
              <a:rPr lang="en-US" sz="2000" dirty="0" err="1"/>
              <a:t>SelectObject</a:t>
            </a:r>
            <a:r>
              <a:rPr lang="en-US" sz="2000" dirty="0"/>
              <a:t>(</a:t>
            </a:r>
            <a:r>
              <a:rPr lang="en-US" sz="2000" dirty="0" err="1"/>
              <a:t>hdc</a:t>
            </a:r>
            <a:r>
              <a:rPr lang="en-US" sz="2000" dirty="0"/>
              <a:t>, hBrush2);</a:t>
            </a:r>
          </a:p>
          <a:p>
            <a:endParaRPr lang="en-US" sz="2000" dirty="0"/>
          </a:p>
          <a:p>
            <a:r>
              <a:rPr lang="en-US" sz="2000" b="1" dirty="0"/>
              <a:t>POINT </a:t>
            </a:r>
            <a:r>
              <a:rPr lang="en-US" sz="2000" b="1" dirty="0" err="1"/>
              <a:t>pt</a:t>
            </a:r>
            <a:r>
              <a:rPr lang="en-US" sz="2000" b="1" dirty="0"/>
              <a:t>[5];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[0].x = 100;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[0].y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[1].x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[1].y = 100;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[2].x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[2].y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[3].x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[3].y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[4].x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[4].y = 100;</a:t>
            </a:r>
          </a:p>
          <a:p>
            <a:r>
              <a:rPr lang="en-US" sz="2000" dirty="0"/>
              <a:t>Polygon(</a:t>
            </a:r>
            <a:r>
              <a:rPr lang="en-US" sz="2000" dirty="0" err="1"/>
              <a:t>hdc</a:t>
            </a:r>
            <a:r>
              <a:rPr lang="en-US" sz="2000" dirty="0"/>
              <a:t>, </a:t>
            </a:r>
            <a:r>
              <a:rPr lang="en-US" sz="2000" b="1" dirty="0" err="1"/>
              <a:t>pt</a:t>
            </a:r>
            <a:r>
              <a:rPr lang="en-US" sz="2000" dirty="0"/>
              <a:t>, 5);</a:t>
            </a:r>
            <a:endParaRPr lang="ru-RU" sz="2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D025139-0404-4580-AAFB-A0FE5F59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86100"/>
            <a:ext cx="3218491" cy="325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9C289F-59C4-4F8D-9D53-31C6D1217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970" y="5073889"/>
            <a:ext cx="6671030" cy="17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600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331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b="1"/>
              <a:t>Двухмерные массивы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244874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1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a[0][1] = 10;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a[1][1] = 20;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\n %d %d %d \n\n"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a[0][0], a[0][1], a[0][2], a[1][0], a[1][1], a[1][2]);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b[0][0], b[0][1], b[0][2], b[0][3]);</a:t>
            </a: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b[1][0], b[1][1], b[1][2], b[1][3]);</a:t>
            </a: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b[2][0], b[2][1], b[2][2], b[2][3]);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5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3756B0-D529-45F5-BDC3-A0EDBA72D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786792"/>
            <a:ext cx="4211960" cy="247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78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1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a[0][1] = 10;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a[1][1] = 20;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\n %d %d %d \n\n"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a[0][0], a[0][1], a[0][2], a[1][0], a[1][1], a[1][2]);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b[0][0], b[0][1], b[0][2], b[0][3]);</a:t>
            </a: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b[1][0], b[1][1], b[1][2], b[1][3]);</a:t>
            </a: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b[2][0], b[2][1], b[2][2], b[2][3]);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5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3756B0-D529-45F5-BDC3-A0EDBA72D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786792"/>
            <a:ext cx="4211960" cy="247982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9251EB-BDB4-4F73-BD7F-6E2D406BB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689" y="3429000"/>
            <a:ext cx="3985959" cy="13357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1485B8-701F-4B82-AC32-1404F417D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2829" y="5073888"/>
            <a:ext cx="5025996" cy="16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3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1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a[0][1] = 10;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a[1][1] = 20;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9251EB-BDB4-4F73-BD7F-6E2D406BB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1195027"/>
            <a:ext cx="4732329" cy="15859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1485B8-701F-4B82-AC32-1404F417D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850" y="4581128"/>
            <a:ext cx="6041423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509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2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a[0][1] = 10;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a[1][1] = 20;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2;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3;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3;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4;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b[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04640EA-9456-4480-A81F-128C7D46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399" y="1100884"/>
            <a:ext cx="4834081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19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3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a[0][1] = 10;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a[1][1] = 20;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2;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3;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3;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4;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b[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ECA65E-A781-440F-A5A2-13893F4BC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1078515"/>
            <a:ext cx="5433106" cy="70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910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4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a[0][1] = 10;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a[1][1] = 20;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2;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3;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3;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4;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b[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5F9E68-B82A-4E0C-8B40-35B5A9377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3717032"/>
            <a:ext cx="3744416" cy="237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96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5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a[0][1] = 10;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a[1][1] = 20;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2;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3;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"%3d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3;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4;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"%3d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b[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28C0410-3ED4-47B6-9939-DDE2656C6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3540190"/>
            <a:ext cx="2942796" cy="224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66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0942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Двухмерный массив в Си</a:t>
            </a:r>
            <a:br>
              <a:rPr lang="ru-RU" b="1" dirty="0"/>
            </a:br>
            <a:r>
              <a:rPr lang="ru-RU" b="1" i="1" dirty="0"/>
              <a:t>Некоторые операции</a:t>
            </a:r>
          </a:p>
        </p:txBody>
      </p:sp>
    </p:spTree>
    <p:extLst>
      <p:ext uri="{BB962C8B-B14F-4D97-AF65-F5344CB8AC3E}">
        <p14:creationId xmlns:p14="http://schemas.microsoft.com/office/powerpoint/2010/main" val="3099207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Вывод элементов массива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8</a:t>
            </a:r>
          </a:p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pPr defTabSz="357188"/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fr-FR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arr[</a:t>
            </a:r>
            <a:r>
              <a:rPr lang="fr-FR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MAX_N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fr-FR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MAX_M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] =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{ 0,  1,  222,  3},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{10, 11, 12, 13},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{20, 21, 22, 23}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n = 3;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 = 4;</a:t>
            </a:r>
          </a:p>
          <a:p>
            <a:pPr defTabSz="357188"/>
            <a:endParaRPr lang="ru-RU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print() {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"!!!! print() !!!!\n"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ru-RU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"%3d 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print();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0AC158-888F-4847-8A74-8BC461E5F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918" y="4365104"/>
            <a:ext cx="3851818" cy="17281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B5B05E-1E34-4AD4-8828-A8A998F99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149" y="881326"/>
            <a:ext cx="5915851" cy="273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040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Заполнение значениями </a:t>
            </a:r>
            <a:r>
              <a:rPr lang="en-US" sz="2800" b="1" dirty="0" err="1"/>
              <a:t>i</a:t>
            </a:r>
            <a:r>
              <a:rPr lang="en-US" sz="2800" b="1" dirty="0"/>
              <a:t> * 10 + j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fillIx10()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"!!!! fillIx10() !!!!\n"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* 10 + j;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fillIx10();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0A9618-0DEE-45C1-9ABC-5BA5F5579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3727166"/>
            <a:ext cx="3786968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9212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Заполнение значениями </a:t>
            </a:r>
            <a:r>
              <a:rPr lang="en-US" sz="2800" b="1" dirty="0"/>
              <a:t>0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fillZero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"!!!! 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fillZero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() !!!!\n"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fillIx10();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fillZero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454082-7D88-4C35-9410-68DD5EE3C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5" y="1076227"/>
            <a:ext cx="3293229" cy="271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02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Заполнение случайными значениями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randFill0_9()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"!!!! randFill0_9() !!!!\n"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 = rand() % 10;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E8256C-B8AA-4874-8804-6FCA538F7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1454170"/>
            <a:ext cx="3440750" cy="384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100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Поиск минимального элемента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"!!!! 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findMin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() !!!!\n"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sv-SE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 min = arr[0][0];</a:t>
            </a: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	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&lt; min) {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min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j;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"min = %d\n"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min);</a:t>
            </a:r>
          </a:p>
          <a:p>
            <a:pPr defTabSz="357188"/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	printf(</a:t>
            </a:r>
            <a:r>
              <a:rPr lang="pt-BR" sz="1600" dirty="0">
                <a:solidFill>
                  <a:srgbClr val="A31515"/>
                </a:solidFill>
                <a:latin typeface="Consolas" panose="020B0609020204030204" pitchFamily="49" charset="0"/>
              </a:rPr>
              <a:t>"imin = %d\n"</a:t>
            </a:r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, iMin);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jmin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 = %d\n"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5D334D-1DDC-49A1-9B6A-8B8B5888A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486" y="3573016"/>
            <a:ext cx="4243370" cy="305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27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Удалить строку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deleteRow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delRow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"!!!! 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deleteRow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(%d) !!!!\n"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delRow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i = </a:t>
            </a:r>
            <a:r>
              <a:rPr lang="nn-NO" sz="1400" dirty="0">
                <a:solidFill>
                  <a:srgbClr val="808080"/>
                </a:solidFill>
                <a:latin typeface="Consolas" panose="020B0609020204030204" pitchFamily="49" charset="0"/>
              </a:rPr>
              <a:t>delRow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; i &lt; n - 1; i++) {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][j]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+ 1][j];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n--;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num;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400" dirty="0">
                <a:solidFill>
                  <a:srgbClr val="A31515"/>
                </a:solidFill>
                <a:latin typeface="Consolas" panose="020B0609020204030204" pitchFamily="49" charset="0"/>
              </a:rPr>
              <a:t>"Номер строки, которую нужно удалить: "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scanf_s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&amp;num);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deleteRow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(num);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DBC387-4313-447A-9A73-B39C3D3A0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418" y="4787353"/>
            <a:ext cx="3544875" cy="19888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26AD92-0079-A1DF-4D47-F4BB27657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025" y="751344"/>
            <a:ext cx="3372321" cy="16004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0404D66-9AD9-AA10-A2ED-3BC1BD2AE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025" y="2624025"/>
            <a:ext cx="3353268" cy="16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878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Вставить столбец</a:t>
            </a:r>
            <a:r>
              <a:rPr lang="en-US" sz="2800" b="1" dirty="0"/>
              <a:t> </a:t>
            </a:r>
            <a:r>
              <a:rPr lang="ru-RU" sz="2800" b="1" dirty="0"/>
              <a:t>(в конец)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addColumn0()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"!!!! addColumn0() !!!!\n"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 &lt;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MAX_M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][m]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addColumn0();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C323C8-5570-4667-A510-7BF4D0A6D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103" y="4043829"/>
            <a:ext cx="3600400" cy="27565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690EBA-2530-CB58-CF1F-7FCC6C018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1271" y="2451709"/>
            <a:ext cx="3372321" cy="16099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3EB497-7CF0-67D2-346B-3025213EE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5799" y="751344"/>
            <a:ext cx="3372321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41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Сохранить в файл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879453"/>
            <a:ext cx="84969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Сохранение состояния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save() {</a:t>
            </a:r>
          </a:p>
          <a:p>
            <a:pPr defTabSz="357188"/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Выходной файл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	FILE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"c:\\Temp\\arr1.txt"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wt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"Выходной файл не создался"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n);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m);</a:t>
            </a:r>
          </a:p>
          <a:p>
            <a:pPr defTabSz="357188"/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5ECD5D-D142-B343-E310-88A6B22C6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169" y="4653135"/>
            <a:ext cx="3359392" cy="198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004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Загрузить из файла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879453"/>
            <a:ext cx="84969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Загрузка состояния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load() {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fin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"c:\\Temp\\arr1.txt"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"rt"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(fin ==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"Входной файл не найден"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fscanf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&amp;n);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fscanf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&amp;m);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fscanf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F83435-A60A-5F6F-94FB-7F156905B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169" y="4653135"/>
            <a:ext cx="3359392" cy="198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9108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Демонстрация сохранения и загрузки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addColumn0();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save();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fillIx10();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load();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6E479E-0D9E-6C78-D9C6-ADD1638D5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3795036"/>
            <a:ext cx="3359392" cy="19867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709127-067D-583F-47C5-C2D66A897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076227"/>
            <a:ext cx="3745178" cy="528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71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75129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Лабораторная работа №15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7F36D55-042F-4E0F-B730-32C761BB4897}"/>
              </a:ext>
            </a:extLst>
          </p:cNvPr>
          <p:cNvSpPr txBox="1">
            <a:spLocks/>
          </p:cNvSpPr>
          <p:nvPr/>
        </p:nvSpPr>
        <p:spPr>
          <a:xfrm>
            <a:off x="185208" y="33569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Простейшие операции с двухмерными массивами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566795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1. Создать консольное меню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Создать меню, при помощи которого можно выбирать операции над двухмерным массивом.</a:t>
            </a:r>
            <a:r>
              <a:rPr lang="en-US" dirty="0"/>
              <a:t> </a:t>
            </a:r>
            <a:r>
              <a:rPr lang="ru-RU" dirty="0"/>
              <a:t>Выводить состояние массива перед каждым обращении к меню.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11901B-F607-4502-8A70-F98A9111A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832050"/>
            <a:ext cx="6408712" cy="456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3204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</a:t>
            </a:r>
            <a:r>
              <a:rPr lang="en-US" sz="3200" b="1" dirty="0"/>
              <a:t>2</a:t>
            </a:r>
            <a:r>
              <a:rPr lang="ru-RU" sz="3200" b="1" dirty="0"/>
              <a:t>. Реализовать операции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Прикрутить операции, ранее разобранные в лекции:</a:t>
            </a:r>
          </a:p>
          <a:p>
            <a:pPr marL="342900" indent="-342900">
              <a:buAutoNum type="arabicPeriod"/>
            </a:pPr>
            <a:r>
              <a:rPr lang="ru-RU" dirty="0"/>
              <a:t>Заполнить значениями </a:t>
            </a:r>
            <a:r>
              <a:rPr lang="en-US" dirty="0" err="1"/>
              <a:t>i</a:t>
            </a:r>
            <a:r>
              <a:rPr lang="en-US" dirty="0"/>
              <a:t> * 10 + j</a:t>
            </a:r>
          </a:p>
          <a:p>
            <a:pPr marL="342900" indent="-342900">
              <a:buAutoNum type="arabicPeriod"/>
            </a:pPr>
            <a:r>
              <a:rPr lang="ru-RU" dirty="0"/>
              <a:t>Заполнить нулями</a:t>
            </a:r>
          </a:p>
          <a:p>
            <a:pPr marL="342900" indent="-342900">
              <a:buAutoNum type="arabicPeriod"/>
            </a:pPr>
            <a:r>
              <a:rPr lang="ru-RU" dirty="0"/>
              <a:t>Заполнить случайными значениями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11901B-F607-4502-8A70-F98A9111A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518" y="2420888"/>
            <a:ext cx="5928963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9903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3. Реализовать операцию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Реализовать и прикрутить к меню операцию – «Все нечетные увеличить в 10 раз»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11901B-F607-4502-8A70-F98A9111A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518" y="2420888"/>
            <a:ext cx="5928963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313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4. Реализовать операцию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Реализовать и прикрутить к меню операцию – «Все кратные 10 уменьшить в 10 раз»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11901B-F607-4502-8A70-F98A9111A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518" y="2420888"/>
            <a:ext cx="5928963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9940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ЛР15: Задания на закрепление и отработку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ru-RU" sz="2000" dirty="0"/>
              <a:t>Доделать задачи 1-4.</a:t>
            </a:r>
          </a:p>
          <a:p>
            <a:pPr marL="457200" indent="-457200">
              <a:buAutoNum type="arabicParenR"/>
            </a:pPr>
            <a:endParaRPr lang="ru-RU" sz="2000" dirty="0"/>
          </a:p>
          <a:p>
            <a:r>
              <a:rPr lang="ru-RU" sz="2000" dirty="0"/>
              <a:t>2) Задача 5. Добавить в программу возможность ввода массива с клавиатуры</a:t>
            </a:r>
          </a:p>
          <a:p>
            <a:endParaRPr lang="ru-RU" sz="2000" dirty="0"/>
          </a:p>
          <a:p>
            <a:r>
              <a:rPr lang="ru-RU" sz="2000" dirty="0"/>
              <a:t>3) Задача 6. Добавить в программу возможность сохранения массива в файле и его загрузки из готового файла</a:t>
            </a:r>
          </a:p>
          <a:p>
            <a:endParaRPr lang="ru-RU" sz="2000" dirty="0"/>
          </a:p>
          <a:p>
            <a:r>
              <a:rPr lang="ru-RU" sz="2000" dirty="0"/>
              <a:t>4) Задача 7. удалить заданную строку  из массива</a:t>
            </a:r>
          </a:p>
          <a:p>
            <a:endParaRPr lang="ru-RU" sz="2000" dirty="0"/>
          </a:p>
          <a:p>
            <a:r>
              <a:rPr lang="ru-RU" sz="2000" dirty="0"/>
              <a:t>5) Задача 8. Продублировать заданный столбец массива</a:t>
            </a:r>
          </a:p>
          <a:p>
            <a:endParaRPr lang="ru-RU" sz="2000" dirty="0"/>
          </a:p>
          <a:p>
            <a:r>
              <a:rPr lang="ru-RU" sz="2000" dirty="0"/>
              <a:t>6) Задача 9. Выполнить задание по варианту</a:t>
            </a:r>
          </a:p>
          <a:p>
            <a:endParaRPr lang="ru-RU" sz="2000" dirty="0"/>
          </a:p>
          <a:p>
            <a:r>
              <a:rPr lang="ru-RU" sz="2000" dirty="0"/>
              <a:t>7) Задача 10*. Выполнить задание по варианту</a:t>
            </a:r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547990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Варианты для задачи 9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428447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Вариант А1:</a:t>
            </a:r>
          </a:p>
          <a:p>
            <a:r>
              <a:rPr lang="ru-RU" sz="1400" dirty="0"/>
              <a:t>В массиве все элементы, стоящие выше и левее минимального элемента, заменить на среднее арифметическое минимального и максимального элементов.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А2:</a:t>
            </a:r>
          </a:p>
          <a:p>
            <a:r>
              <a:rPr lang="ru-RU" sz="1400" dirty="0"/>
              <a:t>В массиве все элементы, стоящие ниже и левее максимального элемента, заменить на среднее арифметическое минимального и максимального элементов последнего столбца.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А3:</a:t>
            </a:r>
          </a:p>
          <a:p>
            <a:r>
              <a:rPr lang="ru-RU" sz="1400" dirty="0"/>
              <a:t>В массиве все элементы, стоящие ниже и левее максимального элемента, заменить на минимальный элемент.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А4:</a:t>
            </a:r>
          </a:p>
          <a:p>
            <a:r>
              <a:rPr lang="ru-RU" sz="1400" dirty="0"/>
              <a:t>В массиве все нечетные элементы, стоящие ниже минимального элемента массива и стоящие слева от максимального элемента массива, заменить на 0.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А5:</a:t>
            </a:r>
          </a:p>
          <a:p>
            <a:r>
              <a:rPr lang="ru-RU" sz="1400" dirty="0"/>
              <a:t>В массиве все четные элементы, стоящие снизу от максимального элемента массива, заменить на максимальный элемент столбца, в котором они расположены.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836712"/>
            <a:ext cx="41044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Вариант А6:</a:t>
            </a:r>
          </a:p>
          <a:p>
            <a:r>
              <a:rPr lang="ru-RU" sz="1400" dirty="0"/>
              <a:t>В массиве все нечетные элементы, стоящие сверху от минимального элемента массива, заменить на максимальный элемент строки, в которой они расположены.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А7:</a:t>
            </a:r>
          </a:p>
          <a:p>
            <a:r>
              <a:rPr lang="ru-RU" sz="1400" dirty="0"/>
              <a:t>В массиве все элементы, имеющие четное значение суммы индексов, заменить на минимальный элемент массива.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А8:</a:t>
            </a:r>
          </a:p>
          <a:p>
            <a:r>
              <a:rPr lang="ru-RU" sz="1400" dirty="0"/>
              <a:t>Обнулить элементы в тех столбцах, в которых встречается хотя бы два одинаковых элемента.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А9:</a:t>
            </a:r>
          </a:p>
          <a:p>
            <a:r>
              <a:rPr lang="ru-RU" sz="1400" dirty="0"/>
              <a:t>Обнулить элементы тех строк, в которых встречается более двух нулевых элементов.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А10:</a:t>
            </a:r>
          </a:p>
          <a:p>
            <a:r>
              <a:rPr lang="ru-RU" sz="1400" dirty="0"/>
              <a:t>Обнулить элементы тех столбцов, в которых нет ни одного четного элемента.</a:t>
            </a:r>
          </a:p>
          <a:p>
            <a:r>
              <a:rPr lang="ru-RU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07304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Варианты для задачи 10*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410445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chemeClr val="bg1">
                    <a:lumMod val="85000"/>
                  </a:schemeClr>
                </a:solidFill>
              </a:rPr>
              <a:t>!!!</a:t>
            </a:r>
            <a:endParaRPr lang="en-US" sz="1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01986" y="764704"/>
            <a:ext cx="440651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chemeClr val="bg1">
                    <a:lumMod val="85000"/>
                  </a:schemeClr>
                </a:solidFill>
              </a:rPr>
              <a:t>!!!!</a:t>
            </a:r>
            <a:endParaRPr lang="en-US" sz="1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41044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1:</a:t>
            </a:r>
          </a:p>
          <a:p>
            <a:r>
              <a:rPr lang="ru-RU" dirty="0"/>
              <a:t>Удалить те столбцы, в которых встречается хотя бы два одинаковых элемента.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2:</a:t>
            </a:r>
          </a:p>
          <a:p>
            <a:r>
              <a:rPr lang="ru-RU" dirty="0"/>
              <a:t>Удалить те строки, в которых элемент </a:t>
            </a:r>
            <a:r>
              <a:rPr lang="en-US" dirty="0"/>
              <a:t>a</a:t>
            </a:r>
            <a:r>
              <a:rPr lang="ru-RU" dirty="0"/>
              <a:t>[</a:t>
            </a:r>
            <a:r>
              <a:rPr lang="en-US" dirty="0" err="1"/>
              <a:t>i</a:t>
            </a:r>
            <a:r>
              <a:rPr lang="ru-RU" dirty="0"/>
              <a:t>][</a:t>
            </a:r>
            <a:r>
              <a:rPr lang="en-US" dirty="0" err="1"/>
              <a:t>i</a:t>
            </a:r>
            <a:r>
              <a:rPr lang="ru-RU" dirty="0"/>
              <a:t>] - четный.</a:t>
            </a:r>
          </a:p>
          <a:p>
            <a:r>
              <a:rPr lang="en-US" dirty="0"/>
              <a:t> </a:t>
            </a:r>
            <a:endParaRPr lang="ru-RU" dirty="0"/>
          </a:p>
          <a:p>
            <a:r>
              <a:rPr lang="ru-RU" dirty="0"/>
              <a:t>Вариант </a:t>
            </a:r>
            <a:r>
              <a:rPr lang="en-US" dirty="0"/>
              <a:t>B3</a:t>
            </a:r>
            <a:r>
              <a:rPr lang="ru-RU" dirty="0"/>
              <a:t>:</a:t>
            </a:r>
          </a:p>
          <a:p>
            <a:r>
              <a:rPr lang="ru-RU" dirty="0"/>
              <a:t>Удалить те строки, в которых встречаются нулевые элементы.</a:t>
            </a:r>
          </a:p>
          <a:p>
            <a:r>
              <a:rPr lang="en-US" dirty="0"/>
              <a:t> </a:t>
            </a:r>
            <a:endParaRPr lang="ru-RU" dirty="0"/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4:</a:t>
            </a:r>
          </a:p>
          <a:p>
            <a:r>
              <a:rPr lang="ru-RU" dirty="0"/>
              <a:t>Удалить те строки, в которых есть четные элементы.</a:t>
            </a:r>
          </a:p>
          <a:p>
            <a:r>
              <a:rPr lang="en-US" dirty="0"/>
              <a:t> </a:t>
            </a:r>
            <a:endParaRPr lang="ru-RU" dirty="0"/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5:</a:t>
            </a:r>
          </a:p>
          <a:p>
            <a:r>
              <a:rPr lang="ru-RU" dirty="0"/>
              <a:t>Удалить те столбцы, в которых нет четных элементов.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764704"/>
            <a:ext cx="410445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6:</a:t>
            </a:r>
          </a:p>
          <a:p>
            <a:r>
              <a:rPr lang="ru-RU" dirty="0"/>
              <a:t>Удалить те столбцы, элементы в которых упорядочены по возрастанию.</a:t>
            </a:r>
          </a:p>
          <a:p>
            <a:r>
              <a:rPr lang="en-US" dirty="0"/>
              <a:t> </a:t>
            </a:r>
            <a:endParaRPr lang="ru-RU" dirty="0"/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7:</a:t>
            </a:r>
          </a:p>
          <a:p>
            <a:r>
              <a:rPr lang="ru-RU" dirty="0"/>
              <a:t>Удалить те столбцы, в которых элемент </a:t>
            </a:r>
            <a:r>
              <a:rPr lang="en-US" dirty="0"/>
              <a:t>a</a:t>
            </a:r>
            <a:r>
              <a:rPr lang="ru-RU" dirty="0"/>
              <a:t>[</a:t>
            </a:r>
            <a:r>
              <a:rPr lang="en-US" dirty="0" err="1"/>
              <a:t>i</a:t>
            </a:r>
            <a:r>
              <a:rPr lang="ru-RU" dirty="0"/>
              <a:t>][</a:t>
            </a:r>
            <a:r>
              <a:rPr lang="en-US" dirty="0" err="1"/>
              <a:t>i</a:t>
            </a:r>
            <a:r>
              <a:rPr lang="ru-RU" dirty="0"/>
              <a:t>] является максимальным элементом столбца.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8:</a:t>
            </a:r>
          </a:p>
          <a:p>
            <a:r>
              <a:rPr lang="ru-RU" dirty="0"/>
              <a:t>Продублировать те строки, в которых встречается хотя бы два одинаковых элемента.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9:</a:t>
            </a:r>
          </a:p>
          <a:p>
            <a:r>
              <a:rPr lang="ru-RU" dirty="0"/>
              <a:t>Продублировать те строки, в которых встречаются нулевые элементы.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10:</a:t>
            </a:r>
          </a:p>
          <a:p>
            <a:r>
              <a:rPr lang="ru-RU" dirty="0"/>
              <a:t>Продублировать те строки, в которых есть четные элементы.</a:t>
            </a:r>
          </a:p>
        </p:txBody>
      </p:sp>
    </p:spTree>
    <p:extLst>
      <p:ext uri="{BB962C8B-B14F-4D97-AF65-F5344CB8AC3E}">
        <p14:creationId xmlns:p14="http://schemas.microsoft.com/office/powerpoint/2010/main" val="28717461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ЛР15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Познакомились с несколькими операциями над двухмерными массивами</a:t>
            </a:r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17951142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44669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Использование двухмерного массива для игры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7229680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представить карту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15</a:t>
            </a:r>
            <a:endParaRPr lang="ru-RU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Коды ячеек: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0 - свободна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1 - игрок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2 - препятствие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3 - золото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map[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= {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0,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1, 0, 0, 0,   0, 0, 0, 0, 3,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3,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3, 3,   3, 3, 0, 0, 0,   3, 3,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3, 0, 0, 0,   3, 3, 0, 0, 0},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3, 3, 3, 0,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3, 0,   2, 0, 0,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2, 0, 0,   2, 0, 0,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2, 2, 2, 2,   2, 2, 2,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0,   0, 0, 0, 0, 0}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06832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66AEFD-9148-44B5-9F9F-AE97EDDA4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615711"/>
            <a:ext cx="5082636" cy="29963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представить карту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15</a:t>
            </a:r>
            <a:endParaRPr lang="ru-RU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Коды ячеек: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0 - свободна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1 - игрок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2 - препятствие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3 - золото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map[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= {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0,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1, 0, 0, 0,   0, 0, 0, 0, 3,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3,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3, 3,   3, 3, 0, 0, 0,   3, 3,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3, 0, 0, 0,   3, 3, 0, 0, 0},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3, 3, 3, 0,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3, 0,   2, 0, 0,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2, 0, 0,   2, 0, 0,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2, 2, 2, 2,   2, 2, 2,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0,   0, 0, 0, 0, 0}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19642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нарисовать карту (1)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WIDTH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30</a:t>
            </a:r>
          </a:p>
          <a:p>
            <a:pPr defTabSz="357188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HEIGHT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20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drawMap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кисть для пустого поля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hBrushEmptyCell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CreateSolidBrush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(200, 200, 200));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серый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кисть для поля с золотом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hBrushGold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CreateSolidBrush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(255, 255, 0));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желтый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кисть для стены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hBrushWall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CreateSolidBrush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(0, 0, 0));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черный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кисть для игрока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hBrushMan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CreateSolidBrush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(0, 0, 255));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синий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Коды ячеек: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0 - свободна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1 - игрок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2 - препятствие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3 - золото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brush[4] = {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hBrushEmptyCell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hBrushMan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hBrushWall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hBrushGold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66AEFD-9148-44B5-9F9F-AE97EDDA4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4256" y="188640"/>
            <a:ext cx="2137344" cy="126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3440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нарисовать карту (2)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N; i++) {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M;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x1 = j *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WIDTH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x2 = (j + 1) *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WIDTH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y1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HEIGHT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y2 =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+ 1) *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HEIGHT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		</a:t>
            </a:r>
            <a:r>
              <a:rPr lang="es-ES" sz="1600" dirty="0">
                <a:solidFill>
                  <a:srgbClr val="2B91AF"/>
                </a:solidFill>
                <a:latin typeface="Consolas" panose="020B0609020204030204" pitchFamily="49" charset="0"/>
              </a:rPr>
              <a:t>RECT</a:t>
            </a:r>
            <a:r>
              <a:rPr lang="es-ES" sz="1600" dirty="0">
                <a:solidFill>
                  <a:srgbClr val="000000"/>
                </a:solidFill>
                <a:latin typeface="Consolas" panose="020B0609020204030204" pitchFamily="49" charset="0"/>
              </a:rPr>
              <a:t> r = { x1, y1, x2, y2 };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FillRect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&amp;r, brush[map[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][j]]);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Все кисти удаляем!!!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4; i++)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(brush[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66AEFD-9148-44B5-9F9F-AE97EDDA4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4363570"/>
            <a:ext cx="3786554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570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героев подвинуть влево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steps = 0;</a:t>
            </a: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gold = 0;</a:t>
            </a:r>
            <a:endParaRPr lang="ru-RU" sz="14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Left() {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N; i++) {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(j = 1; j &lt; M;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][j] == 1) {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если в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map[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][j] 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игрок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ru-RU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ru-RU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map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[i][j - 1] == 0) {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слева от игрока - пустая клетка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map[i][j - 1] = 1;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ru-RU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ru-RU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map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[i][j - 1] == 3) {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слева от игрока - золото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map[i][j - 1] = 1;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gold++;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791142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героев подвинуть вправо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Right() {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N; i++) {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(j = M - 2; j &gt;= 0; j--) {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== 1) {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если в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][j] 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игрок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 + 1] == 0) { 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map[i][j + 1] = 1;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 + 1] == 3)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map[i][j + 1] = 1;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gold++;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6687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героев подвинуть вверх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Up() {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(i = 1; i &lt; N; i++) {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M;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== 1) {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если в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][j] 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игрок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- 1][j] == 0) { 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map[i - 1][j] = 1;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- 1][j] == 3)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map[i - 1][j] = 1;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gold++;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712123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управлять перемещением героев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WM_KEYDOWN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wParam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VK_DOWN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Down();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VK_LEFT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Left();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VK_UP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Up();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VK_RIGHT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Right();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3344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</a:t>
            </a:r>
            <a:r>
              <a:rPr lang="ru-RU" sz="3200" b="1" dirty="0" err="1"/>
              <a:t>отрисовывать</a:t>
            </a:r>
            <a:r>
              <a:rPr lang="ru-RU" sz="3200" b="1" dirty="0"/>
              <a:t> карту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TODO: Добавьте сюда любой код прорисовки, использующий HDC...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drawMap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89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Сохранение состояния в игре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3264428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751344"/>
            <a:ext cx="8928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нажатии клавиши </a:t>
            </a:r>
            <a:r>
              <a:rPr lang="en-US" dirty="0"/>
              <a:t>S </a:t>
            </a:r>
            <a:r>
              <a:rPr lang="ru-RU" dirty="0"/>
              <a:t>в файле </a:t>
            </a:r>
            <a:r>
              <a:rPr lang="en-US" dirty="0"/>
              <a:t>game.txt </a:t>
            </a:r>
            <a:r>
              <a:rPr lang="ru-RU" dirty="0"/>
              <a:t>сохранить состояние игры.</a:t>
            </a:r>
          </a:p>
          <a:p>
            <a:r>
              <a:rPr lang="ru-RU" dirty="0"/>
              <a:t>При нажатии клавиши </a:t>
            </a:r>
            <a:r>
              <a:rPr lang="en-US" dirty="0"/>
              <a:t>L </a:t>
            </a:r>
            <a:r>
              <a:rPr lang="ru-RU" dirty="0"/>
              <a:t> из файла </a:t>
            </a:r>
            <a:r>
              <a:rPr lang="en-US" dirty="0"/>
              <a:t>game.txt </a:t>
            </a:r>
            <a:r>
              <a:rPr lang="ru-RU" dirty="0"/>
              <a:t>загрузить состояние игры.</a:t>
            </a:r>
          </a:p>
          <a:p>
            <a:endParaRPr lang="en-US" dirty="0"/>
          </a:p>
          <a:p>
            <a:endParaRPr lang="ru-RU" sz="17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900" i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260E8B9-5B45-45FE-B75F-52437352E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2018" y="1556792"/>
            <a:ext cx="4276725" cy="52292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114568C-FA40-40CC-99BB-384CCCA08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69" y="1603495"/>
            <a:ext cx="3895725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3140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(2)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D27E22-8C16-4DEF-BE76-9F14BD0BC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846" y="708004"/>
            <a:ext cx="5758308" cy="614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937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(3)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AC3544-1288-E466-4CAC-9E0E6D109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164" y="751344"/>
            <a:ext cx="5577671" cy="578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743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(4)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317EB8-1E53-B232-7401-317F9B803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076" y="778776"/>
            <a:ext cx="5409839" cy="583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137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</a:t>
            </a:r>
            <a:r>
              <a:rPr lang="en-US" sz="2800" b="1" dirty="0"/>
              <a:t>5</a:t>
            </a:r>
            <a:r>
              <a:rPr lang="ru-RU" sz="2800" b="1" dirty="0"/>
              <a:t>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266ACC-43F9-4307-B738-3B0C54862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26" y="980728"/>
            <a:ext cx="5398785" cy="27050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6B8721-5FAD-4672-87A7-FCA2BC3B0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417" y="980728"/>
            <a:ext cx="2857500" cy="27051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DD17495-0D90-4815-A343-43C04C9B0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417" y="3911611"/>
            <a:ext cx="2857500" cy="27051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C6BFD22-587D-4B8E-BAA0-99A55C3887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926" y="3911611"/>
            <a:ext cx="5394982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023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19817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36912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Внешняя память</a:t>
            </a:r>
          </a:p>
        </p:txBody>
      </p:sp>
    </p:spTree>
    <p:extLst>
      <p:ext uri="{BB962C8B-B14F-4D97-AF65-F5344CB8AC3E}">
        <p14:creationId xmlns:p14="http://schemas.microsoft.com/office/powerpoint/2010/main" val="23573890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Внешняя память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F7A867-769B-4BC0-B24F-512773CB02B6}"/>
              </a:ext>
            </a:extLst>
          </p:cNvPr>
          <p:cNvSpPr txBox="1"/>
          <p:nvPr/>
        </p:nvSpPr>
        <p:spPr>
          <a:xfrm>
            <a:off x="395536" y="980728"/>
            <a:ext cx="8064896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http://book.kbsu.ru/theory/chapter2/1_2_10.html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Внешняя память (ВЗУ) предназначена для длительного хранения программ и данных, и целостность её содержимого не зависит от того, включен или выключен компьютер. В отличие от оперативной памяти, внешняя память не имеет прямой связи с процессором. Информация от ВЗУ к процессору и наоборот циркулирует примерно по следующей цепочке: 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состав внешней памяти компьютера входят: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жёстких магнитных дисках;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гибких магнитных дисках;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компакт-дисках;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магнито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-оптических компакт-дисках;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магнитной ленте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(стримеры) и др.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6FDF12-A310-59A6-CB3B-3A286079F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3140968"/>
            <a:ext cx="6839345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252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Внешняя память – работа в Си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F7A867-769B-4BC0-B24F-512773CB02B6}"/>
              </a:ext>
            </a:extLst>
          </p:cNvPr>
          <p:cNvSpPr txBox="1"/>
          <p:nvPr/>
        </p:nvSpPr>
        <p:spPr>
          <a:xfrm>
            <a:off x="395536" y="729182"/>
            <a:ext cx="806489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Задача: из входного файла прочитать 2 целых числа.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выходной файл записать сумму этих чисел.</a:t>
            </a:r>
            <a:endParaRPr lang="en-US" sz="1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B050"/>
                </a:solidFill>
              </a:rPr>
              <a:t>// </a:t>
            </a:r>
            <a:r>
              <a:rPr lang="ru-RU" sz="1800" dirty="0">
                <a:solidFill>
                  <a:srgbClr val="00B050"/>
                </a:solidFill>
              </a:rPr>
              <a:t>Чтение из входного файла</a:t>
            </a:r>
            <a:r>
              <a:rPr lang="en-US" sz="1800" b="1" dirty="0">
                <a:solidFill>
                  <a:srgbClr val="00B050"/>
                </a:solidFill>
              </a:rPr>
              <a:t>	</a:t>
            </a:r>
            <a:endParaRPr lang="ru-RU" sz="1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800" dirty="0"/>
              <a:t>	</a:t>
            </a:r>
            <a:r>
              <a:rPr lang="en-US" sz="1800" dirty="0"/>
              <a:t>FILE *fin;</a:t>
            </a:r>
          </a:p>
          <a:p>
            <a:pPr marL="0" indent="0">
              <a:buNone/>
            </a:pPr>
            <a:r>
              <a:rPr lang="en-US" sz="1800" dirty="0"/>
              <a:t>	int a, b, s;</a:t>
            </a:r>
          </a:p>
          <a:p>
            <a:pPr marL="0" indent="0">
              <a:buNone/>
            </a:pPr>
            <a:r>
              <a:rPr lang="en-US" sz="1800" dirty="0"/>
              <a:t>	fin = </a:t>
            </a:r>
            <a:r>
              <a:rPr lang="en-US" sz="1800" dirty="0" err="1"/>
              <a:t>fopen</a:t>
            </a:r>
            <a:r>
              <a:rPr lang="en-US" sz="1800" dirty="0"/>
              <a:t>(“</a:t>
            </a:r>
            <a:r>
              <a:rPr lang="en-US" sz="1800" dirty="0">
                <a:solidFill>
                  <a:srgbClr val="7030A0"/>
                </a:solidFill>
              </a:rPr>
              <a:t>d:\\Temp\\Files\\in1.txt</a:t>
            </a:r>
            <a:r>
              <a:rPr lang="en-US" sz="1800" dirty="0"/>
              <a:t>", "rt");</a:t>
            </a:r>
          </a:p>
          <a:p>
            <a:pPr marL="0" indent="0">
              <a:buNone/>
            </a:pPr>
            <a:r>
              <a:rPr lang="en-US" sz="1800" dirty="0"/>
              <a:t>	if (fin == NULL) {</a:t>
            </a:r>
          </a:p>
          <a:p>
            <a:pPr marL="0" indent="0">
              <a:buNone/>
            </a:pPr>
            <a:r>
              <a:rPr lang="en-US" sz="1800" dirty="0"/>
              <a:t>		</a:t>
            </a:r>
            <a:r>
              <a:rPr lang="en-US" sz="1800" dirty="0" err="1"/>
              <a:t>printf</a:t>
            </a:r>
            <a:r>
              <a:rPr lang="en-US" sz="1800" dirty="0"/>
              <a:t>("File in1.txt is not found");</a:t>
            </a:r>
          </a:p>
          <a:p>
            <a:pPr marL="0" indent="0">
              <a:buNone/>
            </a:pPr>
            <a:r>
              <a:rPr lang="en-US" sz="1800" dirty="0"/>
              <a:t>		return;</a:t>
            </a:r>
          </a:p>
          <a:p>
            <a:pPr marL="0" indent="0">
              <a:buNone/>
            </a:pPr>
            <a:r>
              <a:rPr lang="en-US" sz="1800" dirty="0"/>
              <a:t>	}</a:t>
            </a:r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b="1" dirty="0" err="1"/>
              <a:t>fscanf</a:t>
            </a:r>
            <a:r>
              <a:rPr lang="en-US" sz="1800" b="1" dirty="0"/>
              <a:t>(fin, "%</a:t>
            </a:r>
            <a:r>
              <a:rPr lang="en-US" sz="1800" b="1" dirty="0" err="1"/>
              <a:t>d%d</a:t>
            </a:r>
            <a:r>
              <a:rPr lang="en-US" sz="1800" b="1" dirty="0"/>
              <a:t>", &amp;a, &amp;b);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/>
              <a:t>fclose</a:t>
            </a:r>
            <a:r>
              <a:rPr lang="en-US" sz="1800" dirty="0"/>
              <a:t>(fin);</a:t>
            </a:r>
            <a:endParaRPr lang="ru-RU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B050"/>
                </a:solidFill>
              </a:rPr>
              <a:t>// </a:t>
            </a:r>
            <a:r>
              <a:rPr lang="ru-RU" sz="1800" dirty="0">
                <a:solidFill>
                  <a:srgbClr val="00B050"/>
                </a:solidFill>
              </a:rPr>
              <a:t>Обработка</a:t>
            </a:r>
            <a:endParaRPr lang="ru-RU" sz="1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800" b="1" dirty="0"/>
              <a:t>	</a:t>
            </a:r>
            <a:r>
              <a:rPr lang="en-US" sz="1800" b="1" dirty="0"/>
              <a:t>s = a + b;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B050"/>
                </a:solidFill>
              </a:rPr>
              <a:t>// </a:t>
            </a:r>
            <a:r>
              <a:rPr lang="ru-RU" sz="1800" dirty="0">
                <a:solidFill>
                  <a:srgbClr val="00B050"/>
                </a:solidFill>
              </a:rPr>
              <a:t>Запись в выходной файл</a:t>
            </a:r>
            <a:r>
              <a:rPr lang="en-US" sz="1800" b="1" dirty="0">
                <a:solidFill>
                  <a:srgbClr val="00B050"/>
                </a:solidFill>
              </a:rPr>
              <a:t>	</a:t>
            </a:r>
            <a:endParaRPr lang="ru-RU" sz="1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800" dirty="0"/>
              <a:t>	</a:t>
            </a:r>
            <a:r>
              <a:rPr lang="en-US" sz="1800" dirty="0"/>
              <a:t>FILE *</a:t>
            </a:r>
            <a:r>
              <a:rPr lang="en-US" sz="1800" dirty="0" err="1"/>
              <a:t>fout</a:t>
            </a:r>
            <a:r>
              <a:rPr lang="ru-RU" dirty="0"/>
              <a:t> = </a:t>
            </a:r>
            <a:r>
              <a:rPr lang="en-US" sz="1800" dirty="0" err="1"/>
              <a:t>fopen</a:t>
            </a:r>
            <a:r>
              <a:rPr lang="en-US" sz="1800" dirty="0"/>
              <a:t>(“</a:t>
            </a:r>
            <a:r>
              <a:rPr lang="en-US" sz="1800" dirty="0">
                <a:solidFill>
                  <a:srgbClr val="7030A0"/>
                </a:solidFill>
              </a:rPr>
              <a:t>d:\\Temp\\Files\\out1.txt</a:t>
            </a:r>
            <a:r>
              <a:rPr lang="en-US" sz="1800" dirty="0"/>
              <a:t>", "</a:t>
            </a:r>
            <a:r>
              <a:rPr lang="en-US" sz="1800" dirty="0" err="1"/>
              <a:t>wt</a:t>
            </a:r>
            <a:r>
              <a:rPr lang="en-US" sz="1800" dirty="0"/>
              <a:t>");</a:t>
            </a:r>
          </a:p>
          <a:p>
            <a:pPr marL="0" indent="0">
              <a:buNone/>
            </a:pPr>
            <a:r>
              <a:rPr lang="en-US" sz="1800" dirty="0"/>
              <a:t>	if (</a:t>
            </a:r>
            <a:r>
              <a:rPr lang="en-US" sz="1800" dirty="0" err="1"/>
              <a:t>fout</a:t>
            </a:r>
            <a:r>
              <a:rPr lang="en-US" sz="1800" dirty="0"/>
              <a:t> == NULL) {</a:t>
            </a:r>
          </a:p>
          <a:p>
            <a:pPr marL="0" indent="0">
              <a:buNone/>
            </a:pPr>
            <a:r>
              <a:rPr lang="en-US" sz="1800" dirty="0"/>
              <a:t>		</a:t>
            </a:r>
            <a:r>
              <a:rPr lang="en-US" sz="1800" dirty="0" err="1"/>
              <a:t>printf</a:t>
            </a:r>
            <a:r>
              <a:rPr lang="en-US" sz="1800" dirty="0"/>
              <a:t>("File out1.txt cannot be created");</a:t>
            </a:r>
          </a:p>
          <a:p>
            <a:pPr marL="0" indent="0">
              <a:buNone/>
            </a:pPr>
            <a:r>
              <a:rPr lang="en-US" sz="1800" dirty="0"/>
              <a:t>		return;</a:t>
            </a:r>
          </a:p>
          <a:p>
            <a:pPr marL="0" indent="0">
              <a:buNone/>
            </a:pPr>
            <a:r>
              <a:rPr lang="en-US" sz="1800" dirty="0"/>
              <a:t>	}</a:t>
            </a:r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b="1" dirty="0" err="1"/>
              <a:t>fprintf</a:t>
            </a:r>
            <a:r>
              <a:rPr lang="en-US" sz="1800" b="1" dirty="0"/>
              <a:t>(</a:t>
            </a:r>
            <a:r>
              <a:rPr lang="en-US" sz="1800" b="1" dirty="0" err="1"/>
              <a:t>fout</a:t>
            </a:r>
            <a:r>
              <a:rPr lang="en-US" sz="1800" b="1" dirty="0"/>
              <a:t>, "%d", s);</a:t>
            </a:r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dirty="0" err="1"/>
              <a:t>fclose</a:t>
            </a:r>
            <a:r>
              <a:rPr lang="en-US" sz="1800" dirty="0"/>
              <a:t>(</a:t>
            </a:r>
            <a:r>
              <a:rPr lang="en-US" sz="1800" dirty="0" err="1"/>
              <a:t>fout</a:t>
            </a:r>
            <a:r>
              <a:rPr lang="en-US" sz="180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0503482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Работа с файлами «вручную»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5648838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Файл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764704"/>
            <a:ext cx="86261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  Файл - именованная область данных на </a:t>
            </a:r>
            <a:r>
              <a:rPr lang="ru-RU" sz="2400" b="1" dirty="0">
                <a:hlinkClick r:id="rId2" tooltip="Носитель информации"/>
              </a:rPr>
              <a:t>носителе информации</a:t>
            </a:r>
            <a:r>
              <a:rPr lang="ru-RU" sz="2400" dirty="0"/>
              <a:t>, используемая как базовый объект взаимодействия с данными в </a:t>
            </a:r>
            <a:r>
              <a:rPr lang="ru-RU" sz="2400" dirty="0">
                <a:hlinkClick r:id="rId3" tooltip="Операционная система"/>
              </a:rPr>
              <a:t>операционных системах</a:t>
            </a:r>
            <a:r>
              <a:rPr lang="ru-RU" sz="2400" dirty="0"/>
              <a:t>.</a:t>
            </a:r>
          </a:p>
          <a:p>
            <a:endParaRPr lang="ru-RU" sz="2400" dirty="0"/>
          </a:p>
          <a:p>
            <a:r>
              <a:rPr lang="ru-RU" sz="2400" b="1" dirty="0"/>
              <a:t> </a:t>
            </a:r>
            <a:r>
              <a:rPr lang="en-US" sz="2400" b="1" dirty="0">
                <a:hlinkClick r:id="rId4"/>
              </a:rPr>
              <a:t>https://ru.wikipedia.org/wiki/%D0%A4%D0%B0%D0%B9%D0%BB</a:t>
            </a:r>
            <a:r>
              <a:rPr lang="ru-RU" sz="2400" b="1" dirty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133767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Проводник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FC3BE2-C96E-43D0-AB44-426CF31E0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04" y="1191327"/>
            <a:ext cx="7546644" cy="551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1163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Имя файла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30AF96-7F38-436A-8F55-CC801249F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456383"/>
            <a:ext cx="7344816" cy="537134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  Имя файл = </a:t>
            </a:r>
            <a:r>
              <a:rPr lang="en-US" sz="2400" b="1" dirty="0"/>
              <a:t>“IMG_2476.JPG”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846586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Путь к файлу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  Путь к файлу = </a:t>
            </a:r>
            <a:r>
              <a:rPr lang="en-US" sz="2400" b="1" dirty="0"/>
              <a:t>“C:\Photos\2022_04_23_</a:t>
            </a:r>
            <a:r>
              <a:rPr lang="ru-RU" sz="2400" b="1" dirty="0" err="1"/>
              <a:t>дрЛеси</a:t>
            </a:r>
            <a:r>
              <a:rPr lang="en-US" sz="2400" b="1" dirty="0"/>
              <a:t>”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6C7BB8-7EE6-4F9C-AFCC-F8DFFE0F3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299" y="1706220"/>
            <a:ext cx="6881401" cy="503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871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Полное имя файла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Полное имя файла </a:t>
            </a:r>
          </a:p>
          <a:p>
            <a:r>
              <a:rPr lang="ru-RU" sz="2400" b="1" dirty="0"/>
              <a:t>= </a:t>
            </a:r>
            <a:r>
              <a:rPr lang="en-US" sz="2400" b="1" dirty="0"/>
              <a:t>“C:\Photos\2022_04_23_</a:t>
            </a:r>
            <a:r>
              <a:rPr lang="ru-RU" sz="2400" b="1" dirty="0" err="1"/>
              <a:t>дрЛеси</a:t>
            </a:r>
            <a:r>
              <a:rPr lang="en-US" sz="2400" b="1" dirty="0"/>
              <a:t>\IMG_2476.JPG”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6C7BB8-7EE6-4F9C-AFCC-F8DFFE0F3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299" y="1706220"/>
            <a:ext cx="6881401" cy="503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9658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Содержимое файла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Полное имя файла </a:t>
            </a:r>
          </a:p>
          <a:p>
            <a:r>
              <a:rPr lang="ru-RU" sz="2400" b="1" dirty="0"/>
              <a:t>= </a:t>
            </a:r>
            <a:r>
              <a:rPr lang="en-US" sz="2400" b="1" dirty="0"/>
              <a:t>“C:\Photos\2022_04_23_</a:t>
            </a:r>
            <a:r>
              <a:rPr lang="ru-RU" sz="2400" b="1" dirty="0" err="1"/>
              <a:t>дрЛеси</a:t>
            </a:r>
            <a:r>
              <a:rPr lang="en-US" sz="2400" b="1" dirty="0"/>
              <a:t>\IMG_2476.JPG”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17CC49-1A59-4CF0-A5F7-A256B6044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785" y="1797514"/>
            <a:ext cx="721995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9424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Пользовательские операции над файлами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Открыть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Создать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Скопировать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Перенести (вырезать)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Переименовать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Удалить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И др.</a:t>
            </a:r>
          </a:p>
          <a:p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7CAF00-E1EB-4304-BE3D-7D5C97FB0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697" y="1139122"/>
            <a:ext cx="5203799" cy="529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1975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Создание текстовых файлов «вручную»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Проводник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ru-RU" sz="2400" dirty="0">
                <a:sym typeface="Wingdings" panose="05000000000000000000" pitchFamily="2" charset="2"/>
              </a:rPr>
              <a:t>Нужная папка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ru-RU" sz="2400" dirty="0">
                <a:sym typeface="Wingdings" panose="05000000000000000000" pitchFamily="2" charset="2"/>
              </a:rPr>
              <a:t>Правая кнопка мыши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DD55DD-A16E-47FD-8B55-39AC009DD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620" y="1700808"/>
            <a:ext cx="6488685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591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Создание текстовых файлов «вручную»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Открыть файл в редакторе.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Набрать нужный текст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Сохранить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AB7BF3-8D37-4D05-8B58-E207A0561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6" y="2060848"/>
            <a:ext cx="6420989" cy="468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360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Создание папок «вручную»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Открыть родительскую папку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Нажать </a:t>
            </a:r>
            <a:r>
              <a:rPr lang="ru-RU" sz="2400" dirty="0">
                <a:sym typeface="Wingdings" panose="05000000000000000000" pitchFamily="2" charset="2"/>
              </a:rPr>
              <a:t>Правую кнопку мыши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Создать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Папку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Введите имя папки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8D3587-692F-4840-BAF7-F7F15E4F6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066" y="2747040"/>
            <a:ext cx="6615791" cy="399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2843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83081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Работа с файлами «</a:t>
            </a:r>
            <a:r>
              <a:rPr lang="ru-RU" b="1" dirty="0" err="1"/>
              <a:t>программно</a:t>
            </a:r>
            <a:r>
              <a:rPr lang="ru-RU" b="1" dirty="0"/>
              <a:t>»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3936477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файлом</a:t>
            </a:r>
            <a:r>
              <a:rPr lang="en-US" sz="3200" b="1" dirty="0"/>
              <a:t> – </a:t>
            </a:r>
            <a:r>
              <a:rPr lang="ru-RU" sz="3200" b="1" dirty="0"/>
              <a:t>общий алгоритм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457200" indent="-457200">
              <a:buAutoNum type="arabicParenR"/>
            </a:pPr>
            <a:r>
              <a:rPr lang="ru-RU" sz="2400" b="1" dirty="0"/>
              <a:t>Открыть файл </a:t>
            </a:r>
          </a:p>
          <a:p>
            <a:pPr marL="457200" indent="-457200">
              <a:buAutoNum type="arabicParenR"/>
            </a:pPr>
            <a:r>
              <a:rPr lang="ru-RU" sz="2400" b="1" dirty="0"/>
              <a:t>Работать с файлом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Закрыть файл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086058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Прочитать из файла 2 целых числа, подсчитать их сумму, сумму вывести в другой файл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ru-RU" sz="2800" b="1" dirty="0"/>
              <a:t>Входной файл:</a:t>
            </a:r>
          </a:p>
          <a:p>
            <a:pPr marL="0" indent="0">
              <a:buNone/>
            </a:pPr>
            <a:r>
              <a:rPr lang="en-US" sz="2800" dirty="0"/>
              <a:t>3 12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ru-RU" sz="2800" b="1" dirty="0"/>
              <a:t>Выходной файл:</a:t>
            </a:r>
          </a:p>
          <a:p>
            <a:pPr marL="0" indent="0">
              <a:buNone/>
            </a:pPr>
            <a:r>
              <a:rPr lang="ru-RU" sz="2800" dirty="0"/>
              <a:t>15</a:t>
            </a:r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82382222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входным файлом</a:t>
            </a:r>
            <a:r>
              <a:rPr lang="en-US" sz="3200" b="1" dirty="0"/>
              <a:t> – </a:t>
            </a:r>
            <a:r>
              <a:rPr lang="ru-RU" sz="3200" b="1" dirty="0"/>
              <a:t>общий алгоритм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0)  Создать входной файл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Открыть входной файл  (на чтение)</a:t>
            </a:r>
          </a:p>
          <a:p>
            <a:pPr marL="457200" indent="-457200">
              <a:buAutoNum type="arabicParenR"/>
            </a:pPr>
            <a:r>
              <a:rPr lang="ru-RU" sz="2400" b="1" dirty="0"/>
              <a:t>Читать информацию из входного файла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Закрыть входной файл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581934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(1)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// </a:t>
            </a:r>
            <a:r>
              <a:rPr lang="ru-RU" sz="2800" dirty="0">
                <a:solidFill>
                  <a:srgbClr val="00B050"/>
                </a:solidFill>
              </a:rPr>
              <a:t>Чтение из входного файла</a:t>
            </a:r>
            <a:r>
              <a:rPr lang="en-US" sz="2800" b="1" dirty="0">
                <a:solidFill>
                  <a:srgbClr val="00B050"/>
                </a:solidFill>
              </a:rPr>
              <a:t>	</a:t>
            </a:r>
            <a:endParaRPr lang="ru-RU" sz="2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en-US" sz="2800" dirty="0"/>
              <a:t>FILE *fin;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/>
              <a:t>int</a:t>
            </a:r>
            <a:r>
              <a:rPr lang="en-US" sz="2800" dirty="0"/>
              <a:t> a, b, s;</a:t>
            </a:r>
          </a:p>
          <a:p>
            <a:pPr marL="0" indent="0">
              <a:buNone/>
            </a:pPr>
            <a:r>
              <a:rPr lang="en-US" sz="2800" dirty="0"/>
              <a:t>	fin = </a:t>
            </a:r>
            <a:r>
              <a:rPr lang="en-US" sz="2800" dirty="0" err="1"/>
              <a:t>fopen</a:t>
            </a:r>
            <a:r>
              <a:rPr lang="en-US" sz="2800" dirty="0"/>
              <a:t>("</a:t>
            </a:r>
            <a:r>
              <a:rPr lang="en-US" sz="2800" dirty="0">
                <a:solidFill>
                  <a:srgbClr val="7030A0"/>
                </a:solidFill>
              </a:rPr>
              <a:t>d:\\Temp\\Files\\in1.txt</a:t>
            </a:r>
            <a:r>
              <a:rPr lang="en-US" sz="2800" dirty="0"/>
              <a:t>", "rt");</a:t>
            </a:r>
          </a:p>
          <a:p>
            <a:pPr marL="0" indent="0">
              <a:buNone/>
            </a:pPr>
            <a:r>
              <a:rPr lang="en-US" sz="2800" dirty="0"/>
              <a:t>	if (fin == NULL) {</a:t>
            </a:r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printf</a:t>
            </a:r>
            <a:r>
              <a:rPr lang="en-US" sz="2800" dirty="0"/>
              <a:t>("File in1.txt is not found");</a:t>
            </a:r>
          </a:p>
          <a:p>
            <a:pPr marL="0" indent="0">
              <a:buNone/>
            </a:pPr>
            <a:r>
              <a:rPr lang="en-US" sz="2800" dirty="0"/>
              <a:t>		return;</a:t>
            </a:r>
          </a:p>
          <a:p>
            <a:pPr marL="0" indent="0">
              <a:buNone/>
            </a:pPr>
            <a:r>
              <a:rPr lang="en-US" sz="2800" dirty="0"/>
              <a:t>	}</a:t>
            </a:r>
          </a:p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b="1" dirty="0" err="1"/>
              <a:t>fscanf</a:t>
            </a:r>
            <a:r>
              <a:rPr lang="en-US" sz="2800" b="1" dirty="0"/>
              <a:t>(fin, "%</a:t>
            </a:r>
            <a:r>
              <a:rPr lang="en-US" sz="2800" b="1" dirty="0" err="1"/>
              <a:t>d%d</a:t>
            </a:r>
            <a:r>
              <a:rPr lang="en-US" sz="2800" b="1" dirty="0"/>
              <a:t>", &amp;a, &amp;b);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/>
              <a:t>fclose</a:t>
            </a:r>
            <a:r>
              <a:rPr lang="en-US" sz="2800" dirty="0"/>
              <a:t>(fin);</a:t>
            </a:r>
          </a:p>
        </p:txBody>
      </p:sp>
    </p:spTree>
    <p:extLst>
      <p:ext uri="{BB962C8B-B14F-4D97-AF65-F5344CB8AC3E}">
        <p14:creationId xmlns:p14="http://schemas.microsoft.com/office/powerpoint/2010/main" val="1122868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48072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(2)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// </a:t>
            </a:r>
            <a:r>
              <a:rPr lang="ru-RU" sz="2800" dirty="0">
                <a:solidFill>
                  <a:srgbClr val="00B050"/>
                </a:solidFill>
              </a:rPr>
              <a:t>Обработка</a:t>
            </a:r>
            <a:endParaRPr lang="ru-RU" sz="2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800" b="1" dirty="0"/>
              <a:t>	</a:t>
            </a:r>
            <a:r>
              <a:rPr lang="en-US" sz="2800" b="1" dirty="0"/>
              <a:t>s = a + b;</a:t>
            </a:r>
          </a:p>
        </p:txBody>
      </p:sp>
    </p:spTree>
    <p:extLst>
      <p:ext uri="{BB962C8B-B14F-4D97-AF65-F5344CB8AC3E}">
        <p14:creationId xmlns:p14="http://schemas.microsoft.com/office/powerpoint/2010/main" val="36328475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выходным файлом</a:t>
            </a:r>
            <a:r>
              <a:rPr lang="en-US" sz="3200" b="1" dirty="0"/>
              <a:t> – </a:t>
            </a:r>
            <a:r>
              <a:rPr lang="ru-RU" sz="3200" b="1" dirty="0"/>
              <a:t>общий алгоритм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457200" indent="-457200">
              <a:buAutoNum type="arabicParenR"/>
            </a:pPr>
            <a:r>
              <a:rPr lang="ru-RU" sz="2400" b="1" dirty="0"/>
              <a:t>Открыть выходной файл (на запись) 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Писать информацию в выходной файл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Закрыть выходной файл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394076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48072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(</a:t>
            </a:r>
            <a:r>
              <a:rPr lang="en-US" sz="3200" b="1" dirty="0"/>
              <a:t>3</a:t>
            </a:r>
            <a:r>
              <a:rPr lang="ru-RU" sz="3200" b="1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// </a:t>
            </a:r>
            <a:r>
              <a:rPr lang="ru-RU" sz="2800" dirty="0">
                <a:solidFill>
                  <a:srgbClr val="00B050"/>
                </a:solidFill>
              </a:rPr>
              <a:t>Запись в выходной файл</a:t>
            </a:r>
            <a:r>
              <a:rPr lang="en-US" sz="2800" b="1" dirty="0">
                <a:solidFill>
                  <a:srgbClr val="00B050"/>
                </a:solidFill>
              </a:rPr>
              <a:t>	</a:t>
            </a:r>
            <a:endParaRPr lang="ru-RU" sz="2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en-US" sz="2800" dirty="0"/>
              <a:t>FILE *</a:t>
            </a:r>
            <a:r>
              <a:rPr lang="en-US" sz="2800" dirty="0" err="1"/>
              <a:t>fout</a:t>
            </a:r>
            <a:r>
              <a:rPr lang="en-US" sz="2800" dirty="0"/>
              <a:t>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/>
              <a:t>fout</a:t>
            </a:r>
            <a:r>
              <a:rPr lang="en-US" sz="2800" dirty="0"/>
              <a:t> = </a:t>
            </a:r>
            <a:r>
              <a:rPr lang="en-US" sz="2800" dirty="0" err="1"/>
              <a:t>fopen</a:t>
            </a:r>
            <a:r>
              <a:rPr lang="en-US" sz="2800" dirty="0"/>
              <a:t>("</a:t>
            </a:r>
            <a:r>
              <a:rPr lang="en-US" sz="2800" dirty="0">
                <a:solidFill>
                  <a:srgbClr val="7030A0"/>
                </a:solidFill>
              </a:rPr>
              <a:t>d:\\Temp\\Files\\out1.txt</a:t>
            </a:r>
            <a:r>
              <a:rPr lang="en-US" sz="2800" dirty="0"/>
              <a:t>", "</a:t>
            </a:r>
            <a:r>
              <a:rPr lang="en-US" sz="2800" dirty="0" err="1"/>
              <a:t>wt</a:t>
            </a:r>
            <a:r>
              <a:rPr lang="en-US" sz="2800" dirty="0"/>
              <a:t>");</a:t>
            </a:r>
          </a:p>
          <a:p>
            <a:pPr marL="0" indent="0">
              <a:buNone/>
            </a:pPr>
            <a:r>
              <a:rPr lang="en-US" sz="2800" dirty="0"/>
              <a:t>	if (</a:t>
            </a:r>
            <a:r>
              <a:rPr lang="en-US" sz="2800" dirty="0" err="1"/>
              <a:t>fout</a:t>
            </a:r>
            <a:r>
              <a:rPr lang="en-US" sz="2800" dirty="0"/>
              <a:t> == NULL) {</a:t>
            </a:r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printf</a:t>
            </a:r>
            <a:r>
              <a:rPr lang="en-US" sz="2800" dirty="0"/>
              <a:t>("File out1.txt cannot be created");</a:t>
            </a:r>
          </a:p>
          <a:p>
            <a:pPr marL="0" indent="0">
              <a:buNone/>
            </a:pPr>
            <a:r>
              <a:rPr lang="en-US" sz="2800" dirty="0"/>
              <a:t>		return;</a:t>
            </a:r>
          </a:p>
          <a:p>
            <a:pPr marL="0" indent="0">
              <a:buNone/>
            </a:pPr>
            <a:r>
              <a:rPr lang="en-US" sz="2800" dirty="0"/>
              <a:t>	}</a:t>
            </a:r>
          </a:p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b="1" dirty="0" err="1"/>
              <a:t>fprintf</a:t>
            </a:r>
            <a:r>
              <a:rPr lang="en-US" sz="2800" b="1" dirty="0"/>
              <a:t>(</a:t>
            </a:r>
            <a:r>
              <a:rPr lang="en-US" sz="2800" b="1" dirty="0" err="1"/>
              <a:t>fout</a:t>
            </a:r>
            <a:r>
              <a:rPr lang="en-US" sz="2800" b="1" dirty="0"/>
              <a:t>, "s = %d", s);</a:t>
            </a:r>
          </a:p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dirty="0" err="1"/>
              <a:t>fclose</a:t>
            </a:r>
            <a:r>
              <a:rPr lang="en-US" sz="2800" dirty="0"/>
              <a:t>(</a:t>
            </a:r>
            <a:r>
              <a:rPr lang="en-US" sz="2800" dirty="0" err="1"/>
              <a:t>fout</a:t>
            </a:r>
            <a:r>
              <a:rPr lang="en-US" sz="280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1400339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7224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Несколько сценариев работы с файлами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2138452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1. Входные и выходные данные - в файлах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ФАЙЛ_ВХОДНОЙ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ФАЙЛ_ВЫХОДНОЙ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/>
              <a:t>Входные данные готовятся в виде (входных) файлов.</a:t>
            </a:r>
          </a:p>
          <a:p>
            <a:pPr marL="0" indent="0">
              <a:buNone/>
            </a:pPr>
            <a:r>
              <a:rPr lang="ru-RU" sz="2400" dirty="0"/>
              <a:t>Программа загружает данные из входных файлов. Программа выполняет всю необходимую работу. </a:t>
            </a:r>
          </a:p>
          <a:p>
            <a:pPr marL="0" indent="0">
              <a:buNone/>
            </a:pPr>
            <a:r>
              <a:rPr lang="ru-RU" sz="2400" dirty="0"/>
              <a:t>Программа сохраняет результаты в (выходные) файлы.</a:t>
            </a:r>
          </a:p>
          <a:p>
            <a:pPr marL="0" indent="0">
              <a:buNone/>
            </a:pPr>
            <a:r>
              <a:rPr lang="ru-RU" sz="2400" b="1" dirty="0"/>
              <a:t>Этапы:</a:t>
            </a:r>
          </a:p>
          <a:p>
            <a:pPr marL="457200" indent="-457200">
              <a:buAutoNum type="arabicParenR"/>
            </a:pPr>
            <a:r>
              <a:rPr lang="ru-RU" sz="2400" dirty="0"/>
              <a:t>Подготовить входные файлы (вручную, либо используя какую-то программу)</a:t>
            </a:r>
          </a:p>
          <a:p>
            <a:pPr marL="457200" indent="-457200">
              <a:buAutoNum type="arabicParenR"/>
            </a:pPr>
            <a:r>
              <a:rPr lang="ru-RU" sz="2400" dirty="0"/>
              <a:t>Запустить программу обработки файлов, которая прочитает входные файлы  и создаст выходной файл</a:t>
            </a:r>
          </a:p>
          <a:p>
            <a:pPr marL="457200" indent="-457200">
              <a:buAutoNum type="arabicParenR"/>
            </a:pPr>
            <a:r>
              <a:rPr lang="ru-RU" sz="2400" dirty="0"/>
              <a:t>Работать с выходным файлов (вручную или при помощи еще какой-то программы)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581373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1. Входные и выходные данные - в файлах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ФАЙЛ_ВХОДНОЙ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ФАЙЛ_ВЫХОДНОЙ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/>
              <a:t>Примеры:</a:t>
            </a:r>
          </a:p>
          <a:p>
            <a:r>
              <a:rPr lang="ru-RU" sz="2400" b="1" dirty="0"/>
              <a:t>Конверсия файлов (</a:t>
            </a:r>
            <a:r>
              <a:rPr lang="en-US" sz="2400" b="1" dirty="0"/>
              <a:t>PPTX </a:t>
            </a:r>
            <a:r>
              <a:rPr lang="en-US" sz="2400" b="1" dirty="0">
                <a:sym typeface="Wingdings" panose="05000000000000000000" pitchFamily="2" charset="2"/>
              </a:rPr>
              <a:t> PDF)</a:t>
            </a:r>
          </a:p>
          <a:p>
            <a:r>
              <a:rPr lang="ru-RU" sz="2400" b="1" dirty="0"/>
              <a:t>Сжать файл (</a:t>
            </a:r>
            <a:r>
              <a:rPr lang="en-US" sz="2400" b="1" dirty="0">
                <a:sym typeface="Wingdings" panose="05000000000000000000" pitchFamily="2" charset="2"/>
              </a:rPr>
              <a:t> </a:t>
            </a:r>
            <a:r>
              <a:rPr lang="en-US" sz="2400" b="1" dirty="0"/>
              <a:t>ZIP, RAR, </a:t>
            </a:r>
            <a:r>
              <a:rPr lang="ru-RU" sz="2400" b="1" dirty="0"/>
              <a:t>и т.д.)</a:t>
            </a:r>
          </a:p>
          <a:p>
            <a:r>
              <a:rPr lang="ru-RU" sz="2400" b="1" dirty="0"/>
              <a:t>Сжать фотографии</a:t>
            </a:r>
          </a:p>
          <a:p>
            <a:r>
              <a:rPr lang="ru-RU" sz="2400" b="1" dirty="0">
                <a:sym typeface="Wingdings" panose="05000000000000000000" pitchFamily="2" charset="2"/>
              </a:rPr>
              <a:t>Компилятор (</a:t>
            </a:r>
            <a:r>
              <a:rPr lang="en-US" sz="2400" b="1" dirty="0" err="1">
                <a:sym typeface="Wingdings" panose="05000000000000000000" pitchFamily="2" charset="2"/>
              </a:rPr>
              <a:t>javac</a:t>
            </a:r>
            <a:r>
              <a:rPr lang="en-US" sz="2400" b="1" dirty="0">
                <a:sym typeface="Wingdings" panose="05000000000000000000" pitchFamily="2" charset="2"/>
              </a:rPr>
              <a:t> Class1.java   Class1.class) </a:t>
            </a: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1135280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2. Файл для сохранения состояния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ФАЙЛ_СОСТОЯНИЯ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Программа работает и доходит до какого-то состояния. </a:t>
            </a:r>
          </a:p>
          <a:p>
            <a:pPr marL="0" indent="0">
              <a:buNone/>
            </a:pPr>
            <a:r>
              <a:rPr lang="ru-RU" sz="2400" dirty="0"/>
              <a:t>При необходимости пользователь выполняет сохранение состояния программы. При этом создается файл, хранящий все необходимые данные программы.</a:t>
            </a:r>
          </a:p>
          <a:p>
            <a:pPr marL="0" indent="0">
              <a:buNone/>
            </a:pPr>
            <a:r>
              <a:rPr lang="ru-RU" sz="2400" dirty="0"/>
              <a:t>При необходимости пользователь решает вернуться к сохраненному состоянию. Для этого все данные загружаются из файла состояния.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636010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2. Файл для сохранения состояния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ФАЙЛ_СОСТОЯНИЯ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/>
              <a:t>Примеры:</a:t>
            </a:r>
          </a:p>
          <a:p>
            <a:r>
              <a:rPr lang="ru-RU" sz="2400" b="1" dirty="0"/>
              <a:t>Сохранение состояния в игре</a:t>
            </a:r>
          </a:p>
          <a:p>
            <a:endParaRPr lang="ru-RU" sz="2400" b="1" dirty="0"/>
          </a:p>
          <a:p>
            <a:r>
              <a:rPr lang="ru-RU" sz="2400" b="1" dirty="0"/>
              <a:t>*Редактирование документа (</a:t>
            </a:r>
            <a:r>
              <a:rPr lang="en-US" sz="2400" b="1" dirty="0"/>
              <a:t>PPTX, XLS, </a:t>
            </a:r>
            <a:r>
              <a:rPr lang="ru-RU" sz="2400" b="1" dirty="0"/>
              <a:t>и мн. др.)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964270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167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Работа с бинарными файлами*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7676800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751344"/>
            <a:ext cx="8928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нажатии клавиши </a:t>
            </a:r>
            <a:r>
              <a:rPr lang="en-US" dirty="0"/>
              <a:t>S </a:t>
            </a:r>
            <a:r>
              <a:rPr lang="ru-RU" dirty="0"/>
              <a:t>в файле </a:t>
            </a:r>
            <a:r>
              <a:rPr lang="en-US" dirty="0"/>
              <a:t>game</a:t>
            </a:r>
            <a:r>
              <a:rPr lang="ru-RU" dirty="0"/>
              <a:t>_</a:t>
            </a:r>
            <a:r>
              <a:rPr lang="en-US" dirty="0" err="1"/>
              <a:t>bin.bin</a:t>
            </a:r>
            <a:r>
              <a:rPr lang="en-US" dirty="0"/>
              <a:t> </a:t>
            </a:r>
            <a:r>
              <a:rPr lang="ru-RU" dirty="0"/>
              <a:t>сохранить состояние игры.</a:t>
            </a:r>
          </a:p>
          <a:p>
            <a:r>
              <a:rPr lang="ru-RU" dirty="0"/>
              <a:t>При нажатии клавиши </a:t>
            </a:r>
            <a:r>
              <a:rPr lang="en-US" dirty="0"/>
              <a:t>L </a:t>
            </a:r>
            <a:r>
              <a:rPr lang="ru-RU" dirty="0"/>
              <a:t> из файла </a:t>
            </a:r>
            <a:r>
              <a:rPr lang="en-US" dirty="0"/>
              <a:t>game</a:t>
            </a:r>
            <a:r>
              <a:rPr lang="ru-RU" dirty="0"/>
              <a:t>_</a:t>
            </a:r>
            <a:r>
              <a:rPr lang="en-US" dirty="0" err="1"/>
              <a:t>bin.bin</a:t>
            </a:r>
            <a:r>
              <a:rPr lang="en-US" dirty="0"/>
              <a:t>  </a:t>
            </a:r>
            <a:r>
              <a:rPr lang="ru-RU" dirty="0"/>
              <a:t>загрузить состояние игры.</a:t>
            </a:r>
          </a:p>
          <a:p>
            <a:endParaRPr lang="en-US" dirty="0"/>
          </a:p>
          <a:p>
            <a:endParaRPr lang="ru-RU" sz="17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900" i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8F35A0-630C-4AC0-90A2-764B0DF66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916832"/>
            <a:ext cx="3579364" cy="38488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F0FC64-802F-4218-8732-E3098F541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498480"/>
            <a:ext cx="4297453" cy="499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6428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(2)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D27E22-8C16-4DEF-BE76-9F14BD0BC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846" y="708004"/>
            <a:ext cx="5758308" cy="614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359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(3)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CF6CD8-79EC-2F63-0025-538A1FBBF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544" y="908720"/>
            <a:ext cx="4958912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6049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(4)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8B4985-3228-5F17-512B-4396C8F00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852" y="751344"/>
            <a:ext cx="5014296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852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</a:t>
            </a:r>
            <a:r>
              <a:rPr lang="en-US" sz="2800" b="1" dirty="0"/>
              <a:t>5</a:t>
            </a:r>
            <a:r>
              <a:rPr lang="ru-RU" sz="2800" b="1" dirty="0"/>
              <a:t>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B5C7C1-E97D-4757-8A66-9E4BFE67B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18" y="1867764"/>
            <a:ext cx="6754473" cy="33843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075F86-C867-4CB1-8605-6A3752A6A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7" y="751344"/>
            <a:ext cx="5460099" cy="599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203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1. Открыть меню «Файл»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60B46D-8898-4BDE-9286-25124C11D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484784"/>
            <a:ext cx="836504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14287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2. Выбрать пункт меню «Открыть»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CFB062-A3DF-4E57-884F-9C3313B0D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47" y="1556792"/>
            <a:ext cx="8627633" cy="490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501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3. Выбрать пункт «Файл…»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0514B9-4820-4395-B4B1-67F5CA399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62" y="1282120"/>
            <a:ext cx="8465275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143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4. В открывшемся окне «Открыть файл» выбрать папку в которой лежит ваш бинарный файл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6DBC7F-27F1-49D4-92FF-A5ABF50C1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19" y="1916832"/>
            <a:ext cx="8460432" cy="47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1302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/>
              <a:t>5</a:t>
            </a:r>
            <a:r>
              <a:rPr lang="ru-RU" sz="1900" dirty="0"/>
              <a:t>.</a:t>
            </a:r>
            <a:r>
              <a:rPr lang="en-US" sz="1900" dirty="0"/>
              <a:t> </a:t>
            </a:r>
            <a:r>
              <a:rPr lang="ru-RU" sz="1900" dirty="0"/>
              <a:t>В окне «Открыть файл» выбрать ваш бинарный файл – в нашем случае это «</a:t>
            </a:r>
            <a:r>
              <a:rPr lang="en-US" sz="1900" dirty="0" err="1"/>
              <a:t>game_bin.bin</a:t>
            </a:r>
            <a:r>
              <a:rPr lang="ru-RU" sz="1900" dirty="0"/>
              <a:t>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41DB045-3860-48C3-85B9-C93350EA9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82" y="1844824"/>
            <a:ext cx="8629835" cy="483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59521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/>
              <a:t>6</a:t>
            </a:r>
            <a:r>
              <a:rPr lang="ru-RU" sz="1900" dirty="0"/>
              <a:t>.</a:t>
            </a:r>
            <a:r>
              <a:rPr lang="en-US" sz="1900" dirty="0"/>
              <a:t> </a:t>
            </a:r>
            <a:r>
              <a:rPr lang="ru-RU" sz="1900" dirty="0"/>
              <a:t>В окне «Открыть файл» нажать кнопку        рядом с кнопкой «Открыть»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FAF18F-600D-4192-AC6F-5CAF3EE5F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96" y="2163237"/>
            <a:ext cx="8172400" cy="45781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D7DF464-3C5F-4B12-AB46-CFCB69A4B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0732" y="782274"/>
            <a:ext cx="347292" cy="43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2633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7. Выбрать пункт «Открыть с помощью…»</a:t>
            </a:r>
            <a:r>
              <a:rPr lang="en-US" sz="1900" dirty="0"/>
              <a:t> </a:t>
            </a:r>
            <a:endParaRPr lang="ru-RU" sz="1900" dirty="0"/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DCDC76-6FDB-4897-9781-AAF4626BA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97" y="1700203"/>
            <a:ext cx="8532440" cy="507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88192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8. В открывшемся окне «Открыть с помощью…»</a:t>
            </a:r>
            <a:r>
              <a:rPr lang="en-US" sz="1900" dirty="0"/>
              <a:t> </a:t>
            </a:r>
            <a:r>
              <a:rPr lang="ru-RU" sz="1900" dirty="0"/>
              <a:t> выбрать «Двоичный редактор (По умолчанию)»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F5B377-A4C6-4A4B-B9D0-24C6F0D07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708920"/>
            <a:ext cx="508635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760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9. Нажать кнопку «ОК»</a:t>
            </a:r>
          </a:p>
          <a:p>
            <a:endParaRPr lang="ru-RU" sz="19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780BCF-622E-4042-86EC-FA88F6869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25" y="2647940"/>
            <a:ext cx="508635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131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10. Работать с открывшимся содержимым бинарного файла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3EF7E8-D76E-4581-8C65-EEC0F57CC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40" y="1316079"/>
            <a:ext cx="7452320" cy="542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9416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844686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Лабораторная работа №16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7F36D55-042F-4E0F-B730-32C761BB4897}"/>
              </a:ext>
            </a:extLst>
          </p:cNvPr>
          <p:cNvSpPr txBox="1">
            <a:spLocks/>
          </p:cNvSpPr>
          <p:nvPr/>
        </p:nvSpPr>
        <p:spPr>
          <a:xfrm>
            <a:off x="185208" y="33569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Применение двухмерных массивов в играх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79265018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1. Собрать игру из кода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Из кода, предоставленного выше в данной лекции, нужно собрать заготовку игры.</a:t>
            </a:r>
          </a:p>
        </p:txBody>
      </p:sp>
    </p:spTree>
    <p:extLst>
      <p:ext uri="{BB962C8B-B14F-4D97-AF65-F5344CB8AC3E}">
        <p14:creationId xmlns:p14="http://schemas.microsoft.com/office/powerpoint/2010/main" val="32734256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2. Доделать управление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коде выше нет перемещения героев вниз. Нужно создать код, который будет обеспечивать перемещение героев вниз!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157844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3.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 нажатии клавиши </a:t>
            </a:r>
            <a:r>
              <a:rPr lang="en-US" sz="2000" dirty="0"/>
              <a:t>‘L’ </a:t>
            </a:r>
            <a:r>
              <a:rPr lang="ru-RU" sz="2000" dirty="0"/>
              <a:t>слева от игрока вставить элемент стены.</a:t>
            </a:r>
          </a:p>
        </p:txBody>
      </p:sp>
    </p:spTree>
    <p:extLst>
      <p:ext uri="{BB962C8B-B14F-4D97-AF65-F5344CB8AC3E}">
        <p14:creationId xmlns:p14="http://schemas.microsoft.com/office/powerpoint/2010/main" val="316448901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4.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 нажатии клавиши </a:t>
            </a:r>
            <a:r>
              <a:rPr lang="en-US" sz="2000" dirty="0"/>
              <a:t>‘R’ </a:t>
            </a:r>
            <a:r>
              <a:rPr lang="ru-RU" sz="2000" dirty="0"/>
              <a:t>непосредственно справа от игрока вставить элемент «золото».</a:t>
            </a:r>
          </a:p>
        </p:txBody>
      </p:sp>
    </p:spTree>
    <p:extLst>
      <p:ext uri="{BB962C8B-B14F-4D97-AF65-F5344CB8AC3E}">
        <p14:creationId xmlns:p14="http://schemas.microsoft.com/office/powerpoint/2010/main" val="58164221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16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: Задания на закрепление и отработку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Доделать задачи 1-4</a:t>
            </a:r>
          </a:p>
          <a:p>
            <a:pPr marL="342900" indent="-342900">
              <a:buAutoNum type="arabicPeriod"/>
            </a:pPr>
            <a:endParaRPr lang="ru-RU" dirty="0"/>
          </a:p>
          <a:p>
            <a:r>
              <a:rPr lang="en-US" dirty="0"/>
              <a:t>2. </a:t>
            </a:r>
            <a:r>
              <a:rPr lang="ru-RU" dirty="0"/>
              <a:t>Задача 5</a:t>
            </a:r>
          </a:p>
          <a:p>
            <a:r>
              <a:rPr lang="ru-RU" dirty="0"/>
              <a:t>Придумать что-то на нажатие клавиши </a:t>
            </a:r>
            <a:r>
              <a:rPr lang="en-US" dirty="0"/>
              <a:t>U (Up – </a:t>
            </a:r>
            <a:r>
              <a:rPr lang="ru-RU" dirty="0"/>
              <a:t>«вверх»</a:t>
            </a:r>
            <a:r>
              <a:rPr lang="en-US" dirty="0"/>
              <a:t>)</a:t>
            </a:r>
            <a:r>
              <a:rPr lang="ru-RU" dirty="0"/>
              <a:t>и реализовать это (стена</a:t>
            </a:r>
            <a:r>
              <a:rPr lang="en-US" dirty="0"/>
              <a:t>/</a:t>
            </a:r>
            <a:r>
              <a:rPr lang="ru-RU" dirty="0"/>
              <a:t> золото создать</a:t>
            </a:r>
            <a:r>
              <a:rPr lang="en-US" dirty="0"/>
              <a:t>/</a:t>
            </a:r>
            <a:r>
              <a:rPr lang="ru-RU" dirty="0"/>
              <a:t>разрушить) для клетки выше игрока</a:t>
            </a:r>
          </a:p>
          <a:p>
            <a:endParaRPr lang="en-US" dirty="0"/>
          </a:p>
          <a:p>
            <a:r>
              <a:rPr lang="en-US" dirty="0"/>
              <a:t>3. </a:t>
            </a:r>
            <a:r>
              <a:rPr lang="ru-RU" dirty="0"/>
              <a:t>Задача </a:t>
            </a:r>
            <a:r>
              <a:rPr lang="en-US" dirty="0"/>
              <a:t>6</a:t>
            </a:r>
            <a:r>
              <a:rPr lang="ru-RU" dirty="0"/>
              <a:t>.</a:t>
            </a:r>
          </a:p>
          <a:p>
            <a:r>
              <a:rPr lang="ru-RU" dirty="0"/>
              <a:t>Придумать что-то на нажатие клавиши </a:t>
            </a:r>
            <a:r>
              <a:rPr lang="en-US" dirty="0"/>
              <a:t>D (Down – </a:t>
            </a:r>
            <a:r>
              <a:rPr lang="ru-RU" dirty="0"/>
              <a:t>«вниз»</a:t>
            </a:r>
            <a:r>
              <a:rPr lang="en-US" dirty="0"/>
              <a:t>) </a:t>
            </a:r>
            <a:r>
              <a:rPr lang="ru-RU" dirty="0"/>
              <a:t>и реализовать это (стена</a:t>
            </a:r>
            <a:r>
              <a:rPr lang="en-US" dirty="0"/>
              <a:t>/</a:t>
            </a:r>
            <a:r>
              <a:rPr lang="ru-RU" dirty="0"/>
              <a:t> золото создать</a:t>
            </a:r>
            <a:r>
              <a:rPr lang="en-US" dirty="0"/>
              <a:t>/</a:t>
            </a:r>
            <a:r>
              <a:rPr lang="ru-RU" dirty="0"/>
              <a:t>разрушить) для клетки ниже игрока</a:t>
            </a:r>
          </a:p>
          <a:p>
            <a:endParaRPr lang="en-US" dirty="0"/>
          </a:p>
          <a:p>
            <a:r>
              <a:rPr lang="en-US" dirty="0"/>
              <a:t>4. </a:t>
            </a:r>
            <a:r>
              <a:rPr lang="ru-RU" dirty="0"/>
              <a:t>Задача 7.</a:t>
            </a:r>
          </a:p>
          <a:p>
            <a:r>
              <a:rPr lang="ru-RU" dirty="0"/>
              <a:t>При нажатии клавиши </a:t>
            </a:r>
            <a:r>
              <a:rPr lang="en-US" dirty="0"/>
              <a:t>‘Z’ </a:t>
            </a:r>
            <a:r>
              <a:rPr lang="ru-RU" dirty="0"/>
              <a:t>уничтожить элементы стен начиная справа от игрока и до правой границы игрового поля.</a:t>
            </a:r>
          </a:p>
          <a:p>
            <a:endParaRPr lang="ru-RU" dirty="0"/>
          </a:p>
          <a:p>
            <a:r>
              <a:rPr lang="ru-RU" dirty="0"/>
              <a:t>5. Задача 8*.</a:t>
            </a:r>
          </a:p>
          <a:p>
            <a:r>
              <a:rPr lang="ru-RU" dirty="0"/>
              <a:t>При нажатии клавиши </a:t>
            </a:r>
            <a:r>
              <a:rPr lang="en-US" dirty="0"/>
              <a:t>‘A’ </a:t>
            </a:r>
            <a:r>
              <a:rPr lang="ru-RU" dirty="0"/>
              <a:t>уничтожить все элементы стен, которых непосредственно касается игрок – со всех сторон!</a:t>
            </a:r>
          </a:p>
          <a:p>
            <a:endParaRPr lang="ru-RU" dirty="0"/>
          </a:p>
          <a:p>
            <a:r>
              <a:rPr lang="ru-RU" dirty="0"/>
              <a:t>6. Задача 9**.</a:t>
            </a:r>
          </a:p>
          <a:p>
            <a:r>
              <a:rPr lang="ru-RU" dirty="0"/>
              <a:t>При нажатии клавиши </a:t>
            </a:r>
            <a:r>
              <a:rPr lang="en-US" dirty="0"/>
              <a:t>‘O’ </a:t>
            </a:r>
            <a:r>
              <a:rPr lang="ru-RU" dirty="0"/>
              <a:t>уничтожить все элементы стен со всех сторон на расстояние 2! При этом золото не должно пострадать!</a:t>
            </a:r>
          </a:p>
        </p:txBody>
      </p:sp>
    </p:spTree>
    <p:extLst>
      <p:ext uri="{BB962C8B-B14F-4D97-AF65-F5344CB8AC3E}">
        <p14:creationId xmlns:p14="http://schemas.microsoft.com/office/powerpoint/2010/main" val="35711867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779060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568168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39770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</a:t>
            </a:r>
            <a:r>
              <a:rPr lang="ru-RU" sz="3200" b="1"/>
              <a:t>лекции 08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Разобрались с рядом операций над двухмерными массивами</a:t>
            </a:r>
          </a:p>
          <a:p>
            <a:pPr marL="457200" indent="-457200">
              <a:buAutoNum type="arabicPeriod"/>
            </a:pPr>
            <a:r>
              <a:rPr lang="ru-RU" sz="2300" dirty="0"/>
              <a:t>Увидели как на основе двухмерных массивов можно сделать простую игру</a:t>
            </a:r>
            <a:endParaRPr lang="en-US" sz="2300" dirty="0"/>
          </a:p>
          <a:p>
            <a:pPr marL="457200" indent="-457200">
              <a:buAutoNum type="arabicPeriod"/>
            </a:pPr>
            <a:r>
              <a:rPr lang="ru-RU" sz="2300" dirty="0"/>
              <a:t>Познакомились с работой с файлами в Си</a:t>
            </a:r>
          </a:p>
          <a:p>
            <a:pPr marL="457200" indent="-457200">
              <a:buAutoNum type="arabicPeriod"/>
            </a:pPr>
            <a:r>
              <a:rPr lang="ru-RU" sz="2300" dirty="0"/>
              <a:t>Узнали что нужно сделать в ЛР15 и ЛР16</a:t>
            </a:r>
          </a:p>
          <a:p>
            <a:pPr marL="457200" indent="-457200">
              <a:buAutoNum type="arabicPeriod"/>
            </a:pP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82564910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73513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 dirty="0"/>
              <a:t>Термины 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799288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Двухмерный массив: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Определение переменной - двухмерного массив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Инициализация массива (в момент определения)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Обращение (использование) отдельного элемента массива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Операции над двухмерными массивами: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 (значений элементов) массива в консоль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Ввод массива с клавиатуры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Заполнение массива определенными значениями (нулями, по формуле)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Заполнение массива случайными значениями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значения минимального элемента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индекса строки минимального элемента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индекса столбца минимального элемента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Удаление строки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Вставка столбца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Сохранение в файл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Загрузка из файла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Изменение элементов по условию</a:t>
            </a:r>
          </a:p>
        </p:txBody>
      </p:sp>
    </p:spTree>
    <p:extLst>
      <p:ext uri="{BB962C8B-B14F-4D97-AF65-F5344CB8AC3E}">
        <p14:creationId xmlns:p14="http://schemas.microsoft.com/office/powerpoint/2010/main" val="374415789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 dirty="0"/>
              <a:t>Термины </a:t>
            </a:r>
            <a:r>
              <a:rPr lang="en-US" sz="2800" b="1" dirty="0"/>
              <a:t>2</a:t>
            </a:r>
            <a:endParaRPr lang="ru-RU" sz="28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799288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Двухмерные массивы и игры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двухмерного массива для кодирования состояния игры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Отрисовка поля игры на основе информации в двухмерном массиве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Перемещение героя в поле: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-Перемещение героя влево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-Перемещение героя вправо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-Перемещение героя вверх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-Перемещение героя вниз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Сохранение состояния игры в файле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Загрузка состояния игры из файла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27081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/>
              <a:t>Термины 3*</a:t>
            </a:r>
            <a:endParaRPr lang="ru-RU" sz="28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бинарными файлами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окрытие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бинарного файла -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fopen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(XXX, "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wb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-Запись в бинарный файл -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fwrite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-Чтение из бинарного файла -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fread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-Как в VS просмотреть содержимое бинарного файла</a:t>
            </a: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390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11724</TotalTime>
  <Words>8093</Words>
  <Application>Microsoft Office PowerPoint</Application>
  <PresentationFormat>Экран (4:3)</PresentationFormat>
  <Paragraphs>1089</Paragraphs>
  <Slides>121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121</vt:i4>
      </vt:variant>
    </vt:vector>
  </HeadingPairs>
  <TitlesOfParts>
    <vt:vector size="127" baseType="lpstr">
      <vt:lpstr>Arial</vt:lpstr>
      <vt:lpstr>Calibri</vt:lpstr>
      <vt:lpstr>Consolas</vt:lpstr>
      <vt:lpstr>Times New Roman</vt:lpstr>
      <vt:lpstr>Wingdings</vt:lpstr>
      <vt:lpstr>Тема Office</vt:lpstr>
      <vt:lpstr>Презентация PowerPoint</vt:lpstr>
      <vt:lpstr>Презентация PowerPoint</vt:lpstr>
      <vt:lpstr>Переменные, структуры, массивы, массивы структур</vt:lpstr>
      <vt:lpstr>Лекция 2. «Покупаем квартиру»</vt:lpstr>
      <vt:lpstr>Лекция 2. «Покупаем квартиру»</vt:lpstr>
      <vt:lpstr>Лекция 7. «Рисуем много линий из центра»</vt:lpstr>
      <vt:lpstr>Лекция 7. «Рисуем много линий из центра»</vt:lpstr>
      <vt:lpstr>Лекция 9. «Массив грибов»</vt:lpstr>
      <vt:lpstr>Лекция 9. «Массив грибов»</vt:lpstr>
      <vt:lpstr>Лекция 7 «Массивы&amp;Структуры – пример – Polygon»</vt:lpstr>
      <vt:lpstr>Лекция 7 «Массивы&amp;Структуры – пример – Polygon»</vt:lpstr>
      <vt:lpstr>Презентация PowerPoint</vt:lpstr>
      <vt:lpstr>Двухмерные массивы</vt:lpstr>
      <vt:lpstr>Двухмерные массивы – пример 1</vt:lpstr>
      <vt:lpstr>Двухмерные массивы – пример 1</vt:lpstr>
      <vt:lpstr>Двухмерные массивы – пример 1</vt:lpstr>
      <vt:lpstr>Двухмерные массивы – пример 2</vt:lpstr>
      <vt:lpstr>Двухмерные массивы – пример 3</vt:lpstr>
      <vt:lpstr>Двухмерные массивы – пример 4</vt:lpstr>
      <vt:lpstr>Двухмерные массивы – пример 5</vt:lpstr>
      <vt:lpstr>Презентация PowerPoint</vt:lpstr>
      <vt:lpstr>Двухмерный массив в Си Некоторые операции</vt:lpstr>
      <vt:lpstr>Вывод элементов массива</vt:lpstr>
      <vt:lpstr>Заполнение значениями i * 10 + j</vt:lpstr>
      <vt:lpstr>Заполнение значениями 0</vt:lpstr>
      <vt:lpstr>Заполнение случайными значениями</vt:lpstr>
      <vt:lpstr>Поиск минимального элемента</vt:lpstr>
      <vt:lpstr>Удалить строку </vt:lpstr>
      <vt:lpstr>Вставить столбец (в конец) </vt:lpstr>
      <vt:lpstr>Сохранить в файл</vt:lpstr>
      <vt:lpstr>Загрузить из файла</vt:lpstr>
      <vt:lpstr>Демонстрация сохранения и загрузки</vt:lpstr>
      <vt:lpstr>Презентация PowerPoint</vt:lpstr>
      <vt:lpstr>Лабораторная работа №15</vt:lpstr>
      <vt:lpstr>Задача 1. Создать консольное меню</vt:lpstr>
      <vt:lpstr>Задача 2. Реализовать операции</vt:lpstr>
      <vt:lpstr>Задача 3. Реализовать операцию</vt:lpstr>
      <vt:lpstr>Задача 4. Реализовать операцию</vt:lpstr>
      <vt:lpstr>ЛР15: Задания на закрепление и отработку</vt:lpstr>
      <vt:lpstr>Варианты для задачи 9</vt:lpstr>
      <vt:lpstr>Варианты для задачи 10*</vt:lpstr>
      <vt:lpstr>ИТОГО по ЛР15</vt:lpstr>
      <vt:lpstr>Презентация PowerPoint</vt:lpstr>
      <vt:lpstr>Использование двухмерного массива для игры</vt:lpstr>
      <vt:lpstr>Как представить карту</vt:lpstr>
      <vt:lpstr>Как представить карту</vt:lpstr>
      <vt:lpstr>Как нарисовать карту (1)</vt:lpstr>
      <vt:lpstr>Как нарисовать карту (2)</vt:lpstr>
      <vt:lpstr>Как героев подвинуть влево</vt:lpstr>
      <vt:lpstr>Как героев подвинуть вправо</vt:lpstr>
      <vt:lpstr>Как героев подвинуть вверх</vt:lpstr>
      <vt:lpstr>Как управлять перемещением героев</vt:lpstr>
      <vt:lpstr>Как отрисовывать карту</vt:lpstr>
      <vt:lpstr>Сохранение состояния в игре</vt:lpstr>
      <vt:lpstr>Сохранение состояния игры</vt:lpstr>
      <vt:lpstr>Сохранение состояния игры (2)</vt:lpstr>
      <vt:lpstr>Сохранение состояния игры (3)</vt:lpstr>
      <vt:lpstr>Сохранение состояния игры (4)</vt:lpstr>
      <vt:lpstr>Сохранение состояния игры (5)</vt:lpstr>
      <vt:lpstr>Презентация PowerPoint</vt:lpstr>
      <vt:lpstr>Внешняя память</vt:lpstr>
      <vt:lpstr>Внешняя память</vt:lpstr>
      <vt:lpstr>Внешняя память – работа в Си</vt:lpstr>
      <vt:lpstr>Работа с файлами «вручную»</vt:lpstr>
      <vt:lpstr>Файл</vt:lpstr>
      <vt:lpstr>Проводник</vt:lpstr>
      <vt:lpstr>Имя файла</vt:lpstr>
      <vt:lpstr>Путь к файлу</vt:lpstr>
      <vt:lpstr>Полное имя файла</vt:lpstr>
      <vt:lpstr>Содержимое файла</vt:lpstr>
      <vt:lpstr>Пользовательские операции над файлами</vt:lpstr>
      <vt:lpstr>Создание текстовых файлов «вручную»</vt:lpstr>
      <vt:lpstr>Создание текстовых файлов «вручную»</vt:lpstr>
      <vt:lpstr>Создание папок «вручную»</vt:lpstr>
      <vt:lpstr>Презентация PowerPoint</vt:lpstr>
      <vt:lpstr>Работа с файлами «программно»</vt:lpstr>
      <vt:lpstr>Работа с файлом – общий алгоритм</vt:lpstr>
      <vt:lpstr>Задача</vt:lpstr>
      <vt:lpstr>Работа с входным файлом – общий алгоритм</vt:lpstr>
      <vt:lpstr>Задача (1)</vt:lpstr>
      <vt:lpstr>Задача (2)</vt:lpstr>
      <vt:lpstr>Работа с выходным файлом – общий алгоритм</vt:lpstr>
      <vt:lpstr>Задача (3)</vt:lpstr>
      <vt:lpstr>Презентация PowerPoint</vt:lpstr>
      <vt:lpstr>Несколько сценариев работы с файлами</vt:lpstr>
      <vt:lpstr>Сценарий 1. Входные и выходные данные - в файлах</vt:lpstr>
      <vt:lpstr>Сценарий 1. Входные и выходные данные - в файлах</vt:lpstr>
      <vt:lpstr>Сценарий 2. Файл для сохранения состояния</vt:lpstr>
      <vt:lpstr>Сценарий 2. Файл для сохранения состояния</vt:lpstr>
      <vt:lpstr>Презентация PowerPoint</vt:lpstr>
      <vt:lpstr>Работа с бинарными файлами*</vt:lpstr>
      <vt:lpstr>Сохранение состояния игры</vt:lpstr>
      <vt:lpstr>Сохранение состояния игры (2)</vt:lpstr>
      <vt:lpstr>Сохранение состояния игры (3)</vt:lpstr>
      <vt:lpstr>Сохранение состояния игры (4)</vt:lpstr>
      <vt:lpstr>Сохранение состояния игры (5)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Презентация PowerPoint</vt:lpstr>
      <vt:lpstr>Лабораторная работа №16</vt:lpstr>
      <vt:lpstr>Задача 1. Собрать игру из кода</vt:lpstr>
      <vt:lpstr>Задача 2. Доделать управление</vt:lpstr>
      <vt:lpstr>Задача 3.</vt:lpstr>
      <vt:lpstr>Задача 4.</vt:lpstr>
      <vt:lpstr>ЛР16: Задания на закрепление и отработку</vt:lpstr>
      <vt:lpstr>Презентация PowerPoint</vt:lpstr>
      <vt:lpstr>Презентация PowerPoint</vt:lpstr>
      <vt:lpstr>Презентация PowerPoint</vt:lpstr>
      <vt:lpstr>ИТОГО по лекции 08</vt:lpstr>
      <vt:lpstr>Презентация PowerPoint</vt:lpstr>
      <vt:lpstr>Термины 1</vt:lpstr>
      <vt:lpstr>Термины 2</vt:lpstr>
      <vt:lpstr>Термины 3*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программирования</dc:title>
  <dc:creator>Oleg</dc:creator>
  <cp:lastModifiedBy>Oleg</cp:lastModifiedBy>
  <cp:revision>345</cp:revision>
  <dcterms:created xsi:type="dcterms:W3CDTF">2015-09-02T18:56:24Z</dcterms:created>
  <dcterms:modified xsi:type="dcterms:W3CDTF">2024-10-20T16:38:44Z</dcterms:modified>
</cp:coreProperties>
</file>