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slides/slide113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s/slide102.xml" ContentType="application/vnd.openxmlformats-officedocument.presentationml.slide+xml"/>
  <Override PartName="/ppt/slides/slide120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99.xml" ContentType="application/vnd.openxmlformats-officedocument.presentationml.slide+xml"/>
  <Override PartName="/ppt/slides/slide118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107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s/slide95.xml" ContentType="application/vnd.openxmlformats-officedocument.presentationml.slide+xml"/>
  <Override PartName="/ppt/slides/slide103.xml" ContentType="application/vnd.openxmlformats-officedocument.presentationml.slide+xml"/>
  <Override PartName="/ppt/slides/slide114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slides/slide121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s/slide91.xml" ContentType="application/vnd.openxmlformats-officedocument.presentationml.slide+xml"/>
  <Override PartName="/ppt/slides/slide110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s/slide119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9.xml" ContentType="application/vnd.openxmlformats-officedocument.presentationml.slide+xml"/>
  <Override PartName="/ppt/slides/slide98.xml" ContentType="application/vnd.openxmlformats-officedocument.presentationml.slide+xml"/>
  <Override PartName="/ppt/slides/slide108.xml" ContentType="application/vnd.openxmlformats-officedocument.presentationml.slide+xml"/>
  <Override PartName="/ppt/slides/slide117.xml" ContentType="application/vnd.openxmlformats-officedocument.presentationml.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slides/slide96.xml" ContentType="application/vnd.openxmlformats-officedocument.presentationml.slide+xml"/>
  <Override PartName="/ppt/slides/slide106.xml" ContentType="application/vnd.openxmlformats-officedocument.presentationml.slide+xml"/>
  <Override PartName="/ppt/slides/slide115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s/slide104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s/slide111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79.xml" ContentType="application/vnd.openxmlformats-officedocument.presentationml.slide+xml"/>
  <Override PartName="/ppt/slides/slide109.xml" ContentType="application/vnd.openxmlformats-officedocument.presentationml.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s/slide116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05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3"/>
  </p:notesMasterIdLst>
  <p:sldIdLst>
    <p:sldId id="640" r:id="rId2"/>
    <p:sldId id="681" r:id="rId3"/>
    <p:sldId id="766" r:id="rId4"/>
    <p:sldId id="362" r:id="rId5"/>
    <p:sldId id="877" r:id="rId6"/>
    <p:sldId id="541" r:id="rId7"/>
    <p:sldId id="878" r:id="rId8"/>
    <p:sldId id="876" r:id="rId9"/>
    <p:sldId id="879" r:id="rId10"/>
    <p:sldId id="795" r:id="rId11"/>
    <p:sldId id="880" r:id="rId12"/>
    <p:sldId id="875" r:id="rId13"/>
    <p:sldId id="873" r:id="rId14"/>
    <p:sldId id="874" r:id="rId15"/>
    <p:sldId id="881" r:id="rId16"/>
    <p:sldId id="882" r:id="rId17"/>
    <p:sldId id="792" r:id="rId18"/>
    <p:sldId id="883" r:id="rId19"/>
    <p:sldId id="884" r:id="rId20"/>
    <p:sldId id="885" r:id="rId21"/>
    <p:sldId id="764" r:id="rId22"/>
    <p:sldId id="834" r:id="rId23"/>
    <p:sldId id="886" r:id="rId24"/>
    <p:sldId id="840" r:id="rId25"/>
    <p:sldId id="841" r:id="rId26"/>
    <p:sldId id="842" r:id="rId27"/>
    <p:sldId id="887" r:id="rId28"/>
    <p:sldId id="904" r:id="rId29"/>
    <p:sldId id="905" r:id="rId30"/>
    <p:sldId id="907" r:id="rId31"/>
    <p:sldId id="1069" r:id="rId32"/>
    <p:sldId id="908" r:id="rId33"/>
    <p:sldId id="835" r:id="rId34"/>
    <p:sldId id="703" r:id="rId35"/>
    <p:sldId id="704" r:id="rId36"/>
    <p:sldId id="888" r:id="rId37"/>
    <p:sldId id="889" r:id="rId38"/>
    <p:sldId id="890" r:id="rId39"/>
    <p:sldId id="708" r:id="rId40"/>
    <p:sldId id="274" r:id="rId41"/>
    <p:sldId id="275" r:id="rId42"/>
    <p:sldId id="722" r:id="rId43"/>
    <p:sldId id="700" r:id="rId44"/>
    <p:sldId id="891" r:id="rId45"/>
    <p:sldId id="892" r:id="rId46"/>
    <p:sldId id="893" r:id="rId47"/>
    <p:sldId id="894" r:id="rId48"/>
    <p:sldId id="895" r:id="rId49"/>
    <p:sldId id="896" r:id="rId50"/>
    <p:sldId id="897" r:id="rId51"/>
    <p:sldId id="898" r:id="rId52"/>
    <p:sldId id="899" r:id="rId53"/>
    <p:sldId id="900" r:id="rId54"/>
    <p:sldId id="1029" r:id="rId55"/>
    <p:sldId id="1047" r:id="rId56"/>
    <p:sldId id="1048" r:id="rId57"/>
    <p:sldId id="1049" r:id="rId58"/>
    <p:sldId id="1050" r:id="rId59"/>
    <p:sldId id="1057" r:id="rId60"/>
    <p:sldId id="1352" r:id="rId61"/>
    <p:sldId id="1323" r:id="rId62"/>
    <p:sldId id="772" r:id="rId63"/>
    <p:sldId id="1127" r:id="rId64"/>
    <p:sldId id="1324" r:id="rId65"/>
    <p:sldId id="520" r:id="rId66"/>
    <p:sldId id="991" r:id="rId67"/>
    <p:sldId id="992" r:id="rId68"/>
    <p:sldId id="993" r:id="rId69"/>
    <p:sldId id="994" r:id="rId70"/>
    <p:sldId id="995" r:id="rId71"/>
    <p:sldId id="996" r:id="rId72"/>
    <p:sldId id="998" r:id="rId73"/>
    <p:sldId id="999" r:id="rId74"/>
    <p:sldId id="1000" r:id="rId75"/>
    <p:sldId id="997" r:id="rId76"/>
    <p:sldId id="1003" r:id="rId77"/>
    <p:sldId id="575" r:id="rId78"/>
    <p:sldId id="576" r:id="rId79"/>
    <p:sldId id="1325" r:id="rId80"/>
    <p:sldId id="577" r:id="rId81"/>
    <p:sldId id="578" r:id="rId82"/>
    <p:sldId id="1326" r:id="rId83"/>
    <p:sldId id="579" r:id="rId84"/>
    <p:sldId id="1056" r:id="rId85"/>
    <p:sldId id="1024" r:id="rId86"/>
    <p:sldId id="1350" r:id="rId87"/>
    <p:sldId id="1004" r:id="rId88"/>
    <p:sldId id="1351" r:id="rId89"/>
    <p:sldId id="1025" r:id="rId90"/>
    <p:sldId id="1353" r:id="rId91"/>
    <p:sldId id="1051" r:id="rId92"/>
    <p:sldId id="1052" r:id="rId93"/>
    <p:sldId id="1053" r:id="rId94"/>
    <p:sldId id="1054" r:id="rId95"/>
    <p:sldId id="1055" r:id="rId96"/>
    <p:sldId id="1058" r:id="rId97"/>
    <p:sldId id="1059" r:id="rId98"/>
    <p:sldId id="1060" r:id="rId99"/>
    <p:sldId id="1061" r:id="rId100"/>
    <p:sldId id="1062" r:id="rId101"/>
    <p:sldId id="1063" r:id="rId102"/>
    <p:sldId id="1064" r:id="rId103"/>
    <p:sldId id="1065" r:id="rId104"/>
    <p:sldId id="1066" r:id="rId105"/>
    <p:sldId id="1067" r:id="rId106"/>
    <p:sldId id="1068" r:id="rId107"/>
    <p:sldId id="837" r:id="rId108"/>
    <p:sldId id="901" r:id="rId109"/>
    <p:sldId id="902" r:id="rId110"/>
    <p:sldId id="903" r:id="rId111"/>
    <p:sldId id="345" r:id="rId112"/>
    <p:sldId id="346" r:id="rId113"/>
    <p:sldId id="326" r:id="rId114"/>
    <p:sldId id="421" r:id="rId115"/>
    <p:sldId id="1070" r:id="rId116"/>
    <p:sldId id="1071" r:id="rId117"/>
    <p:sldId id="402" r:id="rId118"/>
    <p:sldId id="1072" r:id="rId119"/>
    <p:sldId id="629" r:id="rId120"/>
    <p:sldId id="1073" r:id="rId121"/>
    <p:sldId id="1074" r:id="rId1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Раздел по умолчанию" id="{CE72DD33-DD87-438F-8656-F4ECD17BCF77}">
          <p14:sldIdLst>
            <p14:sldId id="640"/>
            <p14:sldId id="681"/>
            <p14:sldId id="766"/>
            <p14:sldId id="362"/>
            <p14:sldId id="877"/>
            <p14:sldId id="541"/>
            <p14:sldId id="878"/>
            <p14:sldId id="876"/>
            <p14:sldId id="879"/>
            <p14:sldId id="795"/>
            <p14:sldId id="880"/>
            <p14:sldId id="875"/>
            <p14:sldId id="873"/>
            <p14:sldId id="874"/>
            <p14:sldId id="881"/>
            <p14:sldId id="882"/>
            <p14:sldId id="792"/>
            <p14:sldId id="883"/>
            <p14:sldId id="884"/>
            <p14:sldId id="885"/>
            <p14:sldId id="764"/>
            <p14:sldId id="834"/>
            <p14:sldId id="886"/>
            <p14:sldId id="840"/>
            <p14:sldId id="841"/>
            <p14:sldId id="842"/>
            <p14:sldId id="887"/>
            <p14:sldId id="904"/>
            <p14:sldId id="905"/>
            <p14:sldId id="907"/>
            <p14:sldId id="1069"/>
            <p14:sldId id="908"/>
            <p14:sldId id="835"/>
            <p14:sldId id="703"/>
            <p14:sldId id="704"/>
            <p14:sldId id="888"/>
            <p14:sldId id="889"/>
            <p14:sldId id="890"/>
            <p14:sldId id="708"/>
            <p14:sldId id="274"/>
            <p14:sldId id="275"/>
            <p14:sldId id="722"/>
            <p14:sldId id="700"/>
            <p14:sldId id="891"/>
            <p14:sldId id="892"/>
            <p14:sldId id="893"/>
            <p14:sldId id="894"/>
            <p14:sldId id="895"/>
            <p14:sldId id="896"/>
            <p14:sldId id="897"/>
            <p14:sldId id="898"/>
            <p14:sldId id="899"/>
            <p14:sldId id="900"/>
            <p14:sldId id="1029"/>
            <p14:sldId id="1047"/>
            <p14:sldId id="1048"/>
            <p14:sldId id="1049"/>
            <p14:sldId id="1050"/>
            <p14:sldId id="1057"/>
            <p14:sldId id="1352"/>
            <p14:sldId id="1323"/>
            <p14:sldId id="772"/>
            <p14:sldId id="1127"/>
            <p14:sldId id="1324"/>
            <p14:sldId id="520"/>
            <p14:sldId id="991"/>
            <p14:sldId id="992"/>
            <p14:sldId id="993"/>
            <p14:sldId id="994"/>
            <p14:sldId id="995"/>
            <p14:sldId id="996"/>
            <p14:sldId id="998"/>
            <p14:sldId id="999"/>
            <p14:sldId id="1000"/>
            <p14:sldId id="997"/>
            <p14:sldId id="1003"/>
            <p14:sldId id="575"/>
            <p14:sldId id="576"/>
            <p14:sldId id="1325"/>
            <p14:sldId id="577"/>
            <p14:sldId id="578"/>
            <p14:sldId id="1326"/>
            <p14:sldId id="579"/>
            <p14:sldId id="1056"/>
            <p14:sldId id="1024"/>
            <p14:sldId id="1350"/>
            <p14:sldId id="1004"/>
            <p14:sldId id="1351"/>
            <p14:sldId id="1025"/>
            <p14:sldId id="1353"/>
            <p14:sldId id="1051"/>
            <p14:sldId id="1052"/>
            <p14:sldId id="1053"/>
            <p14:sldId id="1054"/>
            <p14:sldId id="1055"/>
            <p14:sldId id="1058"/>
            <p14:sldId id="1059"/>
            <p14:sldId id="1060"/>
            <p14:sldId id="1061"/>
            <p14:sldId id="1062"/>
            <p14:sldId id="1063"/>
            <p14:sldId id="1064"/>
            <p14:sldId id="1065"/>
            <p14:sldId id="1066"/>
            <p14:sldId id="1067"/>
            <p14:sldId id="1068"/>
            <p14:sldId id="837"/>
            <p14:sldId id="901"/>
            <p14:sldId id="902"/>
            <p14:sldId id="903"/>
            <p14:sldId id="345"/>
            <p14:sldId id="346"/>
            <p14:sldId id="326"/>
            <p14:sldId id="421"/>
            <p14:sldId id="1070"/>
            <p14:sldId id="1071"/>
            <p14:sldId id="402"/>
            <p14:sldId id="1072"/>
            <p14:sldId id="629"/>
            <p14:sldId id="1073"/>
            <p14:sldId id="1074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9854" autoAdjust="0"/>
    <p:restoredTop sz="94660"/>
  </p:normalViewPr>
  <p:slideViewPr>
    <p:cSldViewPr>
      <p:cViewPr varScale="1">
        <p:scale>
          <a:sx n="118" d="100"/>
          <a:sy n="118" d="100"/>
        </p:scale>
        <p:origin x="-1790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2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7E7B75-BB9F-426A-B4B7-AC409DFD3BDC}" type="datetimeFigureOut">
              <a:rPr lang="ru-RU" smtClean="0"/>
              <a:pPr/>
              <a:t>25.10.2024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8F0BCE-F8BD-4F73-A364-1765E175365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402846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66AD2-DA4C-40BF-BD8D-2CB8F96D6E10}" type="datetimeFigureOut">
              <a:rPr lang="ru-RU" smtClean="0"/>
              <a:pPr/>
              <a:t>25.10.2024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E1E71-BFCB-4728-8781-77F35182DB8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8578844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66AD2-DA4C-40BF-BD8D-2CB8F96D6E10}" type="datetimeFigureOut">
              <a:rPr lang="ru-RU" smtClean="0"/>
              <a:pPr/>
              <a:t>25.10.2024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E1E71-BFCB-4728-8781-77F35182DB8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325339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66AD2-DA4C-40BF-BD8D-2CB8F96D6E10}" type="datetimeFigureOut">
              <a:rPr lang="ru-RU" smtClean="0"/>
              <a:pPr/>
              <a:t>25.10.2024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E1E71-BFCB-4728-8781-77F35182DB8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875742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66AD2-DA4C-40BF-BD8D-2CB8F96D6E10}" type="datetimeFigureOut">
              <a:rPr lang="ru-RU" smtClean="0"/>
              <a:pPr/>
              <a:t>25.10.2024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E1E71-BFCB-4728-8781-77F35182DB8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2748480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66AD2-DA4C-40BF-BD8D-2CB8F96D6E10}" type="datetimeFigureOut">
              <a:rPr lang="ru-RU" smtClean="0"/>
              <a:pPr/>
              <a:t>25.10.2024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E1E71-BFCB-4728-8781-77F35182DB8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9542618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66AD2-DA4C-40BF-BD8D-2CB8F96D6E10}" type="datetimeFigureOut">
              <a:rPr lang="ru-RU" smtClean="0"/>
              <a:pPr/>
              <a:t>25.10.2024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E1E71-BFCB-4728-8781-77F35182DB8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5167595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66AD2-DA4C-40BF-BD8D-2CB8F96D6E10}" type="datetimeFigureOut">
              <a:rPr lang="ru-RU" smtClean="0"/>
              <a:pPr/>
              <a:t>25.10.2024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E1E71-BFCB-4728-8781-77F35182DB8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2980372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66AD2-DA4C-40BF-BD8D-2CB8F96D6E10}" type="datetimeFigureOut">
              <a:rPr lang="ru-RU" smtClean="0"/>
              <a:pPr/>
              <a:t>25.10.2024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E1E71-BFCB-4728-8781-77F35182DB8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0995036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66AD2-DA4C-40BF-BD8D-2CB8F96D6E10}" type="datetimeFigureOut">
              <a:rPr lang="ru-RU" smtClean="0"/>
              <a:pPr/>
              <a:t>25.10.2024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E1E71-BFCB-4728-8781-77F35182DB8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4826553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66AD2-DA4C-40BF-BD8D-2CB8F96D6E10}" type="datetimeFigureOut">
              <a:rPr lang="ru-RU" smtClean="0"/>
              <a:pPr/>
              <a:t>25.10.2024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E1E71-BFCB-4728-8781-77F35182DB8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9754564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66AD2-DA4C-40BF-BD8D-2CB8F96D6E10}" type="datetimeFigureOut">
              <a:rPr lang="ru-RU" smtClean="0"/>
              <a:pPr/>
              <a:t>25.10.2024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E1E71-BFCB-4728-8781-77F35182DB8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4474253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366AD2-DA4C-40BF-BD8D-2CB8F96D6E10}" type="datetimeFigureOut">
              <a:rPr lang="ru-RU" smtClean="0"/>
              <a:pPr/>
              <a:t>25.10.2024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8E1E71-BFCB-4728-8781-77F35182DB8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6862784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hyperlink" Target="http://book.kbsu.ru/theory/chapter2/1_2_10.html" TargetMode="Externa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E%D0%BF%D0%B5%D1%80%D0%B0%D1%86%D0%B8%D0%BE%D0%BD%D0%BD%D0%B0%D1%8F_%D1%81%D0%B8%D1%81%D1%82%D0%B5%D0%BC%D0%B0" TargetMode="External"/><Relationship Id="rId2" Type="http://schemas.openxmlformats.org/officeDocument/2006/relationships/hyperlink" Target="https://ru.wikipedia.org/wiki/%D0%9D%D0%BE%D1%81%D0%B8%D1%82%D0%B5%D0%BB%D1%8C_%D0%B8%D0%BD%D1%84%D0%BE%D1%80%D0%BC%D0%B0%D1%86%D0%B8%D0%B8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ru.wikipedia.org/wiki/%D0%A4%D0%B0%D0%B9%D0%BB" TargetMode="Externa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48708" y="1988840"/>
            <a:ext cx="7955740" cy="3539536"/>
          </a:xfrm>
        </p:spPr>
        <p:txBody>
          <a:bodyPr>
            <a:normAutofit/>
          </a:bodyPr>
          <a:lstStyle/>
          <a:p>
            <a:pPr algn="l">
              <a:spcBef>
                <a:spcPts val="0"/>
              </a:spcBef>
            </a:pPr>
            <a:r>
              <a:rPr lang="ru-RU" sz="3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Лекция 8</a:t>
            </a:r>
            <a:endParaRPr lang="ru-RU" sz="36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spcBef>
                <a:spcPts val="0"/>
              </a:spcBef>
            </a:pPr>
            <a:r>
              <a:rPr lang="ru-RU" sz="2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Двухмерные массивы.</a:t>
            </a:r>
          </a:p>
          <a:p>
            <a:pPr algn="l">
              <a:spcBef>
                <a:spcPts val="0"/>
              </a:spcBef>
            </a:pPr>
            <a:r>
              <a:rPr lang="ru-RU" sz="2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Игра на основе двухмерного массива.</a:t>
            </a:r>
          </a:p>
          <a:p>
            <a:pPr algn="l">
              <a:spcBef>
                <a:spcPts val="0"/>
              </a:spcBef>
            </a:pPr>
            <a:r>
              <a:rPr lang="ru-RU" sz="2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Использование файлов для сохранения состояния игры.</a:t>
            </a:r>
          </a:p>
          <a:p>
            <a:pPr algn="l">
              <a:spcBef>
                <a:spcPts val="0"/>
              </a:spcBef>
            </a:pPr>
            <a:endParaRPr lang="ru-RU" sz="2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ru-RU" sz="2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ЛР 15. Простейшие операции с двухмерными массивами</a:t>
            </a:r>
          </a:p>
          <a:p>
            <a:pPr algn="l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ru-RU" sz="2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ЛР 16. Применение двухмерных массивов в играх</a:t>
            </a:r>
          </a:p>
          <a:p>
            <a:pPr algn="l">
              <a:spcBef>
                <a:spcPts val="0"/>
              </a:spcBef>
            </a:pPr>
            <a:endParaRPr lang="ru-RU" sz="20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spcBef>
                <a:spcPts val="0"/>
              </a:spcBef>
            </a:pPr>
            <a:endParaRPr lang="ru-RU" sz="20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spcBef>
                <a:spcPts val="0"/>
              </a:spcBef>
            </a:pPr>
            <a:endParaRPr lang="ru-RU" sz="20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spcBef>
                <a:spcPts val="0"/>
              </a:spcBef>
            </a:pPr>
            <a:endParaRPr lang="ru-RU" sz="22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endParaRPr lang="ru-RU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xmlns="" id="{3B14BECF-3D77-25C7-559C-67A19E0B1CBC}"/>
              </a:ext>
            </a:extLst>
          </p:cNvPr>
          <p:cNvSpPr txBox="1">
            <a:spLocks/>
          </p:cNvSpPr>
          <p:nvPr/>
        </p:nvSpPr>
        <p:spPr>
          <a:xfrm>
            <a:off x="575556" y="229491"/>
            <a:ext cx="8028892" cy="12552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400" b="1" dirty="0">
                <a:latin typeface="Calibri" panose="020F0502020204030204" pitchFamily="34" charset="0"/>
                <a:cs typeface="Calibri" panose="020F0502020204030204" pitchFamily="34" charset="0"/>
              </a:rPr>
              <a:t>Основы алгоритмизации и программирование</a:t>
            </a:r>
            <a:br>
              <a:rPr lang="ru-RU" sz="24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2400" b="1" dirty="0">
                <a:latin typeface="Calibri" panose="020F0502020204030204" pitchFamily="34" charset="0"/>
                <a:cs typeface="Calibri" panose="020F0502020204030204" pitchFamily="34" charset="0"/>
              </a:rPr>
              <a:t>ФИСТ УлГТУ 1 курс</a:t>
            </a:r>
          </a:p>
          <a:p>
            <a:pPr algn="l"/>
            <a:r>
              <a:rPr lang="ru-RU" sz="2400" b="1" dirty="0">
                <a:latin typeface="Calibri" panose="020F0502020204030204" pitchFamily="34" charset="0"/>
                <a:cs typeface="Calibri" panose="020F0502020204030204" pitchFamily="34" charset="0"/>
              </a:rPr>
              <a:t>Осень 2024</a:t>
            </a:r>
            <a:endParaRPr lang="ru-RU" sz="2400" b="1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C54C129-FC2A-61C9-6796-DDAB2F0E0E76}"/>
              </a:ext>
            </a:extLst>
          </p:cNvPr>
          <p:cNvSpPr txBox="1">
            <a:spLocks/>
          </p:cNvSpPr>
          <p:nvPr/>
        </p:nvSpPr>
        <p:spPr>
          <a:xfrm>
            <a:off x="648708" y="5733256"/>
            <a:ext cx="4968552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4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Власенко Олег </a:t>
            </a:r>
            <a:r>
              <a:rPr lang="ru-RU" sz="2400" b="1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Федосович</a:t>
            </a:r>
            <a:r>
              <a:rPr lang="ru-RU" sz="24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ru-RU" sz="24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4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SimbirSoft</a:t>
            </a:r>
            <a:endParaRPr lang="ru-RU" sz="2400" b="1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032598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5642821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70892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Переменные, структуры, массивы, массивы структур</a:t>
            </a:r>
            <a:endParaRPr lang="ru-RU" b="1" i="1" dirty="0"/>
          </a:p>
        </p:txBody>
      </p:sp>
    </p:spTree>
    <p:extLst>
      <p:ext uri="{BB962C8B-B14F-4D97-AF65-F5344CB8AC3E}">
        <p14:creationId xmlns:p14="http://schemas.microsoft.com/office/powerpoint/2010/main" xmlns="" val="12214425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418058"/>
          </a:xfrm>
        </p:spPr>
        <p:txBody>
          <a:bodyPr>
            <a:noAutofit/>
          </a:bodyPr>
          <a:lstStyle/>
          <a:p>
            <a:r>
              <a:rPr lang="ru-RU" sz="3200" b="1" dirty="0"/>
              <a:t>Лекция 2. «Покупаем квартиру»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980728"/>
            <a:ext cx="81369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Вводится площадь квартиры и стоимость квадратного метра.</a:t>
            </a:r>
          </a:p>
          <a:p>
            <a:r>
              <a:rPr lang="ru-RU" dirty="0"/>
              <a:t>Выводится сколько будет стоить эта квартира.</a:t>
            </a:r>
          </a:p>
          <a:p>
            <a:endParaRPr lang="ru-RU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9250" y="1844824"/>
            <a:ext cx="8964488" cy="4756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9499491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418058"/>
          </a:xfrm>
        </p:spPr>
        <p:txBody>
          <a:bodyPr>
            <a:noAutofit/>
          </a:bodyPr>
          <a:lstStyle/>
          <a:p>
            <a:r>
              <a:rPr lang="ru-RU" sz="3200" b="1" dirty="0"/>
              <a:t>Лекция 2. «Покупаем квартиру»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980728"/>
            <a:ext cx="81369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Вводится площадь квартиры и стоимость квадратного метра.</a:t>
            </a:r>
          </a:p>
          <a:p>
            <a:r>
              <a:rPr lang="ru-RU" dirty="0"/>
              <a:t>Выводится сколько будет стоить эта квартира.</a:t>
            </a:r>
          </a:p>
          <a:p>
            <a:endParaRPr lang="ru-RU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9250" y="1844824"/>
            <a:ext cx="8964488" cy="4756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87E11A2-16B0-41AE-BD34-8AB46D1589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2040" y="3983306"/>
            <a:ext cx="3854216" cy="275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239021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418058"/>
          </a:xfrm>
        </p:spPr>
        <p:txBody>
          <a:bodyPr>
            <a:noAutofit/>
          </a:bodyPr>
          <a:lstStyle/>
          <a:p>
            <a:r>
              <a:rPr lang="ru-RU" sz="3200" b="1" dirty="0"/>
              <a:t>Лекция 7. «Рисуем много линий</a:t>
            </a:r>
            <a:r>
              <a:rPr lang="en-US" sz="3200" b="1" dirty="0"/>
              <a:t> </a:t>
            </a:r>
            <a:r>
              <a:rPr lang="ru-RU" sz="3200" b="1" dirty="0"/>
              <a:t>из центра»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751344"/>
            <a:ext cx="8550696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/>
              <a:t> case WM_PAINT:</a:t>
            </a:r>
          </a:p>
          <a:p>
            <a:r>
              <a:rPr lang="ru-RU" sz="2000" dirty="0"/>
              <a:t>        {</a:t>
            </a:r>
          </a:p>
          <a:p>
            <a:r>
              <a:rPr lang="ru-RU" sz="2000" dirty="0"/>
              <a:t>	</a:t>
            </a:r>
            <a:r>
              <a:rPr lang="en-US" sz="2000" dirty="0"/>
              <a:t>PAINTSTRUCT </a:t>
            </a:r>
            <a:r>
              <a:rPr lang="en-US" sz="2000" dirty="0" err="1"/>
              <a:t>ps</a:t>
            </a:r>
            <a:r>
              <a:rPr lang="en-US" sz="2000" dirty="0"/>
              <a:t>;</a:t>
            </a:r>
          </a:p>
          <a:p>
            <a:r>
              <a:rPr lang="ru-RU" sz="2000" dirty="0"/>
              <a:t>	</a:t>
            </a:r>
            <a:r>
              <a:rPr lang="en-US" sz="2000" dirty="0"/>
              <a:t>HDC </a:t>
            </a:r>
            <a:r>
              <a:rPr lang="en-US" sz="2000" dirty="0" err="1"/>
              <a:t>hdc</a:t>
            </a:r>
            <a:r>
              <a:rPr lang="en-US" sz="2000" dirty="0"/>
              <a:t> = </a:t>
            </a:r>
            <a:r>
              <a:rPr lang="en-US" sz="2000" dirty="0" err="1"/>
              <a:t>BeginPaint</a:t>
            </a:r>
            <a:r>
              <a:rPr lang="en-US" sz="2000" dirty="0"/>
              <a:t>(</a:t>
            </a:r>
            <a:r>
              <a:rPr lang="en-US" sz="2000" dirty="0" err="1"/>
              <a:t>hWnd</a:t>
            </a:r>
            <a:r>
              <a:rPr lang="en-US" sz="2000" dirty="0"/>
              <a:t>, &amp;</a:t>
            </a:r>
            <a:r>
              <a:rPr lang="en-US" sz="2000" dirty="0" err="1"/>
              <a:t>ps</a:t>
            </a:r>
            <a:r>
              <a:rPr lang="en-US" sz="2000" dirty="0"/>
              <a:t>);</a:t>
            </a:r>
          </a:p>
          <a:p>
            <a:r>
              <a:rPr lang="en-US" sz="2000" dirty="0"/>
              <a:t>	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>
                <a:solidFill>
                  <a:srgbClr val="2B91AF"/>
                </a:solidFill>
                <a:latin typeface="Consolas" panose="020B0609020204030204" pitchFamily="49" charset="0"/>
              </a:rPr>
              <a:t>RECT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b="1" dirty="0" err="1">
                <a:solidFill>
                  <a:schemeClr val="accent4"/>
                </a:solidFill>
                <a:latin typeface="Consolas" panose="020B0609020204030204" pitchFamily="49" charset="0"/>
              </a:rPr>
              <a:t>rect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      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GetClientRect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 err="1">
                <a:solidFill>
                  <a:srgbClr val="808080"/>
                </a:solidFill>
                <a:latin typeface="Consolas" panose="020B0609020204030204" pitchFamily="49" charset="0"/>
              </a:rPr>
              <a:t>hWnd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, &amp;</a:t>
            </a:r>
            <a:r>
              <a:rPr lang="en-US" sz="1800" b="1" dirty="0" err="1">
                <a:solidFill>
                  <a:schemeClr val="accent4"/>
                </a:solidFill>
                <a:latin typeface="Consolas" panose="020B0609020204030204" pitchFamily="49" charset="0"/>
              </a:rPr>
              <a:t>rect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      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cx = </a:t>
            </a:r>
            <a:r>
              <a:rPr lang="en-US" sz="1800" b="1" dirty="0" err="1">
                <a:solidFill>
                  <a:schemeClr val="accent4"/>
                </a:solidFill>
                <a:latin typeface="Consolas" panose="020B0609020204030204" pitchFamily="49" charset="0"/>
              </a:rPr>
              <a:t>rect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.right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/ 2;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      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cy = </a:t>
            </a:r>
            <a:r>
              <a:rPr lang="en-US" sz="1800" b="1" dirty="0" err="1">
                <a:solidFill>
                  <a:schemeClr val="accent4"/>
                </a:solidFill>
                <a:latin typeface="Consolas" panose="020B0609020204030204" pitchFamily="49" charset="0"/>
              </a:rPr>
              <a:t>rect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.bottom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/ 2;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</a:p>
          <a:p>
            <a:r>
              <a:rPr lang="ru-RU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x = 0;</a:t>
            </a: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while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(x &lt; </a:t>
            </a:r>
            <a:r>
              <a:rPr lang="en-US" sz="1800" b="1" dirty="0" err="1">
                <a:solidFill>
                  <a:schemeClr val="accent4"/>
                </a:solidFill>
                <a:latin typeface="Consolas" panose="020B0609020204030204" pitchFamily="49" charset="0"/>
              </a:rPr>
              <a:t>rect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.right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MoveToEx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hdc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, cx, cy, </a:t>
            </a:r>
            <a:r>
              <a:rPr lang="en-US" sz="1800" dirty="0">
                <a:solidFill>
                  <a:srgbClr val="6F008A"/>
                </a:solidFill>
                <a:latin typeface="Consolas" panose="020B0609020204030204" pitchFamily="49" charset="0"/>
              </a:rPr>
              <a:t>NULL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LineTo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hdc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, x, 5);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 x += 20;</a:t>
            </a:r>
          </a:p>
          <a:p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       }</a:t>
            </a:r>
            <a:endParaRPr lang="en-US" sz="2000" dirty="0"/>
          </a:p>
          <a:p>
            <a:r>
              <a:rPr lang="ru-RU" sz="2000" dirty="0"/>
              <a:t>	</a:t>
            </a:r>
            <a:r>
              <a:rPr lang="en-US" sz="2000" dirty="0" err="1"/>
              <a:t>EndPaint</a:t>
            </a:r>
            <a:r>
              <a:rPr lang="en-US" sz="2000" dirty="0"/>
              <a:t>(</a:t>
            </a:r>
            <a:r>
              <a:rPr lang="en-US" sz="2000" dirty="0" err="1"/>
              <a:t>hWnd</a:t>
            </a:r>
            <a:r>
              <a:rPr lang="en-US" sz="2000" dirty="0"/>
              <a:t>, &amp;</a:t>
            </a:r>
            <a:r>
              <a:rPr lang="en-US" sz="2000" dirty="0" err="1"/>
              <a:t>ps</a:t>
            </a:r>
            <a:r>
              <a:rPr lang="en-US" sz="2000" dirty="0"/>
              <a:t>);</a:t>
            </a:r>
          </a:p>
          <a:p>
            <a:r>
              <a:rPr lang="ru-RU" sz="2000" dirty="0"/>
              <a:t>        }</a:t>
            </a:r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12160" y="908720"/>
            <a:ext cx="2562225" cy="300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370816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418058"/>
          </a:xfrm>
        </p:spPr>
        <p:txBody>
          <a:bodyPr>
            <a:noAutofit/>
          </a:bodyPr>
          <a:lstStyle/>
          <a:p>
            <a:r>
              <a:rPr lang="ru-RU" sz="3200" b="1" dirty="0"/>
              <a:t>Лекция 7. «Рисуем много линий</a:t>
            </a:r>
            <a:r>
              <a:rPr lang="en-US" sz="3200" b="1" dirty="0"/>
              <a:t> </a:t>
            </a:r>
            <a:r>
              <a:rPr lang="ru-RU" sz="3200" b="1" dirty="0"/>
              <a:t>из центра»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751344"/>
            <a:ext cx="8550696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/>
              <a:t> case WM_PAINT:</a:t>
            </a:r>
          </a:p>
          <a:p>
            <a:r>
              <a:rPr lang="ru-RU" sz="2000" dirty="0"/>
              <a:t>        {</a:t>
            </a:r>
          </a:p>
          <a:p>
            <a:r>
              <a:rPr lang="ru-RU" sz="2000" dirty="0"/>
              <a:t>	</a:t>
            </a:r>
            <a:r>
              <a:rPr lang="en-US" sz="2000" dirty="0"/>
              <a:t>PAINTSTRUCT </a:t>
            </a:r>
            <a:r>
              <a:rPr lang="en-US" sz="2000" dirty="0" err="1"/>
              <a:t>ps</a:t>
            </a:r>
            <a:r>
              <a:rPr lang="en-US" sz="2000" dirty="0"/>
              <a:t>;</a:t>
            </a:r>
          </a:p>
          <a:p>
            <a:r>
              <a:rPr lang="ru-RU" sz="2000" dirty="0"/>
              <a:t>	</a:t>
            </a:r>
            <a:r>
              <a:rPr lang="en-US" sz="2000" dirty="0"/>
              <a:t>HDC </a:t>
            </a:r>
            <a:r>
              <a:rPr lang="en-US" sz="2000" dirty="0" err="1"/>
              <a:t>hdc</a:t>
            </a:r>
            <a:r>
              <a:rPr lang="en-US" sz="2000" dirty="0"/>
              <a:t> = </a:t>
            </a:r>
            <a:r>
              <a:rPr lang="en-US" sz="2000" dirty="0" err="1"/>
              <a:t>BeginPaint</a:t>
            </a:r>
            <a:r>
              <a:rPr lang="en-US" sz="2000" dirty="0"/>
              <a:t>(</a:t>
            </a:r>
            <a:r>
              <a:rPr lang="en-US" sz="2000" dirty="0" err="1"/>
              <a:t>hWnd</a:t>
            </a:r>
            <a:r>
              <a:rPr lang="en-US" sz="2000" dirty="0"/>
              <a:t>, &amp;</a:t>
            </a:r>
            <a:r>
              <a:rPr lang="en-US" sz="2000" dirty="0" err="1"/>
              <a:t>ps</a:t>
            </a:r>
            <a:r>
              <a:rPr lang="en-US" sz="2000" dirty="0"/>
              <a:t>);</a:t>
            </a:r>
          </a:p>
          <a:p>
            <a:r>
              <a:rPr lang="en-US" sz="2000" dirty="0"/>
              <a:t>	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>
                <a:solidFill>
                  <a:srgbClr val="2B91AF"/>
                </a:solidFill>
                <a:latin typeface="Consolas" panose="020B0609020204030204" pitchFamily="49" charset="0"/>
              </a:rPr>
              <a:t>RECT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b="1" dirty="0" err="1">
                <a:solidFill>
                  <a:schemeClr val="accent4"/>
                </a:solidFill>
                <a:latin typeface="Consolas" panose="020B0609020204030204" pitchFamily="49" charset="0"/>
              </a:rPr>
              <a:t>rect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      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GetClientRect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 err="1">
                <a:solidFill>
                  <a:srgbClr val="808080"/>
                </a:solidFill>
                <a:latin typeface="Consolas" panose="020B0609020204030204" pitchFamily="49" charset="0"/>
              </a:rPr>
              <a:t>hWnd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, &amp;</a:t>
            </a:r>
            <a:r>
              <a:rPr lang="en-US" sz="1800" b="1" dirty="0" err="1">
                <a:solidFill>
                  <a:schemeClr val="accent4"/>
                </a:solidFill>
                <a:latin typeface="Consolas" panose="020B0609020204030204" pitchFamily="49" charset="0"/>
              </a:rPr>
              <a:t>rect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      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cx = </a:t>
            </a:r>
            <a:r>
              <a:rPr lang="en-US" sz="1800" b="1" dirty="0" err="1">
                <a:solidFill>
                  <a:schemeClr val="accent4"/>
                </a:solidFill>
                <a:latin typeface="Consolas" panose="020B0609020204030204" pitchFamily="49" charset="0"/>
              </a:rPr>
              <a:t>rect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.right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/ 2;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      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cy = </a:t>
            </a:r>
            <a:r>
              <a:rPr lang="en-US" sz="1800" b="1" dirty="0" err="1">
                <a:solidFill>
                  <a:schemeClr val="accent4"/>
                </a:solidFill>
                <a:latin typeface="Consolas" panose="020B0609020204030204" pitchFamily="49" charset="0"/>
              </a:rPr>
              <a:t>rect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.bottom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/ 2;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</a:p>
          <a:p>
            <a:r>
              <a:rPr lang="ru-RU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x = 0;</a:t>
            </a: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while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(x &lt; </a:t>
            </a:r>
            <a:r>
              <a:rPr lang="en-US" sz="1800" b="1" dirty="0" err="1">
                <a:solidFill>
                  <a:schemeClr val="accent4"/>
                </a:solidFill>
                <a:latin typeface="Consolas" panose="020B0609020204030204" pitchFamily="49" charset="0"/>
              </a:rPr>
              <a:t>rect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.right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MoveToEx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hdc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, cx, cy, </a:t>
            </a:r>
            <a:r>
              <a:rPr lang="en-US" sz="1800" dirty="0">
                <a:solidFill>
                  <a:srgbClr val="6F008A"/>
                </a:solidFill>
                <a:latin typeface="Consolas" panose="020B0609020204030204" pitchFamily="49" charset="0"/>
              </a:rPr>
              <a:t>NULL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LineTo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hdc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, x, 5);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 x += 20;</a:t>
            </a:r>
          </a:p>
          <a:p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       }</a:t>
            </a:r>
            <a:endParaRPr lang="en-US" sz="2000" dirty="0"/>
          </a:p>
          <a:p>
            <a:r>
              <a:rPr lang="ru-RU" sz="2000" dirty="0"/>
              <a:t>	</a:t>
            </a:r>
            <a:r>
              <a:rPr lang="en-US" sz="2000" dirty="0" err="1"/>
              <a:t>EndPaint</a:t>
            </a:r>
            <a:r>
              <a:rPr lang="en-US" sz="2000" dirty="0"/>
              <a:t>(</a:t>
            </a:r>
            <a:r>
              <a:rPr lang="en-US" sz="2000" dirty="0" err="1"/>
              <a:t>hWnd</a:t>
            </a:r>
            <a:r>
              <a:rPr lang="en-US" sz="2000" dirty="0"/>
              <a:t>, &amp;</a:t>
            </a:r>
            <a:r>
              <a:rPr lang="en-US" sz="2000" dirty="0" err="1"/>
              <a:t>ps</a:t>
            </a:r>
            <a:r>
              <a:rPr lang="en-US" sz="2000" dirty="0"/>
              <a:t>);</a:t>
            </a:r>
          </a:p>
          <a:p>
            <a:r>
              <a:rPr lang="ru-RU" sz="2000" dirty="0"/>
              <a:t>        }</a:t>
            </a:r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12160" y="908720"/>
            <a:ext cx="2562225" cy="300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BB48A81-77B5-479B-BAAC-513867B6E8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9952" y="4730409"/>
            <a:ext cx="5004048" cy="2050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455808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568952" cy="634082"/>
          </a:xfrm>
        </p:spPr>
        <p:txBody>
          <a:bodyPr>
            <a:normAutofit/>
          </a:bodyPr>
          <a:lstStyle/>
          <a:p>
            <a:r>
              <a:rPr lang="ru-RU" sz="3200" b="1" dirty="0"/>
              <a:t>Лекция 9. «Массив грибов»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601EF7DF-8974-4E64-B04C-6C4C8A501E90}"/>
              </a:ext>
            </a:extLst>
          </p:cNvPr>
          <p:cNvSpPr txBox="1"/>
          <p:nvPr/>
        </p:nvSpPr>
        <p:spPr>
          <a:xfrm>
            <a:off x="107504" y="1916832"/>
            <a:ext cx="8640960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008000"/>
                </a:solidFill>
                <a:latin typeface="Consolas" panose="020B0609020204030204" pitchFamily="49" charset="0"/>
              </a:rPr>
              <a:t>// Координаты грибов</a:t>
            </a:r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ru-RU" sz="1400" dirty="0">
                <a:solidFill>
                  <a:srgbClr val="008000"/>
                </a:solidFill>
                <a:latin typeface="Consolas" panose="020B0609020204030204" pitchFamily="49" charset="0"/>
              </a:rPr>
              <a:t>// количество грибов</a:t>
            </a:r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#define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6F008A"/>
                </a:solidFill>
                <a:latin typeface="Consolas" panose="020B0609020204030204" pitchFamily="49" charset="0"/>
              </a:rPr>
              <a:t>NUM_MUSHROOMS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12</a:t>
            </a:r>
          </a:p>
          <a:p>
            <a:r>
              <a:rPr lang="ru-RU" sz="1400" dirty="0">
                <a:solidFill>
                  <a:srgbClr val="008000"/>
                </a:solidFill>
                <a:latin typeface="Consolas" panose="020B0609020204030204" pitchFamily="49" charset="0"/>
              </a:rPr>
              <a:t>// координата Х каждого гриба</a:t>
            </a:r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MushroomX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1400" dirty="0">
                <a:solidFill>
                  <a:srgbClr val="6F008A"/>
                </a:solidFill>
                <a:latin typeface="Consolas" panose="020B0609020204030204" pitchFamily="49" charset="0"/>
              </a:rPr>
              <a:t>NUM_MUSHROOMS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] = { 200, 220, 240, 260,      300, 400, 420, 440,    </a:t>
            </a:r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			   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460, 480, 500, 520 };</a:t>
            </a:r>
          </a:p>
          <a:p>
            <a:r>
              <a:rPr lang="ru-RU" sz="1400" dirty="0">
                <a:solidFill>
                  <a:srgbClr val="008000"/>
                </a:solidFill>
                <a:latin typeface="Consolas" panose="020B0609020204030204" pitchFamily="49" charset="0"/>
              </a:rPr>
              <a:t>// координата 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Y </a:t>
            </a:r>
            <a:r>
              <a:rPr lang="ru-RU" sz="1400" dirty="0">
                <a:solidFill>
                  <a:srgbClr val="008000"/>
                </a:solidFill>
                <a:latin typeface="Consolas" panose="020B0609020204030204" pitchFamily="49" charset="0"/>
              </a:rPr>
              <a:t>каждого гриба</a:t>
            </a:r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MushroomY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1400" dirty="0">
                <a:solidFill>
                  <a:srgbClr val="6F008A"/>
                </a:solidFill>
                <a:latin typeface="Consolas" panose="020B0609020204030204" pitchFamily="49" charset="0"/>
              </a:rPr>
              <a:t>NUM_MUSHROOMS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] = { 400, 350, 300, 250,      300, 200, 100, 200,   </a:t>
            </a:r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              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100, 140, 120, 100 };</a:t>
            </a:r>
          </a:p>
          <a:p>
            <a:r>
              <a:rPr lang="ru-RU" sz="1400" dirty="0">
                <a:solidFill>
                  <a:srgbClr val="008000"/>
                </a:solidFill>
                <a:latin typeface="Consolas" panose="020B0609020204030204" pitchFamily="49" charset="0"/>
              </a:rPr>
              <a:t>// виден ли гриб? (для каждого гриба!)</a:t>
            </a:r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b="1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MushroomVisible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1400" b="1" dirty="0">
                <a:solidFill>
                  <a:srgbClr val="6F008A"/>
                </a:solidFill>
                <a:latin typeface="Consolas" panose="020B0609020204030204" pitchFamily="49" charset="0"/>
              </a:rPr>
              <a:t>NUM_MUSHROOMS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] = { 1, 1, 1, 1,        1, 1, 1, 1,     </a:t>
            </a:r>
            <a:endParaRPr lang="ru-RU" sz="1400" b="1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ru-RU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                       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1, 1, 1, 1 };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9CF06E7D-35D5-4B35-8E9E-79F97A1C0237}"/>
              </a:ext>
            </a:extLst>
          </p:cNvPr>
          <p:cNvSpPr/>
          <p:nvPr/>
        </p:nvSpPr>
        <p:spPr>
          <a:xfrm>
            <a:off x="107504" y="908720"/>
            <a:ext cx="89289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В игре нужно собрать все грибы. В массивах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MushroomX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 и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Mushroom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Y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Consolas" panose="020B0609020204030204" pitchFamily="49" charset="0"/>
              </a:rPr>
              <a:t>хранятся координаты каждого гриба. В массиве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MushroomVisible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 хранится признак – «виден» 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/ 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«не виден».</a:t>
            </a:r>
            <a:r>
              <a:rPr lang="ru-RU" dirty="0"/>
              <a:t>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885235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568952" cy="634082"/>
          </a:xfrm>
        </p:spPr>
        <p:txBody>
          <a:bodyPr>
            <a:normAutofit/>
          </a:bodyPr>
          <a:lstStyle/>
          <a:p>
            <a:r>
              <a:rPr lang="ru-RU" sz="3200" b="1" dirty="0"/>
              <a:t>Лекция 9. «Массив грибов»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601EF7DF-8974-4E64-B04C-6C4C8A501E90}"/>
              </a:ext>
            </a:extLst>
          </p:cNvPr>
          <p:cNvSpPr txBox="1"/>
          <p:nvPr/>
        </p:nvSpPr>
        <p:spPr>
          <a:xfrm>
            <a:off x="107504" y="1916832"/>
            <a:ext cx="8640960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008000"/>
                </a:solidFill>
                <a:latin typeface="Consolas" panose="020B0609020204030204" pitchFamily="49" charset="0"/>
              </a:rPr>
              <a:t>// Координаты грибов</a:t>
            </a:r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ru-RU" sz="1400" dirty="0">
                <a:solidFill>
                  <a:srgbClr val="008000"/>
                </a:solidFill>
                <a:latin typeface="Consolas" panose="020B0609020204030204" pitchFamily="49" charset="0"/>
              </a:rPr>
              <a:t>// количество грибов</a:t>
            </a:r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#define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6F008A"/>
                </a:solidFill>
                <a:latin typeface="Consolas" panose="020B0609020204030204" pitchFamily="49" charset="0"/>
              </a:rPr>
              <a:t>NUM_MUSHROOMS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12</a:t>
            </a:r>
          </a:p>
          <a:p>
            <a:r>
              <a:rPr lang="ru-RU" sz="1400" dirty="0">
                <a:solidFill>
                  <a:srgbClr val="008000"/>
                </a:solidFill>
                <a:latin typeface="Consolas" panose="020B0609020204030204" pitchFamily="49" charset="0"/>
              </a:rPr>
              <a:t>// координата Х каждого гриба</a:t>
            </a:r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MushroomX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1400" dirty="0">
                <a:solidFill>
                  <a:srgbClr val="6F008A"/>
                </a:solidFill>
                <a:latin typeface="Consolas" panose="020B0609020204030204" pitchFamily="49" charset="0"/>
              </a:rPr>
              <a:t>NUM_MUSHROOMS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] = { 200, 220, 240, 260,      300, 400, 420, 440,    </a:t>
            </a:r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			   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460, 480, 500, 520 };</a:t>
            </a:r>
          </a:p>
          <a:p>
            <a:r>
              <a:rPr lang="ru-RU" sz="1400" dirty="0">
                <a:solidFill>
                  <a:srgbClr val="008000"/>
                </a:solidFill>
                <a:latin typeface="Consolas" panose="020B0609020204030204" pitchFamily="49" charset="0"/>
              </a:rPr>
              <a:t>// координата 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Y </a:t>
            </a:r>
            <a:r>
              <a:rPr lang="ru-RU" sz="1400" dirty="0">
                <a:solidFill>
                  <a:srgbClr val="008000"/>
                </a:solidFill>
                <a:latin typeface="Consolas" panose="020B0609020204030204" pitchFamily="49" charset="0"/>
              </a:rPr>
              <a:t>каждого гриба</a:t>
            </a:r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MushroomY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1400" dirty="0">
                <a:solidFill>
                  <a:srgbClr val="6F008A"/>
                </a:solidFill>
                <a:latin typeface="Consolas" panose="020B0609020204030204" pitchFamily="49" charset="0"/>
              </a:rPr>
              <a:t>NUM_MUSHROOMS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] = { 400, 350, 300, 250,      300, 200, 100, 200,   </a:t>
            </a:r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              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100, 140, 120, 100 };</a:t>
            </a:r>
          </a:p>
          <a:p>
            <a:r>
              <a:rPr lang="ru-RU" sz="1400" dirty="0">
                <a:solidFill>
                  <a:srgbClr val="008000"/>
                </a:solidFill>
                <a:latin typeface="Consolas" panose="020B0609020204030204" pitchFamily="49" charset="0"/>
              </a:rPr>
              <a:t>// виден ли гриб? (для каждого гриба!)</a:t>
            </a:r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b="1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MushroomVisible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1400" b="1" dirty="0">
                <a:solidFill>
                  <a:srgbClr val="6F008A"/>
                </a:solidFill>
                <a:latin typeface="Consolas" panose="020B0609020204030204" pitchFamily="49" charset="0"/>
              </a:rPr>
              <a:t>NUM_MUSHROOMS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] = { 1, 1, 1, 1,        1, 1, 1, 1,     </a:t>
            </a:r>
            <a:endParaRPr lang="ru-RU" sz="1400" b="1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ru-RU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                       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1, 1, 1, 1 };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9CF06E7D-35D5-4B35-8E9E-79F97A1C0237}"/>
              </a:ext>
            </a:extLst>
          </p:cNvPr>
          <p:cNvSpPr/>
          <p:nvPr/>
        </p:nvSpPr>
        <p:spPr>
          <a:xfrm>
            <a:off x="107504" y="908720"/>
            <a:ext cx="89289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В игре нужно собрать все грибы. В массивах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MushroomX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 и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Mushroom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Y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Consolas" panose="020B0609020204030204" pitchFamily="49" charset="0"/>
              </a:rPr>
              <a:t>хранятся координаты каждого гриба. В массиве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MushroomVisible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 хранится признак – «виден» 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/ 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«не виден».</a:t>
            </a:r>
            <a:r>
              <a:rPr lang="ru-RU" dirty="0"/>
              <a:t> </a:t>
            </a:r>
          </a:p>
          <a:p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17133EE6-8FA0-4B7C-800A-1C0E2A8543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407" y="5517232"/>
            <a:ext cx="8901593" cy="1340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594315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Лекция 7 «Массивы</a:t>
            </a:r>
            <a:r>
              <a:rPr lang="en-US" sz="2800" b="1" dirty="0"/>
              <a:t>&amp;</a:t>
            </a:r>
            <a:r>
              <a:rPr lang="ru-RU" sz="2800" b="1" dirty="0"/>
              <a:t>Структуры </a:t>
            </a:r>
            <a:r>
              <a:rPr lang="en-US" sz="2800" b="1" dirty="0"/>
              <a:t>– </a:t>
            </a:r>
            <a:r>
              <a:rPr lang="ru-RU" sz="2800" b="1" dirty="0"/>
              <a:t>пример</a:t>
            </a:r>
            <a:r>
              <a:rPr lang="en-US" sz="2800" b="1" dirty="0"/>
              <a:t> </a:t>
            </a:r>
            <a:r>
              <a:rPr lang="ru-RU" sz="2800" b="1" dirty="0"/>
              <a:t>– </a:t>
            </a:r>
            <a:r>
              <a:rPr lang="en-US" sz="2800" b="1" dirty="0"/>
              <a:t>Polygon</a:t>
            </a:r>
            <a:r>
              <a:rPr lang="ru-RU" sz="2800" b="1" dirty="0"/>
              <a:t>»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1E2A112A-6CFD-4660-9BF8-8DC33023E526}"/>
              </a:ext>
            </a:extLst>
          </p:cNvPr>
          <p:cNvSpPr txBox="1"/>
          <p:nvPr/>
        </p:nvSpPr>
        <p:spPr>
          <a:xfrm>
            <a:off x="395536" y="1076227"/>
            <a:ext cx="849694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C1C7DB5-602D-49BC-920E-9E1EA9462E63}"/>
              </a:ext>
            </a:extLst>
          </p:cNvPr>
          <p:cNvSpPr txBox="1"/>
          <p:nvPr/>
        </p:nvSpPr>
        <p:spPr>
          <a:xfrm>
            <a:off x="323528" y="751344"/>
            <a:ext cx="8496944" cy="5940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/>
              <a:t>HBRUSH </a:t>
            </a:r>
            <a:r>
              <a:rPr lang="en-US" sz="2000" dirty="0" err="1"/>
              <a:t>hBrush</a:t>
            </a:r>
            <a:r>
              <a:rPr lang="en-US" sz="2000" dirty="0"/>
              <a:t> = </a:t>
            </a:r>
            <a:r>
              <a:rPr lang="en-US" sz="2000" dirty="0" err="1"/>
              <a:t>CreateHatchBrush</a:t>
            </a:r>
            <a:r>
              <a:rPr lang="en-US" sz="2000" dirty="0"/>
              <a:t>(</a:t>
            </a:r>
            <a:r>
              <a:rPr lang="en-US" sz="2000" b="1" dirty="0"/>
              <a:t>HS_CROSS</a:t>
            </a:r>
            <a:r>
              <a:rPr lang="en-US" sz="2000" dirty="0"/>
              <a:t>, RGB(128, 0, 128));</a:t>
            </a:r>
          </a:p>
          <a:p>
            <a:r>
              <a:rPr lang="en-US" sz="2000" dirty="0" err="1"/>
              <a:t>SelectObject</a:t>
            </a:r>
            <a:r>
              <a:rPr lang="en-US" sz="2000" dirty="0"/>
              <a:t>(</a:t>
            </a:r>
            <a:r>
              <a:rPr lang="en-US" sz="2000" dirty="0" err="1"/>
              <a:t>hdc</a:t>
            </a:r>
            <a:r>
              <a:rPr lang="en-US" sz="2000" dirty="0"/>
              <a:t>, </a:t>
            </a:r>
            <a:r>
              <a:rPr lang="en-US" sz="2000" dirty="0" err="1"/>
              <a:t>hBrush</a:t>
            </a:r>
            <a:r>
              <a:rPr lang="en-US" sz="2000" dirty="0"/>
              <a:t>);</a:t>
            </a:r>
            <a:endParaRPr lang="ru-RU" sz="2000" dirty="0"/>
          </a:p>
          <a:p>
            <a:r>
              <a:rPr lang="en-US" sz="2000" dirty="0"/>
              <a:t>Ellipse(</a:t>
            </a:r>
            <a:r>
              <a:rPr lang="en-US" sz="2000" dirty="0" err="1"/>
              <a:t>hdc</a:t>
            </a:r>
            <a:r>
              <a:rPr lang="en-US" sz="2000" dirty="0"/>
              <a:t>, 0, 0 , 160, 120);</a:t>
            </a:r>
          </a:p>
          <a:p>
            <a:endParaRPr lang="ru-RU" sz="2000" dirty="0"/>
          </a:p>
          <a:p>
            <a:r>
              <a:rPr lang="en-US" sz="2000" dirty="0"/>
              <a:t>HBRUSH hBrush2 = </a:t>
            </a:r>
            <a:r>
              <a:rPr lang="en-US" sz="2000" dirty="0" err="1"/>
              <a:t>CreateHatchBrush</a:t>
            </a:r>
            <a:r>
              <a:rPr lang="en-US" sz="2000" dirty="0"/>
              <a:t>(</a:t>
            </a:r>
            <a:r>
              <a:rPr lang="en-US" sz="2000" b="1" dirty="0"/>
              <a:t>HS_DIAGCROSS</a:t>
            </a:r>
            <a:r>
              <a:rPr lang="en-US" sz="2000" dirty="0"/>
              <a:t>, RGB(128, 0, 128));</a:t>
            </a:r>
          </a:p>
          <a:p>
            <a:r>
              <a:rPr lang="en-US" sz="2000" dirty="0" err="1"/>
              <a:t>SelectObject</a:t>
            </a:r>
            <a:r>
              <a:rPr lang="en-US" sz="2000" dirty="0"/>
              <a:t>(</a:t>
            </a:r>
            <a:r>
              <a:rPr lang="en-US" sz="2000" dirty="0" err="1"/>
              <a:t>hdc</a:t>
            </a:r>
            <a:r>
              <a:rPr lang="en-US" sz="2000" dirty="0"/>
              <a:t>, hBrush2);</a:t>
            </a:r>
          </a:p>
          <a:p>
            <a:endParaRPr lang="en-US" sz="2000" dirty="0"/>
          </a:p>
          <a:p>
            <a:r>
              <a:rPr lang="en-US" sz="2000" b="1" dirty="0"/>
              <a:t>POINT </a:t>
            </a:r>
            <a:r>
              <a:rPr lang="en-US" sz="2000" b="1" dirty="0" err="1"/>
              <a:t>pt</a:t>
            </a:r>
            <a:r>
              <a:rPr lang="en-US" sz="2000" b="1" dirty="0"/>
              <a:t>[5];</a:t>
            </a:r>
          </a:p>
          <a:p>
            <a:r>
              <a:rPr lang="en-US" sz="2000" b="1" dirty="0" err="1"/>
              <a:t>pt</a:t>
            </a:r>
            <a:r>
              <a:rPr lang="en-US" sz="2000" b="1" dirty="0"/>
              <a:t>[0].x = 100;</a:t>
            </a:r>
          </a:p>
          <a:p>
            <a:r>
              <a:rPr lang="en-US" sz="2000" b="1" dirty="0" err="1"/>
              <a:t>pt</a:t>
            </a:r>
            <a:r>
              <a:rPr lang="en-US" sz="2000" b="1" dirty="0"/>
              <a:t>[0].y = 50;</a:t>
            </a:r>
          </a:p>
          <a:p>
            <a:r>
              <a:rPr lang="en-US" sz="2000" b="1" dirty="0" err="1"/>
              <a:t>pt</a:t>
            </a:r>
            <a:r>
              <a:rPr lang="en-US" sz="2000" b="1" dirty="0"/>
              <a:t>[1].x = 150;</a:t>
            </a:r>
          </a:p>
          <a:p>
            <a:r>
              <a:rPr lang="en-US" sz="2000" b="1" dirty="0" err="1"/>
              <a:t>pt</a:t>
            </a:r>
            <a:r>
              <a:rPr lang="en-US" sz="2000" b="1" dirty="0"/>
              <a:t>[1].y = 100;</a:t>
            </a:r>
          </a:p>
          <a:p>
            <a:r>
              <a:rPr lang="en-US" sz="2000" b="1" dirty="0" err="1"/>
              <a:t>pt</a:t>
            </a:r>
            <a:r>
              <a:rPr lang="en-US" sz="2000" b="1" dirty="0"/>
              <a:t>[2].x = 150;</a:t>
            </a:r>
          </a:p>
          <a:p>
            <a:r>
              <a:rPr lang="en-US" sz="2000" b="1" dirty="0" err="1"/>
              <a:t>pt</a:t>
            </a:r>
            <a:r>
              <a:rPr lang="en-US" sz="2000" b="1" dirty="0"/>
              <a:t>[2].y = 150;</a:t>
            </a:r>
          </a:p>
          <a:p>
            <a:r>
              <a:rPr lang="en-US" sz="2000" b="1" dirty="0" err="1"/>
              <a:t>pt</a:t>
            </a:r>
            <a:r>
              <a:rPr lang="en-US" sz="2000" b="1" dirty="0"/>
              <a:t>[3].x = 50;</a:t>
            </a:r>
          </a:p>
          <a:p>
            <a:r>
              <a:rPr lang="en-US" sz="2000" b="1" dirty="0" err="1"/>
              <a:t>pt</a:t>
            </a:r>
            <a:r>
              <a:rPr lang="en-US" sz="2000" b="1" dirty="0"/>
              <a:t>[3].y = 150;</a:t>
            </a:r>
          </a:p>
          <a:p>
            <a:r>
              <a:rPr lang="en-US" sz="2000" b="1" dirty="0" err="1"/>
              <a:t>pt</a:t>
            </a:r>
            <a:r>
              <a:rPr lang="en-US" sz="2000" b="1" dirty="0"/>
              <a:t>[4].x = 50;</a:t>
            </a:r>
          </a:p>
          <a:p>
            <a:r>
              <a:rPr lang="en-US" sz="2000" b="1" dirty="0" err="1"/>
              <a:t>pt</a:t>
            </a:r>
            <a:r>
              <a:rPr lang="en-US" sz="2000" b="1" dirty="0"/>
              <a:t>[4].y = 100;</a:t>
            </a:r>
          </a:p>
          <a:p>
            <a:r>
              <a:rPr lang="en-US" sz="2000" dirty="0"/>
              <a:t>Polygon(</a:t>
            </a:r>
            <a:r>
              <a:rPr lang="en-US" sz="2000" dirty="0" err="1"/>
              <a:t>hdc</a:t>
            </a:r>
            <a:r>
              <a:rPr lang="en-US" sz="2000" dirty="0"/>
              <a:t>, </a:t>
            </a:r>
            <a:r>
              <a:rPr lang="en-US" sz="2000" b="1" dirty="0" err="1"/>
              <a:t>pt</a:t>
            </a:r>
            <a:r>
              <a:rPr lang="en-US" sz="2000" dirty="0"/>
              <a:t>, 5);</a:t>
            </a:r>
            <a:endParaRPr lang="ru-RU" sz="2000" dirty="0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xmlns="" id="{6D025139-0404-4580-AAFB-A0FE5F5955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08104" y="3086100"/>
            <a:ext cx="3218491" cy="3259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7768376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Лекция 7 «Массивы</a:t>
            </a:r>
            <a:r>
              <a:rPr lang="en-US" sz="2800" b="1" dirty="0"/>
              <a:t>&amp;</a:t>
            </a:r>
            <a:r>
              <a:rPr lang="ru-RU" sz="2800" b="1" dirty="0"/>
              <a:t>Структуры </a:t>
            </a:r>
            <a:r>
              <a:rPr lang="en-US" sz="2800" b="1" dirty="0"/>
              <a:t>– </a:t>
            </a:r>
            <a:r>
              <a:rPr lang="ru-RU" sz="2800" b="1" dirty="0"/>
              <a:t>пример</a:t>
            </a:r>
            <a:r>
              <a:rPr lang="en-US" sz="2800" b="1" dirty="0"/>
              <a:t> </a:t>
            </a:r>
            <a:r>
              <a:rPr lang="ru-RU" sz="2800" b="1" dirty="0"/>
              <a:t>– </a:t>
            </a:r>
            <a:r>
              <a:rPr lang="en-US" sz="2800" b="1" dirty="0"/>
              <a:t>Polygon</a:t>
            </a:r>
            <a:r>
              <a:rPr lang="ru-RU" sz="2800" b="1" dirty="0"/>
              <a:t>»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1E2A112A-6CFD-4660-9BF8-8DC33023E526}"/>
              </a:ext>
            </a:extLst>
          </p:cNvPr>
          <p:cNvSpPr txBox="1"/>
          <p:nvPr/>
        </p:nvSpPr>
        <p:spPr>
          <a:xfrm>
            <a:off x="395536" y="1076227"/>
            <a:ext cx="849694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C1C7DB5-602D-49BC-920E-9E1EA9462E63}"/>
              </a:ext>
            </a:extLst>
          </p:cNvPr>
          <p:cNvSpPr txBox="1"/>
          <p:nvPr/>
        </p:nvSpPr>
        <p:spPr>
          <a:xfrm>
            <a:off x="323528" y="751344"/>
            <a:ext cx="8496944" cy="5940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/>
              <a:t>HBRUSH </a:t>
            </a:r>
            <a:r>
              <a:rPr lang="en-US" sz="2000" dirty="0" err="1"/>
              <a:t>hBrush</a:t>
            </a:r>
            <a:r>
              <a:rPr lang="en-US" sz="2000" dirty="0"/>
              <a:t> = </a:t>
            </a:r>
            <a:r>
              <a:rPr lang="en-US" sz="2000" dirty="0" err="1"/>
              <a:t>CreateHatchBrush</a:t>
            </a:r>
            <a:r>
              <a:rPr lang="en-US" sz="2000" dirty="0"/>
              <a:t>(</a:t>
            </a:r>
            <a:r>
              <a:rPr lang="en-US" sz="2000" b="1" dirty="0"/>
              <a:t>HS_CROSS</a:t>
            </a:r>
            <a:r>
              <a:rPr lang="en-US" sz="2000" dirty="0"/>
              <a:t>, RGB(128, 0, 128));</a:t>
            </a:r>
          </a:p>
          <a:p>
            <a:r>
              <a:rPr lang="en-US" sz="2000" dirty="0" err="1"/>
              <a:t>SelectObject</a:t>
            </a:r>
            <a:r>
              <a:rPr lang="en-US" sz="2000" dirty="0"/>
              <a:t>(</a:t>
            </a:r>
            <a:r>
              <a:rPr lang="en-US" sz="2000" dirty="0" err="1"/>
              <a:t>hdc</a:t>
            </a:r>
            <a:r>
              <a:rPr lang="en-US" sz="2000" dirty="0"/>
              <a:t>, </a:t>
            </a:r>
            <a:r>
              <a:rPr lang="en-US" sz="2000" dirty="0" err="1"/>
              <a:t>hBrush</a:t>
            </a:r>
            <a:r>
              <a:rPr lang="en-US" sz="2000" dirty="0"/>
              <a:t>);</a:t>
            </a:r>
            <a:endParaRPr lang="ru-RU" sz="2000" dirty="0"/>
          </a:p>
          <a:p>
            <a:r>
              <a:rPr lang="en-US" sz="2000" dirty="0"/>
              <a:t>Ellipse(</a:t>
            </a:r>
            <a:r>
              <a:rPr lang="en-US" sz="2000" dirty="0" err="1"/>
              <a:t>hdc</a:t>
            </a:r>
            <a:r>
              <a:rPr lang="en-US" sz="2000" dirty="0"/>
              <a:t>, 0, 0 , 160, 120);</a:t>
            </a:r>
          </a:p>
          <a:p>
            <a:endParaRPr lang="ru-RU" sz="2000" dirty="0"/>
          </a:p>
          <a:p>
            <a:r>
              <a:rPr lang="en-US" sz="2000" dirty="0"/>
              <a:t>HBRUSH hBrush2 = </a:t>
            </a:r>
            <a:r>
              <a:rPr lang="en-US" sz="2000" dirty="0" err="1"/>
              <a:t>CreateHatchBrush</a:t>
            </a:r>
            <a:r>
              <a:rPr lang="en-US" sz="2000" dirty="0"/>
              <a:t>(</a:t>
            </a:r>
            <a:r>
              <a:rPr lang="en-US" sz="2000" b="1" dirty="0"/>
              <a:t>HS_DIAGCROSS</a:t>
            </a:r>
            <a:r>
              <a:rPr lang="en-US" sz="2000" dirty="0"/>
              <a:t>, RGB(128, 0, 128));</a:t>
            </a:r>
          </a:p>
          <a:p>
            <a:r>
              <a:rPr lang="en-US" sz="2000" dirty="0" err="1"/>
              <a:t>SelectObject</a:t>
            </a:r>
            <a:r>
              <a:rPr lang="en-US" sz="2000" dirty="0"/>
              <a:t>(</a:t>
            </a:r>
            <a:r>
              <a:rPr lang="en-US" sz="2000" dirty="0" err="1"/>
              <a:t>hdc</a:t>
            </a:r>
            <a:r>
              <a:rPr lang="en-US" sz="2000" dirty="0"/>
              <a:t>, hBrush2);</a:t>
            </a:r>
          </a:p>
          <a:p>
            <a:endParaRPr lang="en-US" sz="2000" dirty="0"/>
          </a:p>
          <a:p>
            <a:r>
              <a:rPr lang="en-US" sz="2000" b="1" dirty="0"/>
              <a:t>POINT </a:t>
            </a:r>
            <a:r>
              <a:rPr lang="en-US" sz="2000" b="1" dirty="0" err="1"/>
              <a:t>pt</a:t>
            </a:r>
            <a:r>
              <a:rPr lang="en-US" sz="2000" b="1" dirty="0"/>
              <a:t>[5];</a:t>
            </a:r>
          </a:p>
          <a:p>
            <a:r>
              <a:rPr lang="en-US" sz="2000" b="1" dirty="0" err="1"/>
              <a:t>pt</a:t>
            </a:r>
            <a:r>
              <a:rPr lang="en-US" sz="2000" b="1" dirty="0"/>
              <a:t>[0].x = 100;</a:t>
            </a:r>
          </a:p>
          <a:p>
            <a:r>
              <a:rPr lang="en-US" sz="2000" b="1" dirty="0" err="1"/>
              <a:t>pt</a:t>
            </a:r>
            <a:r>
              <a:rPr lang="en-US" sz="2000" b="1" dirty="0"/>
              <a:t>[0].y = 50;</a:t>
            </a:r>
          </a:p>
          <a:p>
            <a:r>
              <a:rPr lang="en-US" sz="2000" b="1" dirty="0" err="1"/>
              <a:t>pt</a:t>
            </a:r>
            <a:r>
              <a:rPr lang="en-US" sz="2000" b="1" dirty="0"/>
              <a:t>[1].x = 150;</a:t>
            </a:r>
          </a:p>
          <a:p>
            <a:r>
              <a:rPr lang="en-US" sz="2000" b="1" dirty="0" err="1"/>
              <a:t>pt</a:t>
            </a:r>
            <a:r>
              <a:rPr lang="en-US" sz="2000" b="1" dirty="0"/>
              <a:t>[1].y = 100;</a:t>
            </a:r>
          </a:p>
          <a:p>
            <a:r>
              <a:rPr lang="en-US" sz="2000" b="1" dirty="0" err="1"/>
              <a:t>pt</a:t>
            </a:r>
            <a:r>
              <a:rPr lang="en-US" sz="2000" b="1" dirty="0"/>
              <a:t>[2].x = 150;</a:t>
            </a:r>
          </a:p>
          <a:p>
            <a:r>
              <a:rPr lang="en-US" sz="2000" b="1" dirty="0" err="1"/>
              <a:t>pt</a:t>
            </a:r>
            <a:r>
              <a:rPr lang="en-US" sz="2000" b="1" dirty="0"/>
              <a:t>[2].y = 150;</a:t>
            </a:r>
          </a:p>
          <a:p>
            <a:r>
              <a:rPr lang="en-US" sz="2000" b="1" dirty="0" err="1"/>
              <a:t>pt</a:t>
            </a:r>
            <a:r>
              <a:rPr lang="en-US" sz="2000" b="1" dirty="0"/>
              <a:t>[3].x = 50;</a:t>
            </a:r>
          </a:p>
          <a:p>
            <a:r>
              <a:rPr lang="en-US" sz="2000" b="1" dirty="0" err="1"/>
              <a:t>pt</a:t>
            </a:r>
            <a:r>
              <a:rPr lang="en-US" sz="2000" b="1" dirty="0"/>
              <a:t>[3].y = 150;</a:t>
            </a:r>
          </a:p>
          <a:p>
            <a:r>
              <a:rPr lang="en-US" sz="2000" b="1" dirty="0" err="1"/>
              <a:t>pt</a:t>
            </a:r>
            <a:r>
              <a:rPr lang="en-US" sz="2000" b="1" dirty="0"/>
              <a:t>[4].x = 50;</a:t>
            </a:r>
          </a:p>
          <a:p>
            <a:r>
              <a:rPr lang="en-US" sz="2000" b="1" dirty="0" err="1"/>
              <a:t>pt</a:t>
            </a:r>
            <a:r>
              <a:rPr lang="en-US" sz="2000" b="1" dirty="0"/>
              <a:t>[4].y = 100;</a:t>
            </a:r>
          </a:p>
          <a:p>
            <a:r>
              <a:rPr lang="en-US" sz="2000" dirty="0"/>
              <a:t>Polygon(</a:t>
            </a:r>
            <a:r>
              <a:rPr lang="en-US" sz="2000" dirty="0" err="1"/>
              <a:t>hdc</a:t>
            </a:r>
            <a:r>
              <a:rPr lang="en-US" sz="2000" dirty="0"/>
              <a:t>, </a:t>
            </a:r>
            <a:r>
              <a:rPr lang="en-US" sz="2000" b="1" dirty="0" err="1"/>
              <a:t>pt</a:t>
            </a:r>
            <a:r>
              <a:rPr lang="en-US" sz="2000" dirty="0"/>
              <a:t>, 5);</a:t>
            </a:r>
            <a:endParaRPr lang="ru-RU" sz="2000" dirty="0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xmlns="" id="{6D025139-0404-4580-AAFB-A0FE5F5955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08104" y="3086100"/>
            <a:ext cx="3218491" cy="3259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9F9C289F-59C4-4F8D-9D53-31C6D12175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2970" y="5073889"/>
            <a:ext cx="6671030" cy="1784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646009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7063316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708920"/>
            <a:ext cx="8229600" cy="1143000"/>
          </a:xfrm>
        </p:spPr>
        <p:txBody>
          <a:bodyPr>
            <a:normAutofit/>
          </a:bodyPr>
          <a:lstStyle/>
          <a:p>
            <a:r>
              <a:rPr lang="ru-RU" b="1"/>
              <a:t>Двухмерные массивы</a:t>
            </a:r>
            <a:endParaRPr lang="ru-RU" b="1" i="1" dirty="0"/>
          </a:p>
        </p:txBody>
      </p:sp>
    </p:spTree>
    <p:extLst>
      <p:ext uri="{BB962C8B-B14F-4D97-AF65-F5344CB8AC3E}">
        <p14:creationId xmlns:p14="http://schemas.microsoft.com/office/powerpoint/2010/main" xmlns="" val="22448746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Двухмерные массивы</a:t>
            </a:r>
            <a:r>
              <a:rPr lang="en-US" sz="2800" b="1" dirty="0"/>
              <a:t> – </a:t>
            </a:r>
            <a:r>
              <a:rPr lang="ru-RU" sz="2800" b="1" dirty="0"/>
              <a:t>пример</a:t>
            </a:r>
            <a:r>
              <a:rPr lang="en-US" sz="2800" b="1" dirty="0"/>
              <a:t> 1</a:t>
            </a:r>
            <a:endParaRPr lang="ru-RU" sz="28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1E2A112A-6CFD-4660-9BF8-8DC33023E526}"/>
              </a:ext>
            </a:extLst>
          </p:cNvPr>
          <p:cNvSpPr txBox="1"/>
          <p:nvPr/>
        </p:nvSpPr>
        <p:spPr>
          <a:xfrm>
            <a:off x="395536" y="1076227"/>
            <a:ext cx="849694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C1C7DB5-602D-49BC-920E-9E1EA9462E63}"/>
              </a:ext>
            </a:extLst>
          </p:cNvPr>
          <p:cNvSpPr txBox="1"/>
          <p:nvPr/>
        </p:nvSpPr>
        <p:spPr>
          <a:xfrm>
            <a:off x="395536" y="1076227"/>
            <a:ext cx="8496944" cy="54784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&lt;</a:t>
            </a:r>
            <a:r>
              <a:rPr lang="en-US" sz="1400" dirty="0" err="1">
                <a:solidFill>
                  <a:srgbClr val="A31515"/>
                </a:solidFill>
                <a:latin typeface="Consolas" panose="020B0609020204030204" pitchFamily="49" charset="0"/>
              </a:rPr>
              <a:t>stdio.h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main() {</a:t>
            </a:r>
          </a:p>
          <a:p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"main() start!\n"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a[2][3];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a[0][0] = 1;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a[0][1] = 10;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a[0][2] = 100;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a[1][0] = 2;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a[1][1] = 20;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a[1][2] = 200;</a:t>
            </a:r>
          </a:p>
          <a:p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pt-BR" sz="1400" dirty="0">
                <a:solidFill>
                  <a:srgbClr val="000000"/>
                </a:solidFill>
                <a:latin typeface="Consolas" panose="020B0609020204030204" pitchFamily="49" charset="0"/>
              </a:rPr>
              <a:t>printf(</a:t>
            </a:r>
            <a:r>
              <a:rPr lang="pt-BR" sz="1400" dirty="0">
                <a:solidFill>
                  <a:srgbClr val="A31515"/>
                </a:solidFill>
                <a:latin typeface="Consolas" panose="020B0609020204030204" pitchFamily="49" charset="0"/>
              </a:rPr>
              <a:t>"%d %d %d \n %d %d %d \n\n"</a:t>
            </a:r>
            <a:r>
              <a:rPr lang="pt-BR" sz="1400" dirty="0">
                <a:solidFill>
                  <a:srgbClr val="000000"/>
                </a:solidFill>
                <a:latin typeface="Consolas" panose="020B0609020204030204" pitchFamily="49" charset="0"/>
              </a:rPr>
              <a:t>, a[0][0], a[0][1], a[0][2], a[1][0], a[1][1], a[1][2]);</a:t>
            </a:r>
          </a:p>
          <a:p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b[3][4] = { {1, 2, 3, 4}, {11, 12, 13, 14}, {21, 22, 23, 24} };</a:t>
            </a:r>
          </a:p>
          <a:p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pt-BR" sz="1400" dirty="0">
                <a:solidFill>
                  <a:srgbClr val="000000"/>
                </a:solidFill>
                <a:latin typeface="Consolas" panose="020B0609020204030204" pitchFamily="49" charset="0"/>
              </a:rPr>
              <a:t>printf(</a:t>
            </a:r>
            <a:r>
              <a:rPr lang="pt-BR" sz="1400" dirty="0">
                <a:solidFill>
                  <a:srgbClr val="A31515"/>
                </a:solidFill>
                <a:latin typeface="Consolas" panose="020B0609020204030204" pitchFamily="49" charset="0"/>
              </a:rPr>
              <a:t>"%d %d %d %d \n"</a:t>
            </a:r>
            <a:r>
              <a:rPr lang="pt-BR" sz="1400" dirty="0">
                <a:solidFill>
                  <a:srgbClr val="000000"/>
                </a:solidFill>
                <a:latin typeface="Consolas" panose="020B0609020204030204" pitchFamily="49" charset="0"/>
              </a:rPr>
              <a:t>, b[0][0], b[0][1], b[0][2], b[0][3]);</a:t>
            </a:r>
          </a:p>
          <a:p>
            <a:r>
              <a:rPr lang="pt-BR" sz="1400" dirty="0">
                <a:solidFill>
                  <a:srgbClr val="000000"/>
                </a:solidFill>
                <a:latin typeface="Consolas" panose="020B0609020204030204" pitchFamily="49" charset="0"/>
              </a:rPr>
              <a:t>printf(</a:t>
            </a:r>
            <a:r>
              <a:rPr lang="pt-BR" sz="1400" dirty="0">
                <a:solidFill>
                  <a:srgbClr val="A31515"/>
                </a:solidFill>
                <a:latin typeface="Consolas" panose="020B0609020204030204" pitchFamily="49" charset="0"/>
              </a:rPr>
              <a:t>"%d %d %d %d \n"</a:t>
            </a:r>
            <a:r>
              <a:rPr lang="pt-BR" sz="1400" dirty="0">
                <a:solidFill>
                  <a:srgbClr val="000000"/>
                </a:solidFill>
                <a:latin typeface="Consolas" panose="020B0609020204030204" pitchFamily="49" charset="0"/>
              </a:rPr>
              <a:t>, b[1][0], b[1][1], b[1][2], b[1][3]);</a:t>
            </a:r>
          </a:p>
          <a:p>
            <a:r>
              <a:rPr lang="pt-BR" sz="1400" dirty="0">
                <a:solidFill>
                  <a:srgbClr val="000000"/>
                </a:solidFill>
                <a:latin typeface="Consolas" panose="020B0609020204030204" pitchFamily="49" charset="0"/>
              </a:rPr>
              <a:t>printf(</a:t>
            </a:r>
            <a:r>
              <a:rPr lang="pt-BR" sz="1400" dirty="0">
                <a:solidFill>
                  <a:srgbClr val="A31515"/>
                </a:solidFill>
                <a:latin typeface="Consolas" panose="020B0609020204030204" pitchFamily="49" charset="0"/>
              </a:rPr>
              <a:t>"%d %d %d %d \n"</a:t>
            </a:r>
            <a:r>
              <a:rPr lang="pt-BR" sz="1400" dirty="0">
                <a:solidFill>
                  <a:srgbClr val="000000"/>
                </a:solidFill>
                <a:latin typeface="Consolas" panose="020B0609020204030204" pitchFamily="49" charset="0"/>
              </a:rPr>
              <a:t>, b[2][0], b[2][1], b[2][2], b[2][3]);</a:t>
            </a:r>
          </a:p>
          <a:p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"main() finish!\n"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ru-RU" sz="105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8A3756B0-D529-45F5-BDC3-A0EDBA72D1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4008" y="786792"/>
            <a:ext cx="4211960" cy="2479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571783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Двухмерные массивы</a:t>
            </a:r>
            <a:r>
              <a:rPr lang="en-US" sz="2800" b="1" dirty="0"/>
              <a:t> – </a:t>
            </a:r>
            <a:r>
              <a:rPr lang="ru-RU" sz="2800" b="1" dirty="0"/>
              <a:t>пример</a:t>
            </a:r>
            <a:r>
              <a:rPr lang="en-US" sz="2800" b="1" dirty="0"/>
              <a:t> 1</a:t>
            </a:r>
            <a:endParaRPr lang="ru-RU" sz="28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1E2A112A-6CFD-4660-9BF8-8DC33023E526}"/>
              </a:ext>
            </a:extLst>
          </p:cNvPr>
          <p:cNvSpPr txBox="1"/>
          <p:nvPr/>
        </p:nvSpPr>
        <p:spPr>
          <a:xfrm>
            <a:off x="395536" y="1076227"/>
            <a:ext cx="849694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C1C7DB5-602D-49BC-920E-9E1EA9462E63}"/>
              </a:ext>
            </a:extLst>
          </p:cNvPr>
          <p:cNvSpPr txBox="1"/>
          <p:nvPr/>
        </p:nvSpPr>
        <p:spPr>
          <a:xfrm>
            <a:off x="395536" y="1076227"/>
            <a:ext cx="8496944" cy="54784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&lt;</a:t>
            </a:r>
            <a:r>
              <a:rPr lang="en-US" sz="1400" dirty="0" err="1">
                <a:solidFill>
                  <a:srgbClr val="A31515"/>
                </a:solidFill>
                <a:latin typeface="Consolas" panose="020B0609020204030204" pitchFamily="49" charset="0"/>
              </a:rPr>
              <a:t>stdio.h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main() {</a:t>
            </a:r>
          </a:p>
          <a:p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"main() start!\n"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a[2][3];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a[0][0] = 1;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a[0][1] = 10;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a[0][2] = 100;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a[1][0] = 2;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a[1][1] = 20;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a[1][2] = 200;</a:t>
            </a:r>
          </a:p>
          <a:p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pt-BR" sz="1400" dirty="0">
                <a:solidFill>
                  <a:srgbClr val="000000"/>
                </a:solidFill>
                <a:latin typeface="Consolas" panose="020B0609020204030204" pitchFamily="49" charset="0"/>
              </a:rPr>
              <a:t>printf(</a:t>
            </a:r>
            <a:r>
              <a:rPr lang="pt-BR" sz="1400" dirty="0">
                <a:solidFill>
                  <a:srgbClr val="A31515"/>
                </a:solidFill>
                <a:latin typeface="Consolas" panose="020B0609020204030204" pitchFamily="49" charset="0"/>
              </a:rPr>
              <a:t>"%d %d %d \n %d %d %d \n\n"</a:t>
            </a:r>
            <a:r>
              <a:rPr lang="pt-BR" sz="1400" dirty="0">
                <a:solidFill>
                  <a:srgbClr val="000000"/>
                </a:solidFill>
                <a:latin typeface="Consolas" panose="020B0609020204030204" pitchFamily="49" charset="0"/>
              </a:rPr>
              <a:t>, a[0][0], a[0][1], a[0][2], a[1][0], a[1][1], a[1][2]);</a:t>
            </a:r>
          </a:p>
          <a:p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b[3][4] = { {1, 2, 3, 4}, {11, 12, 13, 14}, {21, 22, 23, 24} };</a:t>
            </a:r>
          </a:p>
          <a:p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pt-BR" sz="1400" dirty="0">
                <a:solidFill>
                  <a:srgbClr val="000000"/>
                </a:solidFill>
                <a:latin typeface="Consolas" panose="020B0609020204030204" pitchFamily="49" charset="0"/>
              </a:rPr>
              <a:t>printf(</a:t>
            </a:r>
            <a:r>
              <a:rPr lang="pt-BR" sz="1400" dirty="0">
                <a:solidFill>
                  <a:srgbClr val="A31515"/>
                </a:solidFill>
                <a:latin typeface="Consolas" panose="020B0609020204030204" pitchFamily="49" charset="0"/>
              </a:rPr>
              <a:t>"%d %d %d %d \n"</a:t>
            </a:r>
            <a:r>
              <a:rPr lang="pt-BR" sz="1400" dirty="0">
                <a:solidFill>
                  <a:srgbClr val="000000"/>
                </a:solidFill>
                <a:latin typeface="Consolas" panose="020B0609020204030204" pitchFamily="49" charset="0"/>
              </a:rPr>
              <a:t>, b[0][0], b[0][1], b[0][2], b[0][3]);</a:t>
            </a:r>
          </a:p>
          <a:p>
            <a:r>
              <a:rPr lang="pt-BR" sz="1400" dirty="0">
                <a:solidFill>
                  <a:srgbClr val="000000"/>
                </a:solidFill>
                <a:latin typeface="Consolas" panose="020B0609020204030204" pitchFamily="49" charset="0"/>
              </a:rPr>
              <a:t>printf(</a:t>
            </a:r>
            <a:r>
              <a:rPr lang="pt-BR" sz="1400" dirty="0">
                <a:solidFill>
                  <a:srgbClr val="A31515"/>
                </a:solidFill>
                <a:latin typeface="Consolas" panose="020B0609020204030204" pitchFamily="49" charset="0"/>
              </a:rPr>
              <a:t>"%d %d %d %d \n"</a:t>
            </a:r>
            <a:r>
              <a:rPr lang="pt-BR" sz="1400" dirty="0">
                <a:solidFill>
                  <a:srgbClr val="000000"/>
                </a:solidFill>
                <a:latin typeface="Consolas" panose="020B0609020204030204" pitchFamily="49" charset="0"/>
              </a:rPr>
              <a:t>, b[1][0], b[1][1], b[1][2], b[1][3]);</a:t>
            </a:r>
          </a:p>
          <a:p>
            <a:r>
              <a:rPr lang="pt-BR" sz="1400" dirty="0">
                <a:solidFill>
                  <a:srgbClr val="000000"/>
                </a:solidFill>
                <a:latin typeface="Consolas" panose="020B0609020204030204" pitchFamily="49" charset="0"/>
              </a:rPr>
              <a:t>printf(</a:t>
            </a:r>
            <a:r>
              <a:rPr lang="pt-BR" sz="1400" dirty="0">
                <a:solidFill>
                  <a:srgbClr val="A31515"/>
                </a:solidFill>
                <a:latin typeface="Consolas" panose="020B0609020204030204" pitchFamily="49" charset="0"/>
              </a:rPr>
              <a:t>"%d %d %d %d \n"</a:t>
            </a:r>
            <a:r>
              <a:rPr lang="pt-BR" sz="1400" dirty="0">
                <a:solidFill>
                  <a:srgbClr val="000000"/>
                </a:solidFill>
                <a:latin typeface="Consolas" panose="020B0609020204030204" pitchFamily="49" charset="0"/>
              </a:rPr>
              <a:t>, b[2][0], b[2][1], b[2][2], b[2][3]);</a:t>
            </a:r>
          </a:p>
          <a:p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"main() finish!\n"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ru-RU" sz="105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8A3756B0-D529-45F5-BDC3-A0EDBA72D1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4008" y="786792"/>
            <a:ext cx="4211960" cy="247982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149251EB-BDB4-4F73-BD7F-6E2D406BB5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0689" y="3429000"/>
            <a:ext cx="3985959" cy="133577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141485B8-701F-4B82-AC32-1404F417DD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2829" y="5073888"/>
            <a:ext cx="5025996" cy="1617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766938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Двухмерные массивы</a:t>
            </a:r>
            <a:r>
              <a:rPr lang="en-US" sz="2800" b="1" dirty="0"/>
              <a:t> – </a:t>
            </a:r>
            <a:r>
              <a:rPr lang="ru-RU" sz="2800" b="1" dirty="0"/>
              <a:t>пример</a:t>
            </a:r>
            <a:r>
              <a:rPr lang="en-US" sz="2800" b="1" dirty="0"/>
              <a:t> 1</a:t>
            </a:r>
            <a:endParaRPr lang="ru-RU" sz="28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1E2A112A-6CFD-4660-9BF8-8DC33023E526}"/>
              </a:ext>
            </a:extLst>
          </p:cNvPr>
          <p:cNvSpPr txBox="1"/>
          <p:nvPr/>
        </p:nvSpPr>
        <p:spPr>
          <a:xfrm>
            <a:off x="395536" y="1076227"/>
            <a:ext cx="849694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C1C7DB5-602D-49BC-920E-9E1EA9462E63}"/>
              </a:ext>
            </a:extLst>
          </p:cNvPr>
          <p:cNvSpPr txBox="1"/>
          <p:nvPr/>
        </p:nvSpPr>
        <p:spPr>
          <a:xfrm>
            <a:off x="395536" y="1076227"/>
            <a:ext cx="8496944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a[2][3];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a[0][0] = 1;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a[0][1] = 10;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a[0][2] = 100;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a[1][0] = 2;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a[1][1] = 20;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a[1][2] = 200;</a:t>
            </a:r>
          </a:p>
          <a:p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b[3][4] = { {1, 2, 3, 4}, {11, 12, 13, 14}, {21, 22, 23, 24} };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149251EB-BDB4-4F73-BD7F-6E2D406BB5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7944" y="1195027"/>
            <a:ext cx="4732329" cy="158590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141485B8-701F-4B82-AC32-1404F417DD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8850" y="4581128"/>
            <a:ext cx="6041423" cy="1944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735090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Двухмерные массивы</a:t>
            </a:r>
            <a:r>
              <a:rPr lang="en-US" sz="2800" b="1" dirty="0"/>
              <a:t> – </a:t>
            </a:r>
            <a:r>
              <a:rPr lang="ru-RU" sz="2800" b="1" dirty="0"/>
              <a:t>пример</a:t>
            </a:r>
            <a:r>
              <a:rPr lang="en-US" sz="2800" b="1" dirty="0"/>
              <a:t> 2</a:t>
            </a:r>
            <a:endParaRPr lang="ru-RU" sz="28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1E2A112A-6CFD-4660-9BF8-8DC33023E526}"/>
              </a:ext>
            </a:extLst>
          </p:cNvPr>
          <p:cNvSpPr txBox="1"/>
          <p:nvPr/>
        </p:nvSpPr>
        <p:spPr>
          <a:xfrm>
            <a:off x="395536" y="1076227"/>
            <a:ext cx="849694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C1C7DB5-602D-49BC-920E-9E1EA9462E63}"/>
              </a:ext>
            </a:extLst>
          </p:cNvPr>
          <p:cNvSpPr txBox="1"/>
          <p:nvPr/>
        </p:nvSpPr>
        <p:spPr>
          <a:xfrm>
            <a:off x="395536" y="1076227"/>
            <a:ext cx="8496944" cy="5447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57188"/>
            <a:r>
              <a:rPr lang="en-US" sz="12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&lt;</a:t>
            </a:r>
            <a:r>
              <a:rPr lang="en-US" sz="1200" dirty="0" err="1">
                <a:solidFill>
                  <a:srgbClr val="A31515"/>
                </a:solidFill>
                <a:latin typeface="Consolas" panose="020B0609020204030204" pitchFamily="49" charset="0"/>
              </a:rPr>
              <a:t>stdio.h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main() {</a:t>
            </a:r>
          </a:p>
          <a:p>
            <a:pPr defTabSz="357188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"main() start!\n"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2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a[2][3];</a:t>
            </a:r>
          </a:p>
          <a:p>
            <a:pPr defTabSz="357188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a[0][0] = 1;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a[0][1] = 10;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a[0][2] = 100;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</a:p>
          <a:p>
            <a:pPr defTabSz="357188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a[1][0] = 2;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a[1][1] = 20;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a[1][2] = 200;</a:t>
            </a:r>
          </a:p>
          <a:p>
            <a:pPr defTabSz="357188"/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2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b[3][4] = { {1, 2, 3, 4}, {11, 12, 13, 14}, {21, 22, 23, 24} };</a:t>
            </a:r>
          </a:p>
          <a:p>
            <a:pPr defTabSz="357188"/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2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, j;</a:t>
            </a:r>
          </a:p>
          <a:p>
            <a:pPr defTabSz="357188"/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2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nn-NO" sz="12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nn-NO" sz="1200" dirty="0">
                <a:solidFill>
                  <a:srgbClr val="000000"/>
                </a:solidFill>
                <a:latin typeface="Consolas" panose="020B0609020204030204" pitchFamily="49" charset="0"/>
              </a:rPr>
              <a:t> (i = 0; i &lt; 2; i++) {</a:t>
            </a:r>
          </a:p>
          <a:p>
            <a:pPr defTabSz="357188"/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ru-RU" sz="12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(j = 0; j &lt; 3;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j++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7188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"%d"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, a[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][j]);</a:t>
            </a:r>
          </a:p>
          <a:p>
            <a:pPr defTabSz="357188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}</a:t>
            </a:r>
          </a:p>
          <a:p>
            <a:pPr defTabSz="357188"/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2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nn-NO" sz="12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nn-NO" sz="1200" dirty="0">
                <a:solidFill>
                  <a:srgbClr val="000000"/>
                </a:solidFill>
                <a:latin typeface="Consolas" panose="020B0609020204030204" pitchFamily="49" charset="0"/>
              </a:rPr>
              <a:t> (i = 0; i &lt; 3; i++) {</a:t>
            </a:r>
          </a:p>
          <a:p>
            <a:pPr defTabSz="357188"/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ru-RU" sz="12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(j = 0; j &lt; 4;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j++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7188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"%d"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, b[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][j]);</a:t>
            </a:r>
          </a:p>
          <a:p>
            <a:pPr defTabSz="357188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}</a:t>
            </a:r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}</a:t>
            </a:r>
          </a:p>
          <a:p>
            <a:pPr defTabSz="357188"/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"main() finish!\n"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ru-RU" sz="10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904640EA-9456-4480-A81F-128C7D46E7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399" y="1100884"/>
            <a:ext cx="4834081" cy="1008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827198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Двухмерные массивы</a:t>
            </a:r>
            <a:r>
              <a:rPr lang="en-US" sz="2800" b="1" dirty="0"/>
              <a:t> – </a:t>
            </a:r>
            <a:r>
              <a:rPr lang="ru-RU" sz="2800" b="1" dirty="0"/>
              <a:t>пример</a:t>
            </a:r>
            <a:r>
              <a:rPr lang="en-US" sz="2800" b="1" dirty="0"/>
              <a:t> 3</a:t>
            </a:r>
            <a:endParaRPr lang="ru-RU" sz="28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1E2A112A-6CFD-4660-9BF8-8DC33023E526}"/>
              </a:ext>
            </a:extLst>
          </p:cNvPr>
          <p:cNvSpPr txBox="1"/>
          <p:nvPr/>
        </p:nvSpPr>
        <p:spPr>
          <a:xfrm>
            <a:off x="395536" y="1076227"/>
            <a:ext cx="849694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C1C7DB5-602D-49BC-920E-9E1EA9462E63}"/>
              </a:ext>
            </a:extLst>
          </p:cNvPr>
          <p:cNvSpPr txBox="1"/>
          <p:nvPr/>
        </p:nvSpPr>
        <p:spPr>
          <a:xfrm>
            <a:off x="395536" y="1076227"/>
            <a:ext cx="8496944" cy="5447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57188"/>
            <a:r>
              <a:rPr lang="en-US" sz="12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&lt;</a:t>
            </a:r>
            <a:r>
              <a:rPr lang="en-US" sz="1200" dirty="0" err="1">
                <a:solidFill>
                  <a:srgbClr val="A31515"/>
                </a:solidFill>
                <a:latin typeface="Consolas" panose="020B0609020204030204" pitchFamily="49" charset="0"/>
              </a:rPr>
              <a:t>stdio.h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main() {</a:t>
            </a:r>
          </a:p>
          <a:p>
            <a:pPr defTabSz="357188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"main() start!\n"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2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a[2][3];</a:t>
            </a:r>
          </a:p>
          <a:p>
            <a:pPr defTabSz="357188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a[0][0] = 1;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a[0][1] = 10;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a[0][2] = 100;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</a:p>
          <a:p>
            <a:pPr defTabSz="357188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a[1][0] = 2;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a[1][1] = 20;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a[1][2] = 200;</a:t>
            </a:r>
          </a:p>
          <a:p>
            <a:pPr defTabSz="357188"/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2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b[3][4] = { {1, 2, 3, 4}, {11, 12, 13, 14}, {21, 22, 23, 24} };</a:t>
            </a:r>
          </a:p>
          <a:p>
            <a:pPr defTabSz="357188"/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2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, j;</a:t>
            </a:r>
          </a:p>
          <a:p>
            <a:pPr defTabSz="357188"/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2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nn-NO" sz="12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nn-NO" sz="1200" dirty="0">
                <a:solidFill>
                  <a:srgbClr val="000000"/>
                </a:solidFill>
                <a:latin typeface="Consolas" panose="020B0609020204030204" pitchFamily="49" charset="0"/>
              </a:rPr>
              <a:t> (i = 0; i &lt; 2; i++) {</a:t>
            </a:r>
          </a:p>
          <a:p>
            <a:pPr defTabSz="357188"/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ru-RU" sz="12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(j = 0; j &lt; 3;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j++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7188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"%d</a:t>
            </a:r>
            <a:r>
              <a:rPr lang="ru-RU" sz="1200" dirty="0">
                <a:solidFill>
                  <a:srgbClr val="A31515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, a[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][j]);</a:t>
            </a:r>
          </a:p>
          <a:p>
            <a:pPr defTabSz="357188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}</a:t>
            </a:r>
          </a:p>
          <a:p>
            <a:pPr defTabSz="357188"/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2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nn-NO" sz="12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nn-NO" sz="1200" dirty="0">
                <a:solidFill>
                  <a:srgbClr val="000000"/>
                </a:solidFill>
                <a:latin typeface="Consolas" panose="020B0609020204030204" pitchFamily="49" charset="0"/>
              </a:rPr>
              <a:t> (i = 0; i &lt; 3; i++) {</a:t>
            </a:r>
          </a:p>
          <a:p>
            <a:pPr defTabSz="357188"/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ru-RU" sz="12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(j = 0; j &lt; 4;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j++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7188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"%d</a:t>
            </a:r>
            <a:r>
              <a:rPr lang="ru-RU" sz="1200" dirty="0">
                <a:solidFill>
                  <a:srgbClr val="A31515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, b[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][j]);</a:t>
            </a:r>
          </a:p>
          <a:p>
            <a:pPr defTabSz="357188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}</a:t>
            </a:r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}</a:t>
            </a:r>
          </a:p>
          <a:p>
            <a:pPr defTabSz="357188"/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"main() finish!\n"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ru-RU" sz="10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32ECA65E-A781-440F-A5A2-13893F4BC9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9872" y="1078515"/>
            <a:ext cx="5433106" cy="705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570910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Двухмерные массивы</a:t>
            </a:r>
            <a:r>
              <a:rPr lang="en-US" sz="2800" b="1" dirty="0"/>
              <a:t> – </a:t>
            </a:r>
            <a:r>
              <a:rPr lang="ru-RU" sz="2800" b="1" dirty="0"/>
              <a:t>пример</a:t>
            </a:r>
            <a:r>
              <a:rPr lang="en-US" sz="2800" b="1" dirty="0"/>
              <a:t> 4</a:t>
            </a:r>
            <a:endParaRPr lang="ru-RU" sz="28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1E2A112A-6CFD-4660-9BF8-8DC33023E526}"/>
              </a:ext>
            </a:extLst>
          </p:cNvPr>
          <p:cNvSpPr txBox="1"/>
          <p:nvPr/>
        </p:nvSpPr>
        <p:spPr>
          <a:xfrm>
            <a:off x="395536" y="1076227"/>
            <a:ext cx="849694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C1C7DB5-602D-49BC-920E-9E1EA9462E63}"/>
              </a:ext>
            </a:extLst>
          </p:cNvPr>
          <p:cNvSpPr txBox="1"/>
          <p:nvPr/>
        </p:nvSpPr>
        <p:spPr>
          <a:xfrm>
            <a:off x="395536" y="1076227"/>
            <a:ext cx="8496944" cy="5447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57188"/>
            <a:r>
              <a:rPr lang="en-US" sz="12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&lt;</a:t>
            </a:r>
            <a:r>
              <a:rPr lang="en-US" sz="1200" dirty="0" err="1">
                <a:solidFill>
                  <a:srgbClr val="A31515"/>
                </a:solidFill>
                <a:latin typeface="Consolas" panose="020B0609020204030204" pitchFamily="49" charset="0"/>
              </a:rPr>
              <a:t>stdio.h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main() {</a:t>
            </a:r>
          </a:p>
          <a:p>
            <a:pPr defTabSz="357188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"main() start!\n"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2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a[2][3];</a:t>
            </a:r>
          </a:p>
          <a:p>
            <a:pPr defTabSz="357188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a[0][0] = 1;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a[0][1] = 10;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a[0][2] = 100;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</a:p>
          <a:p>
            <a:pPr defTabSz="357188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a[1][0] = 2;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a[1][1] = 20;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a[1][2] = 200;</a:t>
            </a:r>
          </a:p>
          <a:p>
            <a:pPr defTabSz="357188"/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2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b[3][4] = { {1, 2, 3, 4}, {11, 12, 13, 14}, {21, 22, 23, 24} };</a:t>
            </a:r>
          </a:p>
          <a:p>
            <a:pPr defTabSz="357188"/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2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, j;</a:t>
            </a:r>
          </a:p>
          <a:p>
            <a:pPr defTabSz="357188"/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2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nn-NO" sz="12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nn-NO" sz="1200" dirty="0">
                <a:solidFill>
                  <a:srgbClr val="000000"/>
                </a:solidFill>
                <a:latin typeface="Consolas" panose="020B0609020204030204" pitchFamily="49" charset="0"/>
              </a:rPr>
              <a:t> (i = 0; i &lt; 2; i++) {</a:t>
            </a:r>
          </a:p>
          <a:p>
            <a:pPr defTabSz="357188"/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ru-RU" sz="12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(j = 0; j &lt; 3;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j++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7188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"%d</a:t>
            </a:r>
            <a:r>
              <a:rPr lang="ru-RU" sz="1200" dirty="0">
                <a:solidFill>
                  <a:srgbClr val="A31515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, a[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][j]);</a:t>
            </a:r>
          </a:p>
          <a:p>
            <a:pPr defTabSz="357188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7188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“\n"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}</a:t>
            </a:r>
          </a:p>
          <a:p>
            <a:pPr defTabSz="357188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“\n"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ru-RU" sz="12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nn-NO" sz="12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nn-NO" sz="1200" dirty="0">
                <a:solidFill>
                  <a:srgbClr val="000000"/>
                </a:solidFill>
                <a:latin typeface="Consolas" panose="020B0609020204030204" pitchFamily="49" charset="0"/>
              </a:rPr>
              <a:t> (i = 0; i &lt; 3; i++) {</a:t>
            </a:r>
          </a:p>
          <a:p>
            <a:pPr defTabSz="357188"/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ru-RU" sz="12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(j = 0; j &lt; 4;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j++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7188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"%d</a:t>
            </a:r>
            <a:r>
              <a:rPr lang="ru-RU" sz="1200" dirty="0">
                <a:solidFill>
                  <a:srgbClr val="A31515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, b[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][j]);</a:t>
            </a:r>
          </a:p>
          <a:p>
            <a:pPr defTabSz="357188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}</a:t>
            </a:r>
          </a:p>
          <a:p>
            <a:pPr defTabSz="357188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“\n"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}</a:t>
            </a:r>
          </a:p>
          <a:p>
            <a:pPr defTabSz="357188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“\n"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"main() finish!\n"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ru-RU" sz="10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675F9E68-B82A-4E0C-8B40-35B5A93771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8064" y="3717032"/>
            <a:ext cx="3744416" cy="2373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116962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Двухмерные массивы</a:t>
            </a:r>
            <a:r>
              <a:rPr lang="en-US" sz="2800" b="1" dirty="0"/>
              <a:t> – </a:t>
            </a:r>
            <a:r>
              <a:rPr lang="ru-RU" sz="2800" b="1" dirty="0"/>
              <a:t>пример</a:t>
            </a:r>
            <a:r>
              <a:rPr lang="en-US" sz="2800" b="1" dirty="0"/>
              <a:t> 5</a:t>
            </a:r>
            <a:endParaRPr lang="ru-RU" sz="28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1E2A112A-6CFD-4660-9BF8-8DC33023E526}"/>
              </a:ext>
            </a:extLst>
          </p:cNvPr>
          <p:cNvSpPr txBox="1"/>
          <p:nvPr/>
        </p:nvSpPr>
        <p:spPr>
          <a:xfrm>
            <a:off x="395536" y="1076227"/>
            <a:ext cx="849694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C1C7DB5-602D-49BC-920E-9E1EA9462E63}"/>
              </a:ext>
            </a:extLst>
          </p:cNvPr>
          <p:cNvSpPr txBox="1"/>
          <p:nvPr/>
        </p:nvSpPr>
        <p:spPr>
          <a:xfrm>
            <a:off x="395536" y="1076227"/>
            <a:ext cx="8496944" cy="5447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57188"/>
            <a:r>
              <a:rPr lang="en-US" sz="12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&lt;</a:t>
            </a:r>
            <a:r>
              <a:rPr lang="en-US" sz="1200" dirty="0" err="1">
                <a:solidFill>
                  <a:srgbClr val="A31515"/>
                </a:solidFill>
                <a:latin typeface="Consolas" panose="020B0609020204030204" pitchFamily="49" charset="0"/>
              </a:rPr>
              <a:t>stdio.h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main() {</a:t>
            </a:r>
          </a:p>
          <a:p>
            <a:pPr defTabSz="357188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"main() start!\n"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2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a[2][3];</a:t>
            </a:r>
          </a:p>
          <a:p>
            <a:pPr defTabSz="357188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a[0][0] = 1;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a[0][1] = 10;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a[0][2] = 100;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</a:p>
          <a:p>
            <a:pPr defTabSz="357188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a[1][0] = 2;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a[1][1] = 20;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a[1][2] = 200;</a:t>
            </a:r>
          </a:p>
          <a:p>
            <a:pPr defTabSz="357188"/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2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b[3][4] = { {1, 2, 3, 4}, {11, 12, 13, 14}, {21, 22, 23, 24} };</a:t>
            </a:r>
          </a:p>
          <a:p>
            <a:pPr defTabSz="357188"/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2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, j;</a:t>
            </a:r>
          </a:p>
          <a:p>
            <a:pPr defTabSz="357188"/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2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nn-NO" sz="12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nn-NO" sz="1200" dirty="0">
                <a:solidFill>
                  <a:srgbClr val="000000"/>
                </a:solidFill>
                <a:latin typeface="Consolas" panose="020B0609020204030204" pitchFamily="49" charset="0"/>
              </a:rPr>
              <a:t> (i = 0; i &lt; 2; i++) {</a:t>
            </a:r>
          </a:p>
          <a:p>
            <a:pPr defTabSz="357188"/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ru-RU" sz="12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(j = 0; j &lt; 3;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j++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7188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"%3d</a:t>
            </a:r>
            <a:r>
              <a:rPr lang="ru-RU" sz="1200" dirty="0">
                <a:solidFill>
                  <a:srgbClr val="A31515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, a[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][j]);</a:t>
            </a:r>
          </a:p>
          <a:p>
            <a:pPr defTabSz="357188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7188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“\n"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}</a:t>
            </a:r>
          </a:p>
          <a:p>
            <a:pPr defTabSz="357188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“\n"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ru-RU" sz="12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nn-NO" sz="12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nn-NO" sz="1200" dirty="0">
                <a:solidFill>
                  <a:srgbClr val="000000"/>
                </a:solidFill>
                <a:latin typeface="Consolas" panose="020B0609020204030204" pitchFamily="49" charset="0"/>
              </a:rPr>
              <a:t> (i = 0; i &lt; 3; i++) {</a:t>
            </a:r>
          </a:p>
          <a:p>
            <a:pPr defTabSz="357188"/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ru-RU" sz="12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(j = 0; j &lt; 4;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j++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7188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"%3d</a:t>
            </a:r>
            <a:r>
              <a:rPr lang="ru-RU" sz="1200" dirty="0">
                <a:solidFill>
                  <a:srgbClr val="A31515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, b[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][j]);</a:t>
            </a:r>
          </a:p>
          <a:p>
            <a:pPr defTabSz="357188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}</a:t>
            </a:r>
          </a:p>
          <a:p>
            <a:pPr defTabSz="357188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“\n"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}</a:t>
            </a:r>
          </a:p>
          <a:p>
            <a:pPr defTabSz="357188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“\n"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"main() finish!\n"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ru-RU" sz="10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028C0410-3ED4-47B6-9939-DDE2656C65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8104" y="3540190"/>
            <a:ext cx="2942796" cy="2241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468660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7209426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6084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Двухмерный массив в Си</a:t>
            </a:r>
            <a:br>
              <a:rPr lang="ru-RU" b="1" dirty="0"/>
            </a:br>
            <a:r>
              <a:rPr lang="ru-RU" b="1" i="1" dirty="0"/>
              <a:t>Некоторые операции</a:t>
            </a:r>
          </a:p>
        </p:txBody>
      </p:sp>
    </p:spTree>
    <p:extLst>
      <p:ext uri="{BB962C8B-B14F-4D97-AF65-F5344CB8AC3E}">
        <p14:creationId xmlns:p14="http://schemas.microsoft.com/office/powerpoint/2010/main" xmlns="" val="30992075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Вывод элементов массива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1E2A112A-6CFD-4660-9BF8-8DC33023E526}"/>
              </a:ext>
            </a:extLst>
          </p:cNvPr>
          <p:cNvSpPr txBox="1"/>
          <p:nvPr/>
        </p:nvSpPr>
        <p:spPr>
          <a:xfrm>
            <a:off x="395536" y="1076227"/>
            <a:ext cx="849694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C1C7DB5-602D-49BC-920E-9E1EA9462E63}"/>
              </a:ext>
            </a:extLst>
          </p:cNvPr>
          <p:cNvSpPr txBox="1"/>
          <p:nvPr/>
        </p:nvSpPr>
        <p:spPr>
          <a:xfrm>
            <a:off x="395536" y="1076227"/>
            <a:ext cx="8496944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57188"/>
            <a:r>
              <a:rPr lang="en-US" sz="12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&lt;</a:t>
            </a:r>
            <a:r>
              <a:rPr lang="en-US" sz="1200" dirty="0" err="1">
                <a:solidFill>
                  <a:srgbClr val="A31515"/>
                </a:solidFill>
                <a:latin typeface="Consolas" panose="020B0609020204030204" pitchFamily="49" charset="0"/>
              </a:rPr>
              <a:t>stdio.h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2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&lt;</a:t>
            </a:r>
            <a:r>
              <a:rPr lang="en-US" sz="1200" dirty="0" err="1">
                <a:solidFill>
                  <a:srgbClr val="A31515"/>
                </a:solidFill>
                <a:latin typeface="Consolas" panose="020B0609020204030204" pitchFamily="49" charset="0"/>
              </a:rPr>
              <a:t>Windows.h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200" dirty="0">
                <a:solidFill>
                  <a:srgbClr val="808080"/>
                </a:solidFill>
                <a:latin typeface="Consolas" panose="020B0609020204030204" pitchFamily="49" charset="0"/>
              </a:rPr>
              <a:t>#define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6F008A"/>
                </a:solidFill>
                <a:latin typeface="Consolas" panose="020B0609020204030204" pitchFamily="49" charset="0"/>
              </a:rPr>
              <a:t>MAX_N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8</a:t>
            </a:r>
          </a:p>
          <a:p>
            <a:pPr defTabSz="357188"/>
            <a:r>
              <a:rPr lang="en-US" sz="1200" dirty="0">
                <a:solidFill>
                  <a:srgbClr val="808080"/>
                </a:solidFill>
                <a:latin typeface="Consolas" panose="020B0609020204030204" pitchFamily="49" charset="0"/>
              </a:rPr>
              <a:t>#define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6F008A"/>
                </a:solidFill>
                <a:latin typeface="Consolas" panose="020B0609020204030204" pitchFamily="49" charset="0"/>
              </a:rPr>
              <a:t>MAX_M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10</a:t>
            </a:r>
          </a:p>
          <a:p>
            <a:pPr defTabSz="357188"/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fr-FR" sz="12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fr-FR" sz="1200" dirty="0">
                <a:solidFill>
                  <a:srgbClr val="000000"/>
                </a:solidFill>
                <a:latin typeface="Consolas" panose="020B0609020204030204" pitchFamily="49" charset="0"/>
              </a:rPr>
              <a:t> arr[</a:t>
            </a:r>
            <a:r>
              <a:rPr lang="fr-FR" sz="1200" dirty="0">
                <a:solidFill>
                  <a:srgbClr val="6F008A"/>
                </a:solidFill>
                <a:latin typeface="Consolas" panose="020B0609020204030204" pitchFamily="49" charset="0"/>
              </a:rPr>
              <a:t>MAX_N</a:t>
            </a:r>
            <a:r>
              <a:rPr lang="fr-FR" sz="1200" dirty="0">
                <a:solidFill>
                  <a:srgbClr val="000000"/>
                </a:solidFill>
                <a:latin typeface="Consolas" panose="020B0609020204030204" pitchFamily="49" charset="0"/>
              </a:rPr>
              <a:t>][</a:t>
            </a:r>
            <a:r>
              <a:rPr lang="fr-FR" sz="1200" dirty="0">
                <a:solidFill>
                  <a:srgbClr val="6F008A"/>
                </a:solidFill>
                <a:latin typeface="Consolas" panose="020B0609020204030204" pitchFamily="49" charset="0"/>
              </a:rPr>
              <a:t>MAX_M</a:t>
            </a:r>
            <a:r>
              <a:rPr lang="fr-FR" sz="1200" dirty="0">
                <a:solidFill>
                  <a:srgbClr val="000000"/>
                </a:solidFill>
                <a:latin typeface="Consolas" panose="020B0609020204030204" pitchFamily="49" charset="0"/>
              </a:rPr>
              <a:t>] = {</a:t>
            </a:r>
          </a:p>
          <a:p>
            <a:pPr defTabSz="357188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{ 0,  1,  222,  3},</a:t>
            </a:r>
          </a:p>
          <a:p>
            <a:pPr defTabSz="357188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{10, 11, 12, 13},</a:t>
            </a:r>
          </a:p>
          <a:p>
            <a:pPr defTabSz="357188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{20, 21, 22, 23}</a:t>
            </a:r>
          </a:p>
          <a:p>
            <a:pPr defTabSz="357188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};</a:t>
            </a:r>
          </a:p>
          <a:p>
            <a:pPr defTabSz="357188"/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n = 3;</a:t>
            </a:r>
          </a:p>
          <a:p>
            <a:pPr defTabSz="357188"/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m = 4;</a:t>
            </a:r>
          </a:p>
          <a:p>
            <a:pPr defTabSz="357188"/>
            <a:endParaRPr lang="ru-RU" sz="1200" b="1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200" b="1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print() {</a:t>
            </a:r>
          </a:p>
          <a:p>
            <a:pPr defTabSz="357188"/>
            <a:r>
              <a:rPr lang="ru-RU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b="1" dirty="0">
                <a:solidFill>
                  <a:srgbClr val="A31515"/>
                </a:solidFill>
                <a:latin typeface="Consolas" panose="020B0609020204030204" pitchFamily="49" charset="0"/>
              </a:rPr>
              <a:t>"!!!! print() !!!!\n"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ru-RU" sz="1200" b="1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nn-NO" sz="1200" b="1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nn-NO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nn-NO" sz="1200" b="1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nn-NO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i = 0; i &lt; n; i++) {</a:t>
            </a:r>
          </a:p>
          <a:p>
            <a:pPr defTabSz="357188"/>
            <a:r>
              <a:rPr lang="ru-RU" sz="1200" b="1" dirty="0">
                <a:solidFill>
                  <a:srgbClr val="0000FF"/>
                </a:solidFill>
                <a:latin typeface="Consolas" panose="020B0609020204030204" pitchFamily="49" charset="0"/>
              </a:rPr>
              <a:t>		</a:t>
            </a:r>
            <a:r>
              <a:rPr lang="en-US" sz="1200" b="1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200" b="1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j = 0; j &lt; m; </a:t>
            </a:r>
            <a:r>
              <a:rPr lang="en-US" sz="12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j++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7188"/>
            <a:r>
              <a:rPr lang="ru-RU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			</a:t>
            </a:r>
            <a:r>
              <a:rPr lang="en-US" sz="12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b="1" dirty="0">
                <a:solidFill>
                  <a:srgbClr val="A31515"/>
                </a:solidFill>
                <a:latin typeface="Consolas" panose="020B0609020204030204" pitchFamily="49" charset="0"/>
              </a:rPr>
              <a:t>"%3d "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2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arr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12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][j]);</a:t>
            </a:r>
          </a:p>
          <a:p>
            <a:pPr defTabSz="357188"/>
            <a:r>
              <a:rPr lang="ru-RU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		}</a:t>
            </a:r>
          </a:p>
          <a:p>
            <a:pPr defTabSz="357188"/>
            <a:r>
              <a:rPr lang="ru-RU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en-US" sz="12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b="1" dirty="0">
                <a:solidFill>
                  <a:srgbClr val="A31515"/>
                </a:solidFill>
                <a:latin typeface="Consolas" panose="020B0609020204030204" pitchFamily="49" charset="0"/>
              </a:rPr>
              <a:t>"\n"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ru-RU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	}</a:t>
            </a:r>
          </a:p>
          <a:p>
            <a:pPr defTabSz="357188"/>
            <a:r>
              <a:rPr lang="en-US" sz="1200" b="1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ru-RU" sz="1200" b="1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main() {</a:t>
            </a:r>
          </a:p>
          <a:p>
            <a:pPr defTabSz="357188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print();</a:t>
            </a:r>
          </a:p>
          <a:p>
            <a:pPr defTabSz="357188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ru-RU" sz="10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9E0AC158-888F-4847-8A74-8BC461E5F8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8918" y="4365104"/>
            <a:ext cx="3851818" cy="172819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4EB5B05E-1E34-4AD4-8828-A8A998F99C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8149" y="881326"/>
            <a:ext cx="5915851" cy="2734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930409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Заполнение значениями </a:t>
            </a:r>
            <a:r>
              <a:rPr lang="en-US" sz="2800" b="1" dirty="0" err="1"/>
              <a:t>i</a:t>
            </a:r>
            <a:r>
              <a:rPr lang="en-US" sz="2800" b="1" dirty="0"/>
              <a:t> * 10 + j</a:t>
            </a:r>
            <a:endParaRPr lang="ru-RU" sz="28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1E2A112A-6CFD-4660-9BF8-8DC33023E526}"/>
              </a:ext>
            </a:extLst>
          </p:cNvPr>
          <p:cNvSpPr txBox="1"/>
          <p:nvPr/>
        </p:nvSpPr>
        <p:spPr>
          <a:xfrm>
            <a:off x="395536" y="1076227"/>
            <a:ext cx="849694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C1C7DB5-602D-49BC-920E-9E1EA9462E63}"/>
              </a:ext>
            </a:extLst>
          </p:cNvPr>
          <p:cNvSpPr txBox="1"/>
          <p:nvPr/>
        </p:nvSpPr>
        <p:spPr>
          <a:xfrm>
            <a:off x="395536" y="1076227"/>
            <a:ext cx="8496944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57188"/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fillIx10() {</a:t>
            </a: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"!!!! fillIx10() !!!!\n"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nn-NO" sz="1800" dirty="0">
                <a:solidFill>
                  <a:srgbClr val="0000FF"/>
                </a:solidFill>
                <a:latin typeface="Consolas" panose="020B0609020204030204" pitchFamily="49" charset="0"/>
              </a:rPr>
              <a:t>	for</a:t>
            </a:r>
            <a:r>
              <a:rPr lang="nn-NO" sz="18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nn-NO" sz="1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nn-NO" sz="1800" dirty="0">
                <a:solidFill>
                  <a:srgbClr val="000000"/>
                </a:solidFill>
                <a:latin typeface="Consolas" panose="020B0609020204030204" pitchFamily="49" charset="0"/>
              </a:rPr>
              <a:t> i = 0; i &lt; n; i++) {</a:t>
            </a:r>
          </a:p>
          <a:p>
            <a:pPr defTabSz="357188"/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		for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j = 0; j &lt; m;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j++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	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arr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][j] =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* 10 + j;</a:t>
            </a: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7188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7188"/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main() {</a:t>
            </a: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SetConsoleCP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(1251);</a:t>
            </a: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SetConsoleOutputCP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(1251);</a:t>
            </a: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fillIx10();</a:t>
            </a: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print();</a:t>
            </a:r>
          </a:p>
          <a:p>
            <a:pPr defTabSz="357188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FD0A9618-0DEE-45C1-9ABC-5BA5F55790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0072" y="3727166"/>
            <a:ext cx="3786968" cy="1872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279212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Заполнение значениями </a:t>
            </a:r>
            <a:r>
              <a:rPr lang="en-US" sz="2800" b="1" dirty="0"/>
              <a:t>0</a:t>
            </a:r>
            <a:endParaRPr lang="ru-RU" sz="28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1E2A112A-6CFD-4660-9BF8-8DC33023E526}"/>
              </a:ext>
            </a:extLst>
          </p:cNvPr>
          <p:cNvSpPr txBox="1"/>
          <p:nvPr/>
        </p:nvSpPr>
        <p:spPr>
          <a:xfrm>
            <a:off x="395536" y="1076227"/>
            <a:ext cx="849694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C1C7DB5-602D-49BC-920E-9E1EA9462E63}"/>
              </a:ext>
            </a:extLst>
          </p:cNvPr>
          <p:cNvSpPr txBox="1"/>
          <p:nvPr/>
        </p:nvSpPr>
        <p:spPr>
          <a:xfrm>
            <a:off x="395536" y="1076227"/>
            <a:ext cx="8496944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57188"/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fillZero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() {</a:t>
            </a: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"!!!! </a:t>
            </a:r>
            <a:r>
              <a:rPr lang="en-US" sz="1800" dirty="0" err="1">
                <a:solidFill>
                  <a:srgbClr val="A31515"/>
                </a:solidFill>
                <a:latin typeface="Consolas" panose="020B0609020204030204" pitchFamily="49" charset="0"/>
              </a:rPr>
              <a:t>fillZero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() !!!!\n"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nn-NO" sz="1800" dirty="0">
                <a:solidFill>
                  <a:srgbClr val="0000FF"/>
                </a:solidFill>
                <a:latin typeface="Consolas" panose="020B0609020204030204" pitchFamily="49" charset="0"/>
              </a:rPr>
              <a:t>	for</a:t>
            </a:r>
            <a:r>
              <a:rPr lang="nn-NO" sz="18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nn-NO" sz="1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nn-NO" sz="1800" dirty="0">
                <a:solidFill>
                  <a:srgbClr val="000000"/>
                </a:solidFill>
                <a:latin typeface="Consolas" panose="020B0609020204030204" pitchFamily="49" charset="0"/>
              </a:rPr>
              <a:t> i = 0; i &lt; n; i++) {</a:t>
            </a:r>
          </a:p>
          <a:p>
            <a:pPr defTabSz="357188"/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		for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j = 0; j &lt; m;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j++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	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arr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][j] = 0;</a:t>
            </a: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7188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7188"/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main() {</a:t>
            </a: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SetConsoleCP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(1251);</a:t>
            </a: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SetConsoleOutputCP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(1251);</a:t>
            </a:r>
          </a:p>
          <a:p>
            <a:pPr defTabSz="357188"/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fillIx10();</a:t>
            </a: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print();</a:t>
            </a: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fillZero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print();</a:t>
            </a:r>
          </a:p>
          <a:p>
            <a:pPr defTabSz="357188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9D454082-7D88-4C35-9410-68DD5EE3CB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6135" y="1076227"/>
            <a:ext cx="3293229" cy="2712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866020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Заполнение случайными значениями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1E2A112A-6CFD-4660-9BF8-8DC33023E526}"/>
              </a:ext>
            </a:extLst>
          </p:cNvPr>
          <p:cNvSpPr txBox="1"/>
          <p:nvPr/>
        </p:nvSpPr>
        <p:spPr>
          <a:xfrm>
            <a:off x="395536" y="1076227"/>
            <a:ext cx="849694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C1C7DB5-602D-49BC-920E-9E1EA9462E63}"/>
              </a:ext>
            </a:extLst>
          </p:cNvPr>
          <p:cNvSpPr txBox="1"/>
          <p:nvPr/>
        </p:nvSpPr>
        <p:spPr>
          <a:xfrm>
            <a:off x="395536" y="1076227"/>
            <a:ext cx="8496944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57188"/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randFill0_9() {</a:t>
            </a: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"!!!! randFill0_9() !!!!\n"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nn-NO" sz="1800" dirty="0">
                <a:solidFill>
                  <a:srgbClr val="0000FF"/>
                </a:solidFill>
                <a:latin typeface="Consolas" panose="020B0609020204030204" pitchFamily="49" charset="0"/>
              </a:rPr>
              <a:t>	for</a:t>
            </a:r>
            <a:r>
              <a:rPr lang="nn-NO" sz="18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nn-NO" sz="1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nn-NO" sz="1800" dirty="0">
                <a:solidFill>
                  <a:srgbClr val="000000"/>
                </a:solidFill>
                <a:latin typeface="Consolas" panose="020B0609020204030204" pitchFamily="49" charset="0"/>
              </a:rPr>
              <a:t> i = 0; i &lt; n; i++) {</a:t>
            </a:r>
          </a:p>
          <a:p>
            <a:pPr defTabSz="357188"/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		for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j = 0; j &lt; m;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j++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	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arr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][j] = rand() % 10;</a:t>
            </a: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7188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7188"/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main() {</a:t>
            </a: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SetConsoleCP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(1251);</a:t>
            </a: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SetConsoleOutputCP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(1251);</a:t>
            </a:r>
          </a:p>
          <a:p>
            <a:pPr defTabSz="357188"/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randFill0_9();</a:t>
            </a: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print();</a:t>
            </a: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randFill0_9();</a:t>
            </a: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print();</a:t>
            </a: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randFill0_9();</a:t>
            </a: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print();</a:t>
            </a:r>
          </a:p>
          <a:p>
            <a:pPr defTabSz="357188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1CE8256C-B8AA-4874-8804-6FCA538F71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0112" y="1454170"/>
            <a:ext cx="3440750" cy="3847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5810061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Поиск минимального элемента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1E2A112A-6CFD-4660-9BF8-8DC33023E526}"/>
              </a:ext>
            </a:extLst>
          </p:cNvPr>
          <p:cNvSpPr txBox="1"/>
          <p:nvPr/>
        </p:nvSpPr>
        <p:spPr>
          <a:xfrm>
            <a:off x="395536" y="1076227"/>
            <a:ext cx="849694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C1C7DB5-602D-49BC-920E-9E1EA9462E63}"/>
              </a:ext>
            </a:extLst>
          </p:cNvPr>
          <p:cNvSpPr txBox="1"/>
          <p:nvPr/>
        </p:nvSpPr>
        <p:spPr>
          <a:xfrm>
            <a:off x="395536" y="1076227"/>
            <a:ext cx="8496944" cy="57554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57188"/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findMin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() {</a:t>
            </a:r>
          </a:p>
          <a:p>
            <a:pPr defTabSz="357188"/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"!!!! </a:t>
            </a:r>
            <a:r>
              <a:rPr lang="en-US" sz="1600" dirty="0" err="1">
                <a:solidFill>
                  <a:srgbClr val="A31515"/>
                </a:solidFill>
                <a:latin typeface="Consolas" panose="020B0609020204030204" pitchFamily="49" charset="0"/>
              </a:rPr>
              <a:t>findMin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() !!!!\n"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sv-SE" sz="1600" dirty="0">
                <a:solidFill>
                  <a:srgbClr val="0000FF"/>
                </a:solidFill>
                <a:latin typeface="Consolas" panose="020B0609020204030204" pitchFamily="49" charset="0"/>
              </a:rPr>
              <a:t>	int</a:t>
            </a:r>
            <a:r>
              <a:rPr lang="sv-SE" sz="1600" dirty="0">
                <a:solidFill>
                  <a:srgbClr val="000000"/>
                </a:solidFill>
                <a:latin typeface="Consolas" panose="020B0609020204030204" pitchFamily="49" charset="0"/>
              </a:rPr>
              <a:t> min = arr[0][0];</a:t>
            </a:r>
          </a:p>
          <a:p>
            <a:pPr defTabSz="357188"/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	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iMin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= 0;</a:t>
            </a:r>
          </a:p>
          <a:p>
            <a:pPr defTabSz="357188"/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	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jMin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= 0;</a:t>
            </a:r>
          </a:p>
          <a:p>
            <a:pPr defTabSz="357188"/>
            <a:r>
              <a:rPr lang="nn-NO" sz="1600" dirty="0">
                <a:solidFill>
                  <a:srgbClr val="0000FF"/>
                </a:solidFill>
                <a:latin typeface="Consolas" panose="020B0609020204030204" pitchFamily="49" charset="0"/>
              </a:rPr>
              <a:t>	for</a:t>
            </a:r>
            <a:r>
              <a:rPr lang="nn-NO" sz="16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nn-NO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nn-NO" sz="1600" dirty="0">
                <a:solidFill>
                  <a:srgbClr val="000000"/>
                </a:solidFill>
                <a:latin typeface="Consolas" panose="020B0609020204030204" pitchFamily="49" charset="0"/>
              </a:rPr>
              <a:t> i = 0; i &lt; n; i++) {</a:t>
            </a:r>
          </a:p>
          <a:p>
            <a:pPr defTabSz="357188"/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		for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j = 0; j &lt; m;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j++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7188"/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			if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arr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][j] &lt; min) {</a:t>
            </a:r>
          </a:p>
          <a:p>
            <a:pPr defTabSz="357188"/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				min =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arr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][j];</a:t>
            </a:r>
          </a:p>
          <a:p>
            <a:pPr defTabSz="357188"/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				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iMin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defTabSz="357188"/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				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jMin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= j;</a:t>
            </a:r>
          </a:p>
          <a:p>
            <a:pPr defTabSz="357188"/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			</a:t>
            </a:r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7188"/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7188"/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7188"/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"min = %d\n"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min);</a:t>
            </a:r>
          </a:p>
          <a:p>
            <a:pPr defTabSz="357188"/>
            <a:r>
              <a:rPr lang="pt-BR" sz="1600" dirty="0">
                <a:solidFill>
                  <a:srgbClr val="000000"/>
                </a:solidFill>
                <a:latin typeface="Consolas" panose="020B0609020204030204" pitchFamily="49" charset="0"/>
              </a:rPr>
              <a:t>	printf(</a:t>
            </a:r>
            <a:r>
              <a:rPr lang="pt-BR" sz="1600" dirty="0">
                <a:solidFill>
                  <a:srgbClr val="A31515"/>
                </a:solidFill>
                <a:latin typeface="Consolas" panose="020B0609020204030204" pitchFamily="49" charset="0"/>
              </a:rPr>
              <a:t>"imin = %d\n"</a:t>
            </a:r>
            <a:r>
              <a:rPr lang="pt-BR" sz="1600" dirty="0">
                <a:solidFill>
                  <a:srgbClr val="000000"/>
                </a:solidFill>
                <a:latin typeface="Consolas" panose="020B0609020204030204" pitchFamily="49" charset="0"/>
              </a:rPr>
              <a:t>, iMin);</a:t>
            </a:r>
          </a:p>
          <a:p>
            <a:pPr defTabSz="357188"/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en-US" sz="1600" dirty="0" err="1">
                <a:solidFill>
                  <a:srgbClr val="A31515"/>
                </a:solidFill>
                <a:latin typeface="Consolas" panose="020B0609020204030204" pitchFamily="49" charset="0"/>
              </a:rPr>
              <a:t>jmin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 = %d\n"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jMin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7188"/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main() {</a:t>
            </a:r>
          </a:p>
          <a:p>
            <a:pPr defTabSz="357188"/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	print();</a:t>
            </a:r>
          </a:p>
          <a:p>
            <a:pPr defTabSz="357188"/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findMin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955D334D-1DDC-49A1-9B6A-8B8B5888A5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4486" y="3573016"/>
            <a:ext cx="4243370" cy="3054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9932727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Удалить строку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1E2A112A-6CFD-4660-9BF8-8DC33023E526}"/>
              </a:ext>
            </a:extLst>
          </p:cNvPr>
          <p:cNvSpPr txBox="1"/>
          <p:nvPr/>
        </p:nvSpPr>
        <p:spPr>
          <a:xfrm>
            <a:off x="395536" y="1076227"/>
            <a:ext cx="849694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C1C7DB5-602D-49BC-920E-9E1EA9462E63}"/>
              </a:ext>
            </a:extLst>
          </p:cNvPr>
          <p:cNvSpPr txBox="1"/>
          <p:nvPr/>
        </p:nvSpPr>
        <p:spPr>
          <a:xfrm>
            <a:off x="395536" y="1076227"/>
            <a:ext cx="8496944" cy="4616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57188"/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deleteRow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808080"/>
                </a:solidFill>
                <a:latin typeface="Consolas" panose="020B0609020204030204" pitchFamily="49" charset="0"/>
              </a:rPr>
              <a:t>delRow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7188"/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"!!!! </a:t>
            </a:r>
            <a:r>
              <a:rPr lang="en-US" sz="1400" dirty="0" err="1">
                <a:solidFill>
                  <a:srgbClr val="A31515"/>
                </a:solidFill>
                <a:latin typeface="Consolas" panose="020B0609020204030204" pitchFamily="49" charset="0"/>
              </a:rPr>
              <a:t>deleteRow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(%d) !!!!\n"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400" dirty="0" err="1">
                <a:solidFill>
                  <a:srgbClr val="808080"/>
                </a:solidFill>
                <a:latin typeface="Consolas" panose="020B0609020204030204" pitchFamily="49" charset="0"/>
              </a:rPr>
              <a:t>delRow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ru-RU" sz="14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nn-NO" sz="14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nn-NO" sz="14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nn-NO" sz="14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nn-NO" sz="1400" dirty="0">
                <a:solidFill>
                  <a:srgbClr val="000000"/>
                </a:solidFill>
                <a:latin typeface="Consolas" panose="020B0609020204030204" pitchFamily="49" charset="0"/>
              </a:rPr>
              <a:t> i = </a:t>
            </a:r>
            <a:r>
              <a:rPr lang="nn-NO" sz="1400" dirty="0">
                <a:solidFill>
                  <a:srgbClr val="808080"/>
                </a:solidFill>
                <a:latin typeface="Consolas" panose="020B0609020204030204" pitchFamily="49" charset="0"/>
              </a:rPr>
              <a:t>delRow</a:t>
            </a:r>
            <a:r>
              <a:rPr lang="nn-NO" sz="1400" dirty="0">
                <a:solidFill>
                  <a:srgbClr val="000000"/>
                </a:solidFill>
                <a:latin typeface="Consolas" panose="020B0609020204030204" pitchFamily="49" charset="0"/>
              </a:rPr>
              <a:t>; i &lt; n - 1; i++) {</a:t>
            </a:r>
          </a:p>
          <a:p>
            <a:pPr defTabSz="357188"/>
            <a:r>
              <a:rPr lang="ru-RU" sz="1400" dirty="0">
                <a:solidFill>
                  <a:srgbClr val="0000FF"/>
                </a:solidFill>
                <a:latin typeface="Consolas" panose="020B0609020204030204" pitchFamily="49" charset="0"/>
              </a:rPr>
              <a:t>		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j = 0; j &lt; m;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j++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7188"/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			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arr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][j] =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arr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+ 1][j];</a:t>
            </a:r>
          </a:p>
          <a:p>
            <a:pPr defTabSz="357188"/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		}</a:t>
            </a:r>
          </a:p>
          <a:p>
            <a:pPr defTabSz="357188"/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	}</a:t>
            </a:r>
          </a:p>
          <a:p>
            <a:pPr defTabSz="357188"/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n--;</a:t>
            </a:r>
          </a:p>
          <a:p>
            <a:pPr defTabSz="357188"/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7188"/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main() {</a:t>
            </a:r>
          </a:p>
          <a:p>
            <a:pPr defTabSz="357188"/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SetConsoleCP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(1251);</a:t>
            </a:r>
          </a:p>
          <a:p>
            <a:pPr defTabSz="357188"/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SetConsoleOutputCP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(1251);</a:t>
            </a:r>
          </a:p>
          <a:p>
            <a:pPr defTabSz="357188"/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print();</a:t>
            </a:r>
          </a:p>
          <a:p>
            <a:pPr defTabSz="357188"/>
            <a:r>
              <a:rPr lang="ru-RU" sz="14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num;</a:t>
            </a:r>
          </a:p>
          <a:p>
            <a:pPr defTabSz="357188"/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ru-RU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ru-RU" sz="1400" dirty="0">
                <a:solidFill>
                  <a:srgbClr val="A31515"/>
                </a:solidFill>
                <a:latin typeface="Consolas" panose="020B0609020204030204" pitchFamily="49" charset="0"/>
              </a:rPr>
              <a:t>"Номер строки, которую нужно удалить: "</a:t>
            </a:r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scanf_s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"%d"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, &amp;num);</a:t>
            </a:r>
          </a:p>
          <a:p>
            <a:pPr defTabSz="357188"/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deleteRow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(num);</a:t>
            </a:r>
          </a:p>
          <a:p>
            <a:pPr defTabSz="357188"/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print();</a:t>
            </a:r>
          </a:p>
          <a:p>
            <a:pPr defTabSz="357188"/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E0DBC387-4313-447A-9A73-B39C3D3A02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3418" y="4787353"/>
            <a:ext cx="3544875" cy="198884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1826AD92-0079-A1DF-4D47-F4BB276578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5025" y="751344"/>
            <a:ext cx="3372321" cy="1600423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50404D66-9AD9-AA10-A2ED-3BC1BD2AE3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85025" y="2624025"/>
            <a:ext cx="3353268" cy="1609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6668787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Вставить столбец</a:t>
            </a:r>
            <a:r>
              <a:rPr lang="en-US" sz="2800" b="1" dirty="0"/>
              <a:t> </a:t>
            </a:r>
            <a:r>
              <a:rPr lang="ru-RU" sz="2800" b="1" dirty="0"/>
              <a:t>(в конец)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1E2A112A-6CFD-4660-9BF8-8DC33023E526}"/>
              </a:ext>
            </a:extLst>
          </p:cNvPr>
          <p:cNvSpPr txBox="1"/>
          <p:nvPr/>
        </p:nvSpPr>
        <p:spPr>
          <a:xfrm>
            <a:off x="395536" y="1076227"/>
            <a:ext cx="849694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C1C7DB5-602D-49BC-920E-9E1EA9462E63}"/>
              </a:ext>
            </a:extLst>
          </p:cNvPr>
          <p:cNvSpPr txBox="1"/>
          <p:nvPr/>
        </p:nvSpPr>
        <p:spPr>
          <a:xfrm>
            <a:off x="395536" y="1076227"/>
            <a:ext cx="8496944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57188"/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addColumn0() {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"!!!! addColumn0() !!!!\n"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6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(m &lt; </a:t>
            </a:r>
            <a:r>
              <a:rPr lang="en-US" sz="1600" dirty="0">
                <a:solidFill>
                  <a:srgbClr val="6F008A"/>
                </a:solidFill>
                <a:latin typeface="Consolas" panose="020B0609020204030204" pitchFamily="49" charset="0"/>
              </a:rPr>
              <a:t>MAX_M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7188"/>
            <a:r>
              <a:rPr lang="ru-RU" sz="1600" dirty="0">
                <a:solidFill>
                  <a:srgbClr val="0000FF"/>
                </a:solidFill>
                <a:latin typeface="Consolas" panose="020B0609020204030204" pitchFamily="49" charset="0"/>
              </a:rPr>
              <a:t>		</a:t>
            </a:r>
            <a:r>
              <a:rPr lang="nn-NO" sz="16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nn-NO" sz="16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nn-NO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nn-NO" sz="1600" dirty="0">
                <a:solidFill>
                  <a:srgbClr val="000000"/>
                </a:solidFill>
                <a:latin typeface="Consolas" panose="020B0609020204030204" pitchFamily="49" charset="0"/>
              </a:rPr>
              <a:t> i = 0; i &lt; n; i++) {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		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arr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][m] = 0;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	}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m++;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}</a:t>
            </a:r>
          </a:p>
          <a:p>
            <a:pPr defTabSz="357188"/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7188"/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main() {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SetConsoleCP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(1251);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SetConsoleOutputCP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(1251);</a:t>
            </a:r>
          </a:p>
          <a:p>
            <a:pPr defTabSz="357188"/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print();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addColumn0();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print();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9C323C8-5570-4667-A510-7BF4D0A6DE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2103" y="4043829"/>
            <a:ext cx="3600400" cy="275655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BD690EBA-2530-CB58-CF1F-7FCC6C018C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1271" y="2451709"/>
            <a:ext cx="3372321" cy="160995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893EB497-7CF0-67D2-346B-3025213EE7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5799" y="751344"/>
            <a:ext cx="3372321" cy="1600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7584107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Сохранить в файл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1E2A112A-6CFD-4660-9BF8-8DC33023E526}"/>
              </a:ext>
            </a:extLst>
          </p:cNvPr>
          <p:cNvSpPr txBox="1"/>
          <p:nvPr/>
        </p:nvSpPr>
        <p:spPr>
          <a:xfrm>
            <a:off x="395536" y="1076227"/>
            <a:ext cx="849694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C1C7DB5-602D-49BC-920E-9E1EA9462E63}"/>
              </a:ext>
            </a:extLst>
          </p:cNvPr>
          <p:cNvSpPr txBox="1"/>
          <p:nvPr/>
        </p:nvSpPr>
        <p:spPr>
          <a:xfrm>
            <a:off x="395536" y="879453"/>
            <a:ext cx="8496944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57188"/>
            <a:r>
              <a:rPr lang="ru-RU" sz="1800" dirty="0">
                <a:solidFill>
                  <a:srgbClr val="008000"/>
                </a:solidFill>
                <a:latin typeface="Consolas" panose="020B0609020204030204" pitchFamily="49" charset="0"/>
              </a:rPr>
              <a:t>// Сохранение состояния</a:t>
            </a: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save() {</a:t>
            </a:r>
          </a:p>
          <a:p>
            <a:pPr defTabSz="357188"/>
            <a:r>
              <a:rPr lang="en-US" sz="1800" dirty="0">
                <a:solidFill>
                  <a:srgbClr val="008000"/>
                </a:solidFill>
                <a:latin typeface="Consolas" panose="020B0609020204030204" pitchFamily="49" charset="0"/>
              </a:rPr>
              <a:t>	</a:t>
            </a:r>
            <a:r>
              <a:rPr lang="ru-RU" sz="1800" dirty="0">
                <a:solidFill>
                  <a:srgbClr val="008000"/>
                </a:solidFill>
                <a:latin typeface="Consolas" panose="020B0609020204030204" pitchFamily="49" charset="0"/>
              </a:rPr>
              <a:t>// Выходной файл</a:t>
            </a: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800" dirty="0">
                <a:solidFill>
                  <a:srgbClr val="2B91AF"/>
                </a:solidFill>
                <a:latin typeface="Consolas" panose="020B0609020204030204" pitchFamily="49" charset="0"/>
              </a:rPr>
              <a:t>	FILE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*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fout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fopen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"c:\\Temp\\arr1.txt"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en-US" sz="1800" dirty="0" err="1">
                <a:solidFill>
                  <a:srgbClr val="A31515"/>
                </a:solidFill>
                <a:latin typeface="Consolas" panose="020B0609020204030204" pitchFamily="49" charset="0"/>
              </a:rPr>
              <a:t>wt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	if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fout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== </a:t>
            </a:r>
            <a:r>
              <a:rPr lang="en-US" sz="1800" dirty="0">
                <a:solidFill>
                  <a:srgbClr val="6F008A"/>
                </a:solidFill>
                <a:latin typeface="Consolas" panose="020B0609020204030204" pitchFamily="49" charset="0"/>
              </a:rPr>
              <a:t>NULL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ru-RU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ru-RU" sz="1800" dirty="0">
                <a:solidFill>
                  <a:srgbClr val="A31515"/>
                </a:solidFill>
                <a:latin typeface="Consolas" panose="020B0609020204030204" pitchFamily="49" charset="0"/>
              </a:rPr>
              <a:t>"Выходной файл не создался"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		return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7188"/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fprintf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fout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"%d "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, n);</a:t>
            </a: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fprintf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fout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"%d\n"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, m);</a:t>
            </a:r>
          </a:p>
          <a:p>
            <a:pPr defTabSz="357188"/>
            <a:r>
              <a:rPr lang="nn-NO" sz="1800" dirty="0">
                <a:solidFill>
                  <a:srgbClr val="0000FF"/>
                </a:solidFill>
                <a:latin typeface="Consolas" panose="020B0609020204030204" pitchFamily="49" charset="0"/>
              </a:rPr>
              <a:t>	for</a:t>
            </a:r>
            <a:r>
              <a:rPr lang="nn-NO" sz="18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nn-NO" sz="1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nn-NO" sz="1800" dirty="0">
                <a:solidFill>
                  <a:srgbClr val="000000"/>
                </a:solidFill>
                <a:latin typeface="Consolas" panose="020B0609020204030204" pitchFamily="49" charset="0"/>
              </a:rPr>
              <a:t> i = 0; i &lt; n; i++) {</a:t>
            </a:r>
          </a:p>
          <a:p>
            <a:pPr defTabSz="357188"/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		for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j = 0; j &lt; m;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j++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	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fprintf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fout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"%d "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arr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][j]);</a:t>
            </a: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fprintf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fout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"\n"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7188"/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fclose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fout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B55ECD5D-D142-B343-E310-88A6B22C6C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4169" y="4653135"/>
            <a:ext cx="3359392" cy="1986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9110040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Загрузить из файла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1E2A112A-6CFD-4660-9BF8-8DC33023E526}"/>
              </a:ext>
            </a:extLst>
          </p:cNvPr>
          <p:cNvSpPr txBox="1"/>
          <p:nvPr/>
        </p:nvSpPr>
        <p:spPr>
          <a:xfrm>
            <a:off x="395536" y="1076227"/>
            <a:ext cx="849694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C1C7DB5-602D-49BC-920E-9E1EA9462E63}"/>
              </a:ext>
            </a:extLst>
          </p:cNvPr>
          <p:cNvSpPr txBox="1"/>
          <p:nvPr/>
        </p:nvSpPr>
        <p:spPr>
          <a:xfrm>
            <a:off x="395536" y="879453"/>
            <a:ext cx="8496944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57188"/>
            <a:r>
              <a:rPr lang="ru-RU" sz="1800" dirty="0">
                <a:solidFill>
                  <a:srgbClr val="008000"/>
                </a:solidFill>
                <a:latin typeface="Consolas" panose="020B0609020204030204" pitchFamily="49" charset="0"/>
              </a:rPr>
              <a:t>// Загрузка состояния</a:t>
            </a: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load() {</a:t>
            </a:r>
          </a:p>
          <a:p>
            <a:pPr defTabSz="357188"/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800" dirty="0">
                <a:solidFill>
                  <a:srgbClr val="2B91AF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>
                <a:solidFill>
                  <a:srgbClr val="2B91AF"/>
                </a:solidFill>
                <a:latin typeface="Consolas" panose="020B0609020204030204" pitchFamily="49" charset="0"/>
              </a:rPr>
              <a:t>FILE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* fin =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fopen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"c:\\Temp\\arr1.txt"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"rt"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ru-RU" sz="18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(fin == </a:t>
            </a:r>
            <a:r>
              <a:rPr lang="en-US" sz="1800" dirty="0">
                <a:solidFill>
                  <a:srgbClr val="6F008A"/>
                </a:solidFill>
                <a:latin typeface="Consolas" panose="020B0609020204030204" pitchFamily="49" charset="0"/>
              </a:rPr>
              <a:t>NULL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7188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ru-RU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ru-RU" sz="1800" dirty="0">
                <a:solidFill>
                  <a:srgbClr val="A31515"/>
                </a:solidFill>
                <a:latin typeface="Consolas" panose="020B0609020204030204" pitchFamily="49" charset="0"/>
              </a:rPr>
              <a:t>"Входной файл не найден"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ru-RU" sz="1800" dirty="0">
                <a:solidFill>
                  <a:srgbClr val="0000FF"/>
                </a:solidFill>
                <a:latin typeface="Consolas" panose="020B0609020204030204" pitchFamily="49" charset="0"/>
              </a:rPr>
              <a:t>		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defTabSz="357188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}</a:t>
            </a:r>
          </a:p>
          <a:p>
            <a:pPr defTabSz="357188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</a:p>
          <a:p>
            <a:pPr defTabSz="357188"/>
            <a:r>
              <a:rPr lang="ru-RU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fscanf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(fin, 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"%d"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, &amp;n);</a:t>
            </a:r>
          </a:p>
          <a:p>
            <a:pPr defTabSz="357188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fscanf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(fin, 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"%d"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, &amp;m);</a:t>
            </a:r>
          </a:p>
          <a:p>
            <a:pPr defTabSz="357188"/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8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nn-NO" sz="18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nn-NO" sz="18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nn-NO" sz="1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nn-NO" sz="1800" dirty="0">
                <a:solidFill>
                  <a:srgbClr val="000000"/>
                </a:solidFill>
                <a:latin typeface="Consolas" panose="020B0609020204030204" pitchFamily="49" charset="0"/>
              </a:rPr>
              <a:t> i = 0; i &lt; n; i++) {</a:t>
            </a:r>
          </a:p>
          <a:p>
            <a:pPr defTabSz="357188"/>
            <a:r>
              <a:rPr lang="ru-RU" sz="1800" dirty="0">
                <a:solidFill>
                  <a:srgbClr val="0000FF"/>
                </a:solidFill>
                <a:latin typeface="Consolas" panose="020B0609020204030204" pitchFamily="49" charset="0"/>
              </a:rPr>
              <a:t>		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j = 0; j &lt; m;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j++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7188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	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fscanf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(fin, 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"%d"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, &amp;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arr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][j]);</a:t>
            </a:r>
          </a:p>
          <a:p>
            <a:pPr defTabSz="357188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	}</a:t>
            </a:r>
          </a:p>
          <a:p>
            <a:pPr defTabSz="357188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}</a:t>
            </a:r>
          </a:p>
          <a:p>
            <a:pPr defTabSz="357188"/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fclose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(fin);</a:t>
            </a:r>
          </a:p>
          <a:p>
            <a:pPr defTabSz="357188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CCF83435-A60A-5F6F-94FB-7F156905B0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4169" y="4653135"/>
            <a:ext cx="3359392" cy="1986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5091088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Демонстрация сохранения и загрузки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1E2A112A-6CFD-4660-9BF8-8DC33023E526}"/>
              </a:ext>
            </a:extLst>
          </p:cNvPr>
          <p:cNvSpPr txBox="1"/>
          <p:nvPr/>
        </p:nvSpPr>
        <p:spPr>
          <a:xfrm>
            <a:off x="395536" y="1076227"/>
            <a:ext cx="849694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C1C7DB5-602D-49BC-920E-9E1EA9462E63}"/>
              </a:ext>
            </a:extLst>
          </p:cNvPr>
          <p:cNvSpPr txBox="1"/>
          <p:nvPr/>
        </p:nvSpPr>
        <p:spPr>
          <a:xfrm>
            <a:off x="395536" y="1076227"/>
            <a:ext cx="8496944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57188"/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main() {</a:t>
            </a:r>
          </a:p>
          <a:p>
            <a:pPr defTabSz="357188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SetConsoleCP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(1251);</a:t>
            </a:r>
          </a:p>
          <a:p>
            <a:pPr defTabSz="357188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SetConsoleOutputCP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(1251);</a:t>
            </a:r>
          </a:p>
          <a:p>
            <a:pPr defTabSz="357188"/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print();</a:t>
            </a: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endParaRPr lang="en-US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addColumn0();</a:t>
            </a: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print();</a:t>
            </a:r>
          </a:p>
          <a:p>
            <a:pPr defTabSz="357188"/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save();</a:t>
            </a:r>
          </a:p>
          <a:p>
            <a:pPr defTabSz="357188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print();</a:t>
            </a:r>
          </a:p>
          <a:p>
            <a:pPr defTabSz="357188"/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fillIx10();</a:t>
            </a:r>
          </a:p>
          <a:p>
            <a:pPr defTabSz="357188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print();</a:t>
            </a:r>
          </a:p>
          <a:p>
            <a:pPr defTabSz="357188"/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load();</a:t>
            </a:r>
          </a:p>
          <a:p>
            <a:pPr defTabSz="357188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print();</a:t>
            </a:r>
          </a:p>
          <a:p>
            <a:pPr defTabSz="357188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4C6E479E-0D9E-6C78-D9C6-ADD1638D59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3848" y="3795036"/>
            <a:ext cx="3359392" cy="198673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06709127-067D-583F-47C5-C2D66A897F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6056" y="1076227"/>
            <a:ext cx="3745178" cy="5282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987718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65751292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5208" y="2060848"/>
            <a:ext cx="8229600" cy="1143000"/>
          </a:xfrm>
        </p:spPr>
        <p:txBody>
          <a:bodyPr>
            <a:normAutofit/>
          </a:bodyPr>
          <a:lstStyle/>
          <a:p>
            <a:r>
              <a:rPr lang="ru-RU" b="1" dirty="0"/>
              <a:t>Лабораторная работа №15</a:t>
            </a: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xmlns="" id="{67F36D55-042F-4E0F-B730-32C761BB4897}"/>
              </a:ext>
            </a:extLst>
          </p:cNvPr>
          <p:cNvSpPr txBox="1">
            <a:spLocks/>
          </p:cNvSpPr>
          <p:nvPr/>
        </p:nvSpPr>
        <p:spPr>
          <a:xfrm>
            <a:off x="185208" y="335699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>
                <a:solidFill>
                  <a:srgbClr val="0070C0"/>
                </a:solidFill>
              </a:rPr>
              <a:t>Простейшие операции с двухмерными массивами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xmlns="" val="356679543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ru-RU" sz="3200" b="1" dirty="0"/>
              <a:t>Задача 1. Создать консольное меню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5351AF43-26C1-4938-B994-784CD1713893}"/>
              </a:ext>
            </a:extLst>
          </p:cNvPr>
          <p:cNvSpPr/>
          <p:nvPr/>
        </p:nvSpPr>
        <p:spPr>
          <a:xfrm>
            <a:off x="107504" y="908720"/>
            <a:ext cx="892899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Создать меню, при помощи которого можно выбирать операции над двухмерным массивом.</a:t>
            </a:r>
            <a:r>
              <a:rPr lang="en-US" dirty="0"/>
              <a:t> </a:t>
            </a:r>
            <a:r>
              <a:rPr lang="ru-RU" dirty="0"/>
              <a:t>Выводить состояние массива перед каждым обращении к меню.</a:t>
            </a: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F711901B-F607-4502-8A70-F98A9111A9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624" y="1832050"/>
            <a:ext cx="6408712" cy="4562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9732047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ru-RU" sz="3200" b="1" dirty="0"/>
              <a:t>Задача </a:t>
            </a:r>
            <a:r>
              <a:rPr lang="en-US" sz="3200" b="1" dirty="0"/>
              <a:t>2</a:t>
            </a:r>
            <a:r>
              <a:rPr lang="ru-RU" sz="3200" b="1" dirty="0"/>
              <a:t>. Реализовать операции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5351AF43-26C1-4938-B994-784CD1713893}"/>
              </a:ext>
            </a:extLst>
          </p:cNvPr>
          <p:cNvSpPr/>
          <p:nvPr/>
        </p:nvSpPr>
        <p:spPr>
          <a:xfrm>
            <a:off x="107504" y="908720"/>
            <a:ext cx="892899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Прикрутить операции, ранее разобранные в лекции:</a:t>
            </a:r>
          </a:p>
          <a:p>
            <a:pPr marL="342900" indent="-342900">
              <a:buAutoNum type="arabicPeriod"/>
            </a:pPr>
            <a:r>
              <a:rPr lang="ru-RU" dirty="0"/>
              <a:t>Заполнить значениями </a:t>
            </a:r>
            <a:r>
              <a:rPr lang="en-US" dirty="0" err="1"/>
              <a:t>i</a:t>
            </a:r>
            <a:r>
              <a:rPr lang="en-US" dirty="0"/>
              <a:t> * 10 + j</a:t>
            </a:r>
          </a:p>
          <a:p>
            <a:pPr marL="342900" indent="-342900">
              <a:buAutoNum type="arabicPeriod"/>
            </a:pPr>
            <a:r>
              <a:rPr lang="ru-RU" dirty="0"/>
              <a:t>Заполнить нулями</a:t>
            </a:r>
          </a:p>
          <a:p>
            <a:pPr marL="342900" indent="-342900">
              <a:buAutoNum type="arabicPeriod"/>
            </a:pPr>
            <a:r>
              <a:rPr lang="ru-RU" dirty="0"/>
              <a:t>Заполнить случайными значениями</a:t>
            </a: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F711901B-F607-4502-8A70-F98A9111A9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7518" y="2420888"/>
            <a:ext cx="5928963" cy="4221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2899035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ru-RU" sz="3200" b="1" dirty="0"/>
              <a:t>Задача 3. Реализовать операцию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5351AF43-26C1-4938-B994-784CD1713893}"/>
              </a:ext>
            </a:extLst>
          </p:cNvPr>
          <p:cNvSpPr/>
          <p:nvPr/>
        </p:nvSpPr>
        <p:spPr>
          <a:xfrm>
            <a:off x="107504" y="908720"/>
            <a:ext cx="89289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Реализовать и прикрутить к меню операцию – «Все нечетные увеличить в 10 раз»</a:t>
            </a: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F711901B-F607-4502-8A70-F98A9111A9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7518" y="2420888"/>
            <a:ext cx="5928963" cy="4221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1893133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ru-RU" sz="3200" b="1" dirty="0"/>
              <a:t>Задача 4. Реализовать операцию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5351AF43-26C1-4938-B994-784CD1713893}"/>
              </a:ext>
            </a:extLst>
          </p:cNvPr>
          <p:cNvSpPr/>
          <p:nvPr/>
        </p:nvSpPr>
        <p:spPr>
          <a:xfrm>
            <a:off x="107504" y="908720"/>
            <a:ext cx="89289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Реализовать и прикрутить к меню операцию – «Все кратные 10 уменьшить в 10 раз»</a:t>
            </a: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F711901B-F607-4502-8A70-F98A9111A9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7518" y="2420888"/>
            <a:ext cx="5928963" cy="4221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2299401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418058"/>
          </a:xfrm>
        </p:spPr>
        <p:txBody>
          <a:bodyPr>
            <a:noAutofit/>
          </a:bodyPr>
          <a:lstStyle/>
          <a:p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ЛР15: Задания на закрепление и отработку</a:t>
            </a:r>
            <a:endParaRPr lang="ru-RU" sz="32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764704"/>
            <a:ext cx="8550696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rabicParenR"/>
            </a:pPr>
            <a:r>
              <a:rPr lang="ru-RU" sz="2000" dirty="0"/>
              <a:t>Доделать задачи 1-4.</a:t>
            </a:r>
          </a:p>
          <a:p>
            <a:pPr marL="457200" indent="-457200">
              <a:buAutoNum type="arabicParenR"/>
            </a:pPr>
            <a:endParaRPr lang="ru-RU" sz="2000" dirty="0"/>
          </a:p>
          <a:p>
            <a:r>
              <a:rPr lang="ru-RU" sz="2000" dirty="0"/>
              <a:t>2) Задача 5. Добавить в программу возможность ввода массива с клавиатуры</a:t>
            </a:r>
          </a:p>
          <a:p>
            <a:endParaRPr lang="ru-RU" sz="2000" dirty="0"/>
          </a:p>
          <a:p>
            <a:r>
              <a:rPr lang="ru-RU" sz="2000" dirty="0"/>
              <a:t>3) Задача 6. Добавить в программу возможность сохранения массива в файле и его загрузки из готового файла</a:t>
            </a:r>
          </a:p>
          <a:p>
            <a:endParaRPr lang="ru-RU" sz="2000" dirty="0"/>
          </a:p>
          <a:p>
            <a:r>
              <a:rPr lang="ru-RU" sz="2000" dirty="0"/>
              <a:t>4) Задача 7. удалить заданную строку  из массива</a:t>
            </a:r>
          </a:p>
          <a:p>
            <a:endParaRPr lang="ru-RU" sz="2000" dirty="0"/>
          </a:p>
          <a:p>
            <a:r>
              <a:rPr lang="ru-RU" sz="2000" dirty="0"/>
              <a:t>5) Задача 8. Продублировать заданный столбец массива</a:t>
            </a:r>
          </a:p>
          <a:p>
            <a:endParaRPr lang="ru-RU" sz="2000" dirty="0"/>
          </a:p>
          <a:p>
            <a:r>
              <a:rPr lang="ru-RU" sz="2000" dirty="0"/>
              <a:t>6) Задача 9. Выполнить задание по варианту</a:t>
            </a:r>
          </a:p>
          <a:p>
            <a:endParaRPr lang="ru-RU" sz="2000" dirty="0"/>
          </a:p>
          <a:p>
            <a:r>
              <a:rPr lang="ru-RU" sz="2000" dirty="0"/>
              <a:t>7) Задача 10*. Выполнить задание по варианту</a:t>
            </a:r>
          </a:p>
          <a:p>
            <a:endParaRPr lang="ru-RU" sz="2000" dirty="0"/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xmlns="" val="385479900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418058"/>
          </a:xfrm>
        </p:spPr>
        <p:txBody>
          <a:bodyPr>
            <a:noAutofit/>
          </a:bodyPr>
          <a:lstStyle/>
          <a:p>
            <a:r>
              <a:rPr lang="ru-RU" sz="3200" b="1" dirty="0"/>
              <a:t>Варианты для задачи 9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764704"/>
            <a:ext cx="4284476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/>
              <a:t>Вариант А1:</a:t>
            </a:r>
          </a:p>
          <a:p>
            <a:r>
              <a:rPr lang="ru-RU" sz="1400" dirty="0"/>
              <a:t>В массиве все элементы, стоящие выше и левее минимального элемента, заменить на среднее арифметическое минимального и максимального элементов.</a:t>
            </a:r>
          </a:p>
          <a:p>
            <a:r>
              <a:rPr lang="ru-RU" sz="1400" dirty="0"/>
              <a:t> </a:t>
            </a:r>
          </a:p>
          <a:p>
            <a:r>
              <a:rPr lang="ru-RU" sz="1400" dirty="0"/>
              <a:t>Вариант А2:</a:t>
            </a:r>
          </a:p>
          <a:p>
            <a:r>
              <a:rPr lang="ru-RU" sz="1400" dirty="0"/>
              <a:t>В массиве все элементы, стоящие ниже и левее максимального элемента, заменить на среднее арифметическое минимального и максимального элементов последнего столбца.</a:t>
            </a:r>
          </a:p>
          <a:p>
            <a:r>
              <a:rPr lang="ru-RU" sz="1400" dirty="0"/>
              <a:t> </a:t>
            </a:r>
          </a:p>
          <a:p>
            <a:r>
              <a:rPr lang="ru-RU" sz="1400" dirty="0"/>
              <a:t>Вариант А3:</a:t>
            </a:r>
          </a:p>
          <a:p>
            <a:r>
              <a:rPr lang="ru-RU" sz="1400" dirty="0"/>
              <a:t>В массиве все элементы, стоящие ниже и левее максимального элемента, заменить на минимальный элемент.</a:t>
            </a:r>
          </a:p>
          <a:p>
            <a:r>
              <a:rPr lang="ru-RU" sz="1400" dirty="0"/>
              <a:t> </a:t>
            </a:r>
          </a:p>
          <a:p>
            <a:r>
              <a:rPr lang="ru-RU" sz="1400" dirty="0"/>
              <a:t>Вариант А4:</a:t>
            </a:r>
          </a:p>
          <a:p>
            <a:r>
              <a:rPr lang="ru-RU" sz="1400" dirty="0"/>
              <a:t>В массиве все нечетные элементы, стоящие ниже минимального элемента массива и стоящие слева от максимального элемента массива, заменить на 0.</a:t>
            </a:r>
          </a:p>
          <a:p>
            <a:r>
              <a:rPr lang="ru-RU" sz="1400" dirty="0"/>
              <a:t> </a:t>
            </a:r>
          </a:p>
          <a:p>
            <a:r>
              <a:rPr lang="ru-RU" sz="1400" dirty="0"/>
              <a:t>Вариант А5:</a:t>
            </a:r>
          </a:p>
          <a:p>
            <a:r>
              <a:rPr lang="ru-RU" sz="1400" dirty="0"/>
              <a:t>В массиве все четные элементы, стоящие снизу от максимального элемента массива, заменить на максимальный элемент столбца, в котором они расположены.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716016" y="836712"/>
            <a:ext cx="410445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/>
              <a:t>Вариант А6:</a:t>
            </a:r>
          </a:p>
          <a:p>
            <a:r>
              <a:rPr lang="ru-RU" sz="1400" dirty="0"/>
              <a:t>В массиве все нечетные элементы, стоящие сверху от минимального элемента массива, заменить на максимальный элемент строки, в которой они расположены.</a:t>
            </a:r>
          </a:p>
          <a:p>
            <a:r>
              <a:rPr lang="ru-RU" sz="1400" dirty="0"/>
              <a:t> </a:t>
            </a:r>
          </a:p>
          <a:p>
            <a:r>
              <a:rPr lang="ru-RU" sz="1400" dirty="0"/>
              <a:t>Вариант А7:</a:t>
            </a:r>
          </a:p>
          <a:p>
            <a:r>
              <a:rPr lang="ru-RU" sz="1400" dirty="0"/>
              <a:t>В массиве все элементы, имеющие четное значение суммы индексов, заменить на минимальный элемент массива.</a:t>
            </a:r>
          </a:p>
          <a:p>
            <a:r>
              <a:rPr lang="ru-RU" sz="1400" dirty="0"/>
              <a:t> </a:t>
            </a:r>
          </a:p>
          <a:p>
            <a:r>
              <a:rPr lang="ru-RU" sz="1400" dirty="0"/>
              <a:t> </a:t>
            </a:r>
          </a:p>
          <a:p>
            <a:r>
              <a:rPr lang="ru-RU" sz="1400" dirty="0"/>
              <a:t>Вариант А8:</a:t>
            </a:r>
          </a:p>
          <a:p>
            <a:r>
              <a:rPr lang="ru-RU" sz="1400" dirty="0"/>
              <a:t>Обнулить элементы в тех столбцах, в которых встречается хотя бы два одинаковых элемента.</a:t>
            </a:r>
          </a:p>
          <a:p>
            <a:r>
              <a:rPr lang="ru-RU" sz="1400" dirty="0"/>
              <a:t> </a:t>
            </a:r>
          </a:p>
          <a:p>
            <a:r>
              <a:rPr lang="ru-RU" sz="1400" dirty="0"/>
              <a:t>Вариант А9:</a:t>
            </a:r>
          </a:p>
          <a:p>
            <a:r>
              <a:rPr lang="ru-RU" sz="1400" dirty="0"/>
              <a:t>Обнулить элементы тех строк, в которых встречается более двух нулевых элементов.</a:t>
            </a:r>
          </a:p>
          <a:p>
            <a:r>
              <a:rPr lang="ru-RU" sz="1400" dirty="0"/>
              <a:t> </a:t>
            </a:r>
          </a:p>
          <a:p>
            <a:r>
              <a:rPr lang="ru-RU" sz="1400" dirty="0"/>
              <a:t>Вариант А10:</a:t>
            </a:r>
          </a:p>
          <a:p>
            <a:r>
              <a:rPr lang="ru-RU" sz="1400" dirty="0"/>
              <a:t>Обнулить элементы тех столбцов, в которых нет ни одного четного элемента.</a:t>
            </a:r>
          </a:p>
          <a:p>
            <a:r>
              <a:rPr lang="ru-RU" sz="1400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xmlns="" val="230730462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418058"/>
          </a:xfrm>
        </p:spPr>
        <p:txBody>
          <a:bodyPr>
            <a:noAutofit/>
          </a:bodyPr>
          <a:lstStyle/>
          <a:p>
            <a:r>
              <a:rPr lang="ru-RU" sz="3200" b="1" dirty="0"/>
              <a:t>Варианты для задачи 10*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764704"/>
            <a:ext cx="4104456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dirty="0">
                <a:solidFill>
                  <a:schemeClr val="bg1">
                    <a:lumMod val="85000"/>
                  </a:schemeClr>
                </a:solidFill>
              </a:rPr>
              <a:t>!!!</a:t>
            </a:r>
            <a:endParaRPr lang="en-US" sz="13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701986" y="764704"/>
            <a:ext cx="4406518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dirty="0">
                <a:solidFill>
                  <a:schemeClr val="bg1">
                    <a:lumMod val="85000"/>
                  </a:schemeClr>
                </a:solidFill>
              </a:rPr>
              <a:t>!!!!</a:t>
            </a:r>
            <a:endParaRPr lang="en-US" sz="13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764704"/>
            <a:ext cx="410445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Вариант </a:t>
            </a:r>
            <a:r>
              <a:rPr lang="en-US" dirty="0"/>
              <a:t>B</a:t>
            </a:r>
            <a:r>
              <a:rPr lang="ru-RU" dirty="0"/>
              <a:t>1:</a:t>
            </a:r>
          </a:p>
          <a:p>
            <a:r>
              <a:rPr lang="ru-RU" dirty="0"/>
              <a:t>Удалить те столбцы, в которых встречается хотя бы два одинаковых элемента.</a:t>
            </a:r>
          </a:p>
          <a:p>
            <a:r>
              <a:rPr lang="ru-RU" dirty="0"/>
              <a:t> </a:t>
            </a:r>
          </a:p>
          <a:p>
            <a:r>
              <a:rPr lang="ru-RU" dirty="0"/>
              <a:t>Вариант </a:t>
            </a:r>
            <a:r>
              <a:rPr lang="en-US" dirty="0"/>
              <a:t>B</a:t>
            </a:r>
            <a:r>
              <a:rPr lang="ru-RU" dirty="0"/>
              <a:t>2:</a:t>
            </a:r>
          </a:p>
          <a:p>
            <a:r>
              <a:rPr lang="ru-RU" dirty="0"/>
              <a:t>Удалить те строки, в которых элемент </a:t>
            </a:r>
            <a:r>
              <a:rPr lang="en-US" dirty="0"/>
              <a:t>a</a:t>
            </a:r>
            <a:r>
              <a:rPr lang="ru-RU" dirty="0"/>
              <a:t>[</a:t>
            </a:r>
            <a:r>
              <a:rPr lang="en-US" dirty="0" err="1"/>
              <a:t>i</a:t>
            </a:r>
            <a:r>
              <a:rPr lang="ru-RU" dirty="0"/>
              <a:t>][</a:t>
            </a:r>
            <a:r>
              <a:rPr lang="en-US" dirty="0" err="1"/>
              <a:t>i</a:t>
            </a:r>
            <a:r>
              <a:rPr lang="ru-RU" dirty="0"/>
              <a:t>] - четный.</a:t>
            </a:r>
          </a:p>
          <a:p>
            <a:r>
              <a:rPr lang="en-US" dirty="0"/>
              <a:t> </a:t>
            </a:r>
            <a:endParaRPr lang="ru-RU" dirty="0"/>
          </a:p>
          <a:p>
            <a:r>
              <a:rPr lang="ru-RU" dirty="0"/>
              <a:t>Вариант </a:t>
            </a:r>
            <a:r>
              <a:rPr lang="en-US" dirty="0"/>
              <a:t>B3</a:t>
            </a:r>
            <a:r>
              <a:rPr lang="ru-RU" dirty="0"/>
              <a:t>:</a:t>
            </a:r>
          </a:p>
          <a:p>
            <a:r>
              <a:rPr lang="ru-RU" dirty="0"/>
              <a:t>Удалить те строки, в которых встречаются нулевые элементы.</a:t>
            </a:r>
          </a:p>
          <a:p>
            <a:r>
              <a:rPr lang="en-US" dirty="0"/>
              <a:t> </a:t>
            </a:r>
            <a:endParaRPr lang="ru-RU" dirty="0"/>
          </a:p>
          <a:p>
            <a:r>
              <a:rPr lang="ru-RU" dirty="0"/>
              <a:t>Вариант </a:t>
            </a:r>
            <a:r>
              <a:rPr lang="en-US" dirty="0"/>
              <a:t>B</a:t>
            </a:r>
            <a:r>
              <a:rPr lang="ru-RU" dirty="0"/>
              <a:t>4:</a:t>
            </a:r>
          </a:p>
          <a:p>
            <a:r>
              <a:rPr lang="ru-RU" dirty="0"/>
              <a:t>Удалить те строки, в которых есть четные элементы.</a:t>
            </a:r>
          </a:p>
          <a:p>
            <a:r>
              <a:rPr lang="en-US" dirty="0"/>
              <a:t> </a:t>
            </a:r>
            <a:endParaRPr lang="ru-RU" dirty="0"/>
          </a:p>
          <a:p>
            <a:r>
              <a:rPr lang="ru-RU" dirty="0"/>
              <a:t>Вариант </a:t>
            </a:r>
            <a:r>
              <a:rPr lang="en-US" dirty="0"/>
              <a:t>B</a:t>
            </a:r>
            <a:r>
              <a:rPr lang="ru-RU" dirty="0"/>
              <a:t>5:</a:t>
            </a:r>
          </a:p>
          <a:p>
            <a:r>
              <a:rPr lang="ru-RU" dirty="0"/>
              <a:t>Удалить те столбцы, в которых нет четных элементов.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788024" y="764704"/>
            <a:ext cx="4104456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Вариант </a:t>
            </a:r>
            <a:r>
              <a:rPr lang="en-US" dirty="0"/>
              <a:t>B</a:t>
            </a:r>
            <a:r>
              <a:rPr lang="ru-RU" dirty="0"/>
              <a:t>6:</a:t>
            </a:r>
          </a:p>
          <a:p>
            <a:r>
              <a:rPr lang="ru-RU" dirty="0"/>
              <a:t>Удалить те столбцы, элементы в которых упорядочены по возрастанию.</a:t>
            </a:r>
          </a:p>
          <a:p>
            <a:r>
              <a:rPr lang="en-US" dirty="0"/>
              <a:t> </a:t>
            </a:r>
            <a:endParaRPr lang="ru-RU" dirty="0"/>
          </a:p>
          <a:p>
            <a:r>
              <a:rPr lang="ru-RU" dirty="0"/>
              <a:t>Вариант </a:t>
            </a:r>
            <a:r>
              <a:rPr lang="en-US" dirty="0"/>
              <a:t>B</a:t>
            </a:r>
            <a:r>
              <a:rPr lang="ru-RU" dirty="0"/>
              <a:t>7:</a:t>
            </a:r>
          </a:p>
          <a:p>
            <a:r>
              <a:rPr lang="ru-RU" dirty="0"/>
              <a:t>Удалить те столбцы, в которых элемент </a:t>
            </a:r>
            <a:r>
              <a:rPr lang="en-US" dirty="0"/>
              <a:t>a</a:t>
            </a:r>
            <a:r>
              <a:rPr lang="ru-RU" dirty="0"/>
              <a:t>[</a:t>
            </a:r>
            <a:r>
              <a:rPr lang="en-US" dirty="0" err="1"/>
              <a:t>i</a:t>
            </a:r>
            <a:r>
              <a:rPr lang="ru-RU" dirty="0"/>
              <a:t>][</a:t>
            </a:r>
            <a:r>
              <a:rPr lang="en-US" dirty="0" err="1"/>
              <a:t>i</a:t>
            </a:r>
            <a:r>
              <a:rPr lang="ru-RU" dirty="0"/>
              <a:t>] является максимальным элементом столбца.</a:t>
            </a:r>
          </a:p>
          <a:p>
            <a:r>
              <a:rPr lang="ru-RU" dirty="0"/>
              <a:t> </a:t>
            </a:r>
          </a:p>
          <a:p>
            <a:r>
              <a:rPr lang="ru-RU" dirty="0"/>
              <a:t>Вариант </a:t>
            </a:r>
            <a:r>
              <a:rPr lang="en-US" dirty="0"/>
              <a:t>B</a:t>
            </a:r>
            <a:r>
              <a:rPr lang="ru-RU" dirty="0"/>
              <a:t>8:</a:t>
            </a:r>
          </a:p>
          <a:p>
            <a:r>
              <a:rPr lang="ru-RU" dirty="0"/>
              <a:t>Продублировать те строки, в которых встречается хотя бы два одинаковых элемента.</a:t>
            </a:r>
          </a:p>
          <a:p>
            <a:r>
              <a:rPr lang="ru-RU" dirty="0"/>
              <a:t> </a:t>
            </a:r>
          </a:p>
          <a:p>
            <a:r>
              <a:rPr lang="ru-RU" dirty="0"/>
              <a:t>Вариант </a:t>
            </a:r>
            <a:r>
              <a:rPr lang="en-US" dirty="0"/>
              <a:t>B</a:t>
            </a:r>
            <a:r>
              <a:rPr lang="ru-RU" dirty="0"/>
              <a:t>9:</a:t>
            </a:r>
          </a:p>
          <a:p>
            <a:r>
              <a:rPr lang="ru-RU" dirty="0"/>
              <a:t>Продублировать те строки, в которых встречаются нулевые элементы.</a:t>
            </a:r>
          </a:p>
          <a:p>
            <a:r>
              <a:rPr lang="ru-RU" dirty="0"/>
              <a:t> </a:t>
            </a:r>
          </a:p>
          <a:p>
            <a:r>
              <a:rPr lang="ru-RU" dirty="0"/>
              <a:t>Вариант </a:t>
            </a:r>
            <a:r>
              <a:rPr lang="en-US" dirty="0"/>
              <a:t>B</a:t>
            </a:r>
            <a:r>
              <a:rPr lang="ru-RU" dirty="0"/>
              <a:t>10:</a:t>
            </a:r>
          </a:p>
          <a:p>
            <a:r>
              <a:rPr lang="ru-RU" dirty="0"/>
              <a:t>Продублировать те строки, в которых есть четные элементы.</a:t>
            </a:r>
          </a:p>
        </p:txBody>
      </p:sp>
    </p:spTree>
    <p:extLst>
      <p:ext uri="{BB962C8B-B14F-4D97-AF65-F5344CB8AC3E}">
        <p14:creationId xmlns:p14="http://schemas.microsoft.com/office/powerpoint/2010/main" xmlns="" val="287174616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418058"/>
          </a:xfrm>
        </p:spPr>
        <p:txBody>
          <a:bodyPr>
            <a:noAutofit/>
          </a:bodyPr>
          <a:lstStyle/>
          <a:p>
            <a:r>
              <a:rPr lang="ru-RU" sz="3200" b="1" dirty="0"/>
              <a:t>ИТОГО по ЛР15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610136"/>
            <a:ext cx="8550696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r>
              <a:rPr lang="ru-RU" sz="2300" dirty="0"/>
              <a:t>Познакомились с несколькими операциями над двухмерными массивами</a:t>
            </a:r>
          </a:p>
          <a:p>
            <a:endParaRPr lang="ru-RU" sz="2300" dirty="0"/>
          </a:p>
        </p:txBody>
      </p:sp>
    </p:spTree>
    <p:extLst>
      <p:ext uri="{BB962C8B-B14F-4D97-AF65-F5344CB8AC3E}">
        <p14:creationId xmlns:p14="http://schemas.microsoft.com/office/powerpoint/2010/main" xmlns="" val="179511420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82446696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70892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Использование двухмерного массива для игры</a:t>
            </a:r>
            <a:endParaRPr lang="ru-RU" b="1" i="1" dirty="0"/>
          </a:p>
        </p:txBody>
      </p:sp>
    </p:spTree>
    <p:extLst>
      <p:ext uri="{BB962C8B-B14F-4D97-AF65-F5344CB8AC3E}">
        <p14:creationId xmlns:p14="http://schemas.microsoft.com/office/powerpoint/2010/main" xmlns="" val="372296806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ru-RU" sz="3200" b="1" dirty="0"/>
              <a:t>Как представить карту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5351AF43-26C1-4938-B994-784CD1713893}"/>
              </a:ext>
            </a:extLst>
          </p:cNvPr>
          <p:cNvSpPr/>
          <p:nvPr/>
        </p:nvSpPr>
        <p:spPr>
          <a:xfrm>
            <a:off x="107504" y="908720"/>
            <a:ext cx="892899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808080"/>
                </a:solidFill>
                <a:latin typeface="Consolas" panose="020B0609020204030204" pitchFamily="49" charset="0"/>
              </a:rPr>
              <a:t>#define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6F008A"/>
                </a:solidFill>
                <a:latin typeface="Consolas" panose="020B0609020204030204" pitchFamily="49" charset="0"/>
              </a:rPr>
              <a:t>N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10</a:t>
            </a:r>
          </a:p>
          <a:p>
            <a:r>
              <a:rPr lang="en-US" sz="1800" dirty="0">
                <a:solidFill>
                  <a:srgbClr val="808080"/>
                </a:solidFill>
                <a:latin typeface="Consolas" panose="020B0609020204030204" pitchFamily="49" charset="0"/>
              </a:rPr>
              <a:t>#define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6F008A"/>
                </a:solidFill>
                <a:latin typeface="Consolas" panose="020B0609020204030204" pitchFamily="49" charset="0"/>
              </a:rPr>
              <a:t>M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15</a:t>
            </a:r>
            <a:endParaRPr lang="ru-RU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r>
              <a:rPr lang="ru-RU" sz="1800" dirty="0">
                <a:solidFill>
                  <a:srgbClr val="008000"/>
                </a:solidFill>
                <a:latin typeface="Consolas" panose="020B0609020204030204" pitchFamily="49" charset="0"/>
              </a:rPr>
              <a:t>// Коды ячеек:</a:t>
            </a: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ru-RU" sz="1800" dirty="0">
                <a:solidFill>
                  <a:srgbClr val="008000"/>
                </a:solidFill>
                <a:latin typeface="Consolas" panose="020B0609020204030204" pitchFamily="49" charset="0"/>
              </a:rPr>
              <a:t>// 0 - свободна</a:t>
            </a: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ru-RU" sz="1800" dirty="0">
                <a:solidFill>
                  <a:srgbClr val="008000"/>
                </a:solidFill>
                <a:latin typeface="Consolas" panose="020B0609020204030204" pitchFamily="49" charset="0"/>
              </a:rPr>
              <a:t>// 1 - игрок</a:t>
            </a: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ru-RU" sz="1800" dirty="0">
                <a:solidFill>
                  <a:srgbClr val="008000"/>
                </a:solidFill>
                <a:latin typeface="Consolas" panose="020B0609020204030204" pitchFamily="49" charset="0"/>
              </a:rPr>
              <a:t>// 2 - препятствие</a:t>
            </a: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ru-RU" sz="1800" dirty="0">
                <a:solidFill>
                  <a:srgbClr val="008000"/>
                </a:solidFill>
                <a:latin typeface="Consolas" panose="020B0609020204030204" pitchFamily="49" charset="0"/>
              </a:rPr>
              <a:t>// 3 - золото</a:t>
            </a: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map[</a:t>
            </a:r>
            <a:r>
              <a:rPr lang="en-US" sz="1800" dirty="0">
                <a:solidFill>
                  <a:srgbClr val="6F008A"/>
                </a:solidFill>
                <a:latin typeface="Consolas" panose="020B0609020204030204" pitchFamily="49" charset="0"/>
              </a:rPr>
              <a:t>N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][</a:t>
            </a:r>
            <a:r>
              <a:rPr lang="en-US" sz="1800" dirty="0">
                <a:solidFill>
                  <a:srgbClr val="6F008A"/>
                </a:solidFill>
                <a:latin typeface="Consolas" panose="020B0609020204030204" pitchFamily="49" charset="0"/>
              </a:rPr>
              <a:t>M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] = {</a:t>
            </a:r>
          </a:p>
          <a:p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{0, 0, 0, 0, 0,   0, 0, 0, 0, 0,   0, 0, 0, 0, 0},</a:t>
            </a:r>
          </a:p>
          <a:p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{0, 1, 0, 0, 0,   0, 0, 0, 0, 3,   0, 0, 0, 0, 0},</a:t>
            </a:r>
          </a:p>
          <a:p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{0, 0, 0, 0, 0,   0, 0, 0, 0, 3,   0, 0, 0, 0, 0},</a:t>
            </a:r>
          </a:p>
          <a:p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{0, 0, 0, 3, 3,   3, 3, 0, 0, 0,   3, 3, 0, 0, 0},</a:t>
            </a:r>
          </a:p>
          <a:p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{0, 0, 0, 0, 0,   0, 3, 0, 0, 0,   3, 3, 0, 0, 0},</a:t>
            </a:r>
          </a:p>
          <a:p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{0, 0, 0, 0, 0,   0, 3, 3, 3, 0,   0, 0, 0, 0, 0},</a:t>
            </a:r>
          </a:p>
          <a:p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{0, 0, 0, 0, 0,   0, 0, 0, 3, 0,   2, 0, 0, 2, 0},</a:t>
            </a:r>
          </a:p>
          <a:p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{0, 0, 0, 0, 0,   0, 0, 2, 0, 0,   2, 0, 0, 2, 0},</a:t>
            </a:r>
          </a:p>
          <a:p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{0, 0, 0, 0, 0,   0, 2, 2, 2, 2,   2, 2, 2, 2, 0},</a:t>
            </a:r>
          </a:p>
          <a:p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{0, 0, 0, 0, 0,   0, 0, 0, 0, 0,   0, 0, 0, 0, 0}</a:t>
            </a:r>
          </a:p>
          <a:p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};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94068325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BA66AEFD-9148-44B5-9F9F-AE97EDDA40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1920" y="615711"/>
            <a:ext cx="5082636" cy="299631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ru-RU" sz="3200" b="1" dirty="0"/>
              <a:t>Как представить карту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5351AF43-26C1-4938-B994-784CD1713893}"/>
              </a:ext>
            </a:extLst>
          </p:cNvPr>
          <p:cNvSpPr/>
          <p:nvPr/>
        </p:nvSpPr>
        <p:spPr>
          <a:xfrm>
            <a:off x="107504" y="908720"/>
            <a:ext cx="892899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808080"/>
                </a:solidFill>
                <a:latin typeface="Consolas" panose="020B0609020204030204" pitchFamily="49" charset="0"/>
              </a:rPr>
              <a:t>#define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6F008A"/>
                </a:solidFill>
                <a:latin typeface="Consolas" panose="020B0609020204030204" pitchFamily="49" charset="0"/>
              </a:rPr>
              <a:t>N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10</a:t>
            </a:r>
          </a:p>
          <a:p>
            <a:r>
              <a:rPr lang="en-US" sz="1800" dirty="0">
                <a:solidFill>
                  <a:srgbClr val="808080"/>
                </a:solidFill>
                <a:latin typeface="Consolas" panose="020B0609020204030204" pitchFamily="49" charset="0"/>
              </a:rPr>
              <a:t>#define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6F008A"/>
                </a:solidFill>
                <a:latin typeface="Consolas" panose="020B0609020204030204" pitchFamily="49" charset="0"/>
              </a:rPr>
              <a:t>M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15</a:t>
            </a:r>
            <a:endParaRPr lang="ru-RU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r>
              <a:rPr lang="ru-RU" sz="1800" dirty="0">
                <a:solidFill>
                  <a:srgbClr val="008000"/>
                </a:solidFill>
                <a:latin typeface="Consolas" panose="020B0609020204030204" pitchFamily="49" charset="0"/>
              </a:rPr>
              <a:t>// Коды ячеек:</a:t>
            </a: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ru-RU" sz="1800" dirty="0">
                <a:solidFill>
                  <a:srgbClr val="008000"/>
                </a:solidFill>
                <a:latin typeface="Consolas" panose="020B0609020204030204" pitchFamily="49" charset="0"/>
              </a:rPr>
              <a:t>// 0 - свободна</a:t>
            </a: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ru-RU" sz="1800" dirty="0">
                <a:solidFill>
                  <a:srgbClr val="008000"/>
                </a:solidFill>
                <a:latin typeface="Consolas" panose="020B0609020204030204" pitchFamily="49" charset="0"/>
              </a:rPr>
              <a:t>// 1 - игрок</a:t>
            </a: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ru-RU" sz="1800" dirty="0">
                <a:solidFill>
                  <a:srgbClr val="008000"/>
                </a:solidFill>
                <a:latin typeface="Consolas" panose="020B0609020204030204" pitchFamily="49" charset="0"/>
              </a:rPr>
              <a:t>// 2 - препятствие</a:t>
            </a: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ru-RU" sz="1800" dirty="0">
                <a:solidFill>
                  <a:srgbClr val="008000"/>
                </a:solidFill>
                <a:latin typeface="Consolas" panose="020B0609020204030204" pitchFamily="49" charset="0"/>
              </a:rPr>
              <a:t>// 3 - золото</a:t>
            </a: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map[</a:t>
            </a:r>
            <a:r>
              <a:rPr lang="en-US" sz="1800" dirty="0">
                <a:solidFill>
                  <a:srgbClr val="6F008A"/>
                </a:solidFill>
                <a:latin typeface="Consolas" panose="020B0609020204030204" pitchFamily="49" charset="0"/>
              </a:rPr>
              <a:t>N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][</a:t>
            </a:r>
            <a:r>
              <a:rPr lang="en-US" sz="1800" dirty="0">
                <a:solidFill>
                  <a:srgbClr val="6F008A"/>
                </a:solidFill>
                <a:latin typeface="Consolas" panose="020B0609020204030204" pitchFamily="49" charset="0"/>
              </a:rPr>
              <a:t>M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] = {</a:t>
            </a:r>
          </a:p>
          <a:p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{0, 0, 0, 0, 0,   0, 0, 0, 0, 0,   0, 0, 0, 0, 0},</a:t>
            </a:r>
          </a:p>
          <a:p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{0, 1, 0, 0, 0,   0, 0, 0, 0, 3,   0, 0, 0, 0, 0},</a:t>
            </a:r>
          </a:p>
          <a:p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{0, 0, 0, 0, 0,   0, 0, 0, 0, 3,   0, 0, 0, 0, 0},</a:t>
            </a:r>
          </a:p>
          <a:p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{0, 0, 0, 3, 3,   3, 3, 0, 0, 0,   3, 3, 0, 0, 0},</a:t>
            </a:r>
          </a:p>
          <a:p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{0, 0, 0, 0, 0,   0, 3, 0, 0, 0,   3, 3, 0, 0, 0},</a:t>
            </a:r>
          </a:p>
          <a:p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{0, 0, 0, 0, 0,   0, 3, 3, 3, 0,   0, 0, 0, 0, 0},</a:t>
            </a:r>
          </a:p>
          <a:p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{0, 0, 0, 0, 0,   0, 0, 0, 3, 0,   2, 0, 0, 2, 0},</a:t>
            </a:r>
          </a:p>
          <a:p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{0, 0, 0, 0, 0,   0, 0, 2, 0, 0,   2, 0, 0, 2, 0},</a:t>
            </a:r>
          </a:p>
          <a:p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{0, 0, 0, 0, 0,   0, 2, 2, 2, 2,   2, 2, 2, 2, 0},</a:t>
            </a:r>
          </a:p>
          <a:p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{0, 0, 0, 0, 0,   0, 0, 0, 0, 0,   0, 0, 0, 0, 0}</a:t>
            </a:r>
          </a:p>
          <a:p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};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72196428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ru-RU" sz="3200" b="1" dirty="0"/>
              <a:t>Как нарисовать карту (1)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5351AF43-26C1-4938-B994-784CD1713893}"/>
              </a:ext>
            </a:extLst>
          </p:cNvPr>
          <p:cNvSpPr/>
          <p:nvPr/>
        </p:nvSpPr>
        <p:spPr>
          <a:xfrm>
            <a:off x="107504" y="908720"/>
            <a:ext cx="892899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57188"/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#define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6F008A"/>
                </a:solidFill>
                <a:latin typeface="Consolas" panose="020B0609020204030204" pitchFamily="49" charset="0"/>
              </a:rPr>
              <a:t>WIDTH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30</a:t>
            </a:r>
          </a:p>
          <a:p>
            <a:pPr defTabSz="357188"/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#define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6F008A"/>
                </a:solidFill>
                <a:latin typeface="Consolas" panose="020B0609020204030204" pitchFamily="49" charset="0"/>
              </a:rPr>
              <a:t>HEIGHT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20</a:t>
            </a:r>
          </a:p>
          <a:p>
            <a:pPr defTabSz="357188"/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drawMap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>
                <a:solidFill>
                  <a:srgbClr val="2B91AF"/>
                </a:solidFill>
                <a:latin typeface="Consolas" panose="020B0609020204030204" pitchFamily="49" charset="0"/>
              </a:rPr>
              <a:t>HDC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808080"/>
                </a:solidFill>
                <a:latin typeface="Consolas" panose="020B0609020204030204" pitchFamily="49" charset="0"/>
              </a:rPr>
              <a:t>hdc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7188"/>
            <a:r>
              <a:rPr lang="ru-RU" sz="1600" dirty="0">
                <a:solidFill>
                  <a:srgbClr val="008000"/>
                </a:solidFill>
                <a:latin typeface="Consolas" panose="020B0609020204030204" pitchFamily="49" charset="0"/>
              </a:rPr>
              <a:t>	// кисть для пустого поля</a:t>
            </a: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600" dirty="0">
                <a:solidFill>
                  <a:srgbClr val="2B91AF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>
                <a:solidFill>
                  <a:srgbClr val="2B91AF"/>
                </a:solidFill>
                <a:latin typeface="Consolas" panose="020B0609020204030204" pitchFamily="49" charset="0"/>
              </a:rPr>
              <a:t>HBRUSH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hBrushEmptyCell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CreateSolidBrush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>
                <a:solidFill>
                  <a:srgbClr val="6F008A"/>
                </a:solidFill>
                <a:latin typeface="Consolas" panose="020B0609020204030204" pitchFamily="49" charset="0"/>
              </a:rPr>
              <a:t>RGB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(200, 200, 200)); 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ru-RU" sz="1600" dirty="0">
                <a:solidFill>
                  <a:srgbClr val="008000"/>
                </a:solidFill>
                <a:latin typeface="Consolas" panose="020B0609020204030204" pitchFamily="49" charset="0"/>
              </a:rPr>
              <a:t>серый</a:t>
            </a: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600" dirty="0">
                <a:solidFill>
                  <a:srgbClr val="008000"/>
                </a:solidFill>
                <a:latin typeface="Consolas" panose="020B0609020204030204" pitchFamily="49" charset="0"/>
              </a:rPr>
              <a:t>	// кисть для поля с золотом</a:t>
            </a: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600" dirty="0">
                <a:solidFill>
                  <a:srgbClr val="2B91AF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>
                <a:solidFill>
                  <a:srgbClr val="2B91AF"/>
                </a:solidFill>
                <a:latin typeface="Consolas" panose="020B0609020204030204" pitchFamily="49" charset="0"/>
              </a:rPr>
              <a:t>HBRUSH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hBrushGold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CreateSolidBrush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>
                <a:solidFill>
                  <a:srgbClr val="6F008A"/>
                </a:solidFill>
                <a:latin typeface="Consolas" panose="020B0609020204030204" pitchFamily="49" charset="0"/>
              </a:rPr>
              <a:t>RGB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(255, 255, 0)); 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ru-RU" sz="1600" dirty="0">
                <a:solidFill>
                  <a:srgbClr val="008000"/>
                </a:solidFill>
                <a:latin typeface="Consolas" panose="020B0609020204030204" pitchFamily="49" charset="0"/>
              </a:rPr>
              <a:t>желтый</a:t>
            </a: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600" dirty="0">
                <a:solidFill>
                  <a:srgbClr val="008000"/>
                </a:solidFill>
                <a:latin typeface="Consolas" panose="020B0609020204030204" pitchFamily="49" charset="0"/>
              </a:rPr>
              <a:t>	// кисть для стены</a:t>
            </a: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600" dirty="0">
                <a:solidFill>
                  <a:srgbClr val="2B91AF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>
                <a:solidFill>
                  <a:srgbClr val="2B91AF"/>
                </a:solidFill>
                <a:latin typeface="Consolas" panose="020B0609020204030204" pitchFamily="49" charset="0"/>
              </a:rPr>
              <a:t>HBRUSH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hBrushWall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CreateSolidBrush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>
                <a:solidFill>
                  <a:srgbClr val="6F008A"/>
                </a:solidFill>
                <a:latin typeface="Consolas" panose="020B0609020204030204" pitchFamily="49" charset="0"/>
              </a:rPr>
              <a:t>RGB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(0, 0, 0)); 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ru-RU" sz="1600" dirty="0">
                <a:solidFill>
                  <a:srgbClr val="008000"/>
                </a:solidFill>
                <a:latin typeface="Consolas" panose="020B0609020204030204" pitchFamily="49" charset="0"/>
              </a:rPr>
              <a:t>черный</a:t>
            </a: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600" dirty="0">
                <a:solidFill>
                  <a:srgbClr val="008000"/>
                </a:solidFill>
                <a:latin typeface="Consolas" panose="020B0609020204030204" pitchFamily="49" charset="0"/>
              </a:rPr>
              <a:t>	// кисть для игрока</a:t>
            </a: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600" dirty="0">
                <a:solidFill>
                  <a:srgbClr val="2B91AF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>
                <a:solidFill>
                  <a:srgbClr val="2B91AF"/>
                </a:solidFill>
                <a:latin typeface="Consolas" panose="020B0609020204030204" pitchFamily="49" charset="0"/>
              </a:rPr>
              <a:t>HBRUSH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hBrushMan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CreateSolidBrush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>
                <a:solidFill>
                  <a:srgbClr val="6F008A"/>
                </a:solidFill>
                <a:latin typeface="Consolas" panose="020B0609020204030204" pitchFamily="49" charset="0"/>
              </a:rPr>
              <a:t>RGB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(0, 0, 255)); 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ru-RU" sz="1600" dirty="0">
                <a:solidFill>
                  <a:srgbClr val="008000"/>
                </a:solidFill>
                <a:latin typeface="Consolas" panose="020B0609020204030204" pitchFamily="49" charset="0"/>
              </a:rPr>
              <a:t>синий</a:t>
            </a: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600" dirty="0">
                <a:solidFill>
                  <a:srgbClr val="008000"/>
                </a:solidFill>
                <a:latin typeface="Consolas" panose="020B0609020204030204" pitchFamily="49" charset="0"/>
              </a:rPr>
              <a:t>	// Коды ячеек:</a:t>
            </a: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600" dirty="0">
                <a:solidFill>
                  <a:srgbClr val="008000"/>
                </a:solidFill>
                <a:latin typeface="Consolas" panose="020B0609020204030204" pitchFamily="49" charset="0"/>
              </a:rPr>
              <a:t>	// 0 - свободна</a:t>
            </a: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600" dirty="0">
                <a:solidFill>
                  <a:srgbClr val="008000"/>
                </a:solidFill>
                <a:latin typeface="Consolas" panose="020B0609020204030204" pitchFamily="49" charset="0"/>
              </a:rPr>
              <a:t>	// 1 - игрок</a:t>
            </a: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600" dirty="0">
                <a:solidFill>
                  <a:srgbClr val="008000"/>
                </a:solidFill>
                <a:latin typeface="Consolas" panose="020B0609020204030204" pitchFamily="49" charset="0"/>
              </a:rPr>
              <a:t>	// 2 - препятствие</a:t>
            </a: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600" dirty="0">
                <a:solidFill>
                  <a:srgbClr val="008000"/>
                </a:solidFill>
                <a:latin typeface="Consolas" panose="020B0609020204030204" pitchFamily="49" charset="0"/>
              </a:rPr>
              <a:t>	// 3 - золото</a:t>
            </a: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600" dirty="0">
                <a:solidFill>
                  <a:srgbClr val="2B91AF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>
                <a:solidFill>
                  <a:srgbClr val="2B91AF"/>
                </a:solidFill>
                <a:latin typeface="Consolas" panose="020B0609020204030204" pitchFamily="49" charset="0"/>
              </a:rPr>
              <a:t>HBRUSH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brush[4] = {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hBrushEmptyCell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hBrushMan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hBrushWall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hBrushGold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};</a:t>
            </a:r>
          </a:p>
          <a:p>
            <a:pPr defTabSz="357188"/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BA66AEFD-9148-44B5-9F9F-AE97EDDA40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24256" y="188640"/>
            <a:ext cx="2137344" cy="1260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4934400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ru-RU" sz="3200" b="1" dirty="0"/>
              <a:t>Как нарисовать карту (2)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5351AF43-26C1-4938-B994-784CD1713893}"/>
              </a:ext>
            </a:extLst>
          </p:cNvPr>
          <p:cNvSpPr/>
          <p:nvPr/>
        </p:nvSpPr>
        <p:spPr>
          <a:xfrm>
            <a:off x="107504" y="908720"/>
            <a:ext cx="8928992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57188"/>
            <a:r>
              <a:rPr lang="ru-RU" sz="16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j;</a:t>
            </a:r>
          </a:p>
          <a:p>
            <a:pPr defTabSz="357188"/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6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nn-NO" sz="16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nn-NO" sz="1600" dirty="0">
                <a:solidFill>
                  <a:srgbClr val="000000"/>
                </a:solidFill>
                <a:latin typeface="Consolas" panose="020B0609020204030204" pitchFamily="49" charset="0"/>
              </a:rPr>
              <a:t> (i = 0; i &lt; N; i++) {</a:t>
            </a:r>
          </a:p>
          <a:p>
            <a:pPr defTabSz="357188"/>
            <a:r>
              <a:rPr lang="ru-RU" sz="1600" dirty="0">
                <a:solidFill>
                  <a:srgbClr val="0000FF"/>
                </a:solidFill>
                <a:latin typeface="Consolas" panose="020B0609020204030204" pitchFamily="49" charset="0"/>
              </a:rPr>
              <a:t>		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(j = 0; j &lt; M;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j++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600" dirty="0">
                <a:solidFill>
                  <a:srgbClr val="0000FF"/>
                </a:solidFill>
                <a:latin typeface="Consolas" panose="020B0609020204030204" pitchFamily="49" charset="0"/>
              </a:rPr>
              <a:t>			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x1 = j * </a:t>
            </a:r>
            <a:r>
              <a:rPr lang="en-US" sz="1600" dirty="0">
                <a:solidFill>
                  <a:srgbClr val="6F008A"/>
                </a:solidFill>
                <a:latin typeface="Consolas" panose="020B0609020204030204" pitchFamily="49" charset="0"/>
              </a:rPr>
              <a:t>WIDTH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defTabSz="357188"/>
            <a:r>
              <a:rPr lang="ru-RU" sz="1600" dirty="0">
                <a:solidFill>
                  <a:srgbClr val="0000FF"/>
                </a:solidFill>
                <a:latin typeface="Consolas" panose="020B0609020204030204" pitchFamily="49" charset="0"/>
              </a:rPr>
              <a:t>			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x2 = (j + 1) * </a:t>
            </a:r>
            <a:r>
              <a:rPr lang="en-US" sz="1600" dirty="0">
                <a:solidFill>
                  <a:srgbClr val="6F008A"/>
                </a:solidFill>
                <a:latin typeface="Consolas" panose="020B0609020204030204" pitchFamily="49" charset="0"/>
              </a:rPr>
              <a:t>WIDTH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defTabSz="357188"/>
            <a:r>
              <a:rPr lang="ru-RU" sz="1600" dirty="0">
                <a:solidFill>
                  <a:srgbClr val="0000FF"/>
                </a:solidFill>
                <a:latin typeface="Consolas" panose="020B0609020204030204" pitchFamily="49" charset="0"/>
              </a:rPr>
              <a:t>			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y1 =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* </a:t>
            </a:r>
            <a:r>
              <a:rPr lang="en-US" sz="1600" dirty="0">
                <a:solidFill>
                  <a:srgbClr val="6F008A"/>
                </a:solidFill>
                <a:latin typeface="Consolas" panose="020B0609020204030204" pitchFamily="49" charset="0"/>
              </a:rPr>
              <a:t>HEIGHT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defTabSz="357188"/>
            <a:r>
              <a:rPr lang="ru-RU" sz="1600" dirty="0">
                <a:solidFill>
                  <a:srgbClr val="0000FF"/>
                </a:solidFill>
                <a:latin typeface="Consolas" panose="020B0609020204030204" pitchFamily="49" charset="0"/>
              </a:rPr>
              <a:t>			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y2 = (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+ 1) * </a:t>
            </a:r>
            <a:r>
              <a:rPr lang="en-US" sz="1600" dirty="0">
                <a:solidFill>
                  <a:srgbClr val="6F008A"/>
                </a:solidFill>
                <a:latin typeface="Consolas" panose="020B0609020204030204" pitchFamily="49" charset="0"/>
              </a:rPr>
              <a:t>HEIGHT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600" dirty="0">
                <a:solidFill>
                  <a:srgbClr val="2B91AF"/>
                </a:solidFill>
                <a:latin typeface="Consolas" panose="020B0609020204030204" pitchFamily="49" charset="0"/>
              </a:rPr>
              <a:t>			</a:t>
            </a:r>
            <a:r>
              <a:rPr lang="es-ES" sz="1600" dirty="0">
                <a:solidFill>
                  <a:srgbClr val="2B91AF"/>
                </a:solidFill>
                <a:latin typeface="Consolas" panose="020B0609020204030204" pitchFamily="49" charset="0"/>
              </a:rPr>
              <a:t>RECT</a:t>
            </a:r>
            <a:r>
              <a:rPr lang="es-ES" sz="1600" dirty="0">
                <a:solidFill>
                  <a:srgbClr val="000000"/>
                </a:solidFill>
                <a:latin typeface="Consolas" panose="020B0609020204030204" pitchFamily="49" charset="0"/>
              </a:rPr>
              <a:t> r = { x1, y1, x2, y2 };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		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FillRect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 err="1">
                <a:solidFill>
                  <a:srgbClr val="808080"/>
                </a:solidFill>
                <a:latin typeface="Consolas" panose="020B0609020204030204" pitchFamily="49" charset="0"/>
              </a:rPr>
              <a:t>hdc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&amp;r, brush[map[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][j]]);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	}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}</a:t>
            </a:r>
          </a:p>
          <a:p>
            <a:pPr defTabSz="357188"/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endParaRPr lang="ru-RU" sz="1600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600" dirty="0">
                <a:solidFill>
                  <a:srgbClr val="008000"/>
                </a:solidFill>
                <a:latin typeface="Consolas" panose="020B0609020204030204" pitchFamily="49" charset="0"/>
              </a:rPr>
              <a:t>	// Все кисти удаляем!!!</a:t>
            </a: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6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nn-NO" sz="16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nn-NO" sz="1600" dirty="0">
                <a:solidFill>
                  <a:srgbClr val="000000"/>
                </a:solidFill>
                <a:latin typeface="Consolas" panose="020B0609020204030204" pitchFamily="49" charset="0"/>
              </a:rPr>
              <a:t> (i = 0; i &lt; 4; i++)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DeleteObject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(brush[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]);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BA66AEFD-9148-44B5-9F9F-AE97EDDA40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4048" y="4363570"/>
            <a:ext cx="3786554" cy="2232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1755705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ru-RU" sz="3200" b="1" dirty="0"/>
              <a:t>Как героев подвинуть влево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5351AF43-26C1-4938-B994-784CD1713893}"/>
              </a:ext>
            </a:extLst>
          </p:cNvPr>
          <p:cNvSpPr/>
          <p:nvPr/>
        </p:nvSpPr>
        <p:spPr>
          <a:xfrm>
            <a:off x="107504" y="908720"/>
            <a:ext cx="892899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57188"/>
            <a:r>
              <a:rPr lang="en-US" sz="1400" b="1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steps = 0;</a:t>
            </a:r>
          </a:p>
          <a:p>
            <a:pPr defTabSz="357188"/>
            <a:r>
              <a:rPr lang="en-US" sz="1400" b="1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gold = 0;</a:t>
            </a:r>
            <a:endParaRPr lang="ru-RU" sz="1400" b="1" dirty="0">
              <a:solidFill>
                <a:srgbClr val="0000FF"/>
              </a:solidFill>
              <a:latin typeface="Consolas" panose="020B0609020204030204" pitchFamily="49" charset="0"/>
            </a:endParaRPr>
          </a:p>
          <a:p>
            <a:pPr defTabSz="357188"/>
            <a:endParaRPr lang="ru-RU" sz="1400" dirty="0">
              <a:solidFill>
                <a:srgbClr val="0000FF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Left() {</a:t>
            </a:r>
          </a:p>
          <a:p>
            <a:pPr defTabSz="357188"/>
            <a:r>
              <a:rPr lang="ru-RU" sz="14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, j;</a:t>
            </a:r>
          </a:p>
          <a:p>
            <a:pPr defTabSz="357188"/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4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nn-NO" sz="14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nn-NO" sz="1400" dirty="0">
                <a:solidFill>
                  <a:srgbClr val="000000"/>
                </a:solidFill>
                <a:latin typeface="Consolas" panose="020B0609020204030204" pitchFamily="49" charset="0"/>
              </a:rPr>
              <a:t> (i = 0; i &lt; N; i++) {</a:t>
            </a:r>
          </a:p>
          <a:p>
            <a:pPr defTabSz="357188"/>
            <a:r>
              <a:rPr lang="ru-RU" sz="1400" dirty="0">
                <a:solidFill>
                  <a:srgbClr val="0000FF"/>
                </a:solidFill>
                <a:latin typeface="Consolas" panose="020B0609020204030204" pitchFamily="49" charset="0"/>
              </a:rPr>
              <a:t>		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(j = 1; j &lt; M;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j++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7188"/>
            <a:r>
              <a:rPr lang="ru-RU" sz="1400" dirty="0">
                <a:solidFill>
                  <a:srgbClr val="0000FF"/>
                </a:solidFill>
                <a:latin typeface="Consolas" panose="020B0609020204030204" pitchFamily="49" charset="0"/>
              </a:rPr>
              <a:t>			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(map[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][j] == 1) { 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ru-RU" sz="1400" dirty="0">
                <a:solidFill>
                  <a:srgbClr val="008000"/>
                </a:solidFill>
                <a:latin typeface="Consolas" panose="020B0609020204030204" pitchFamily="49" charset="0"/>
              </a:rPr>
              <a:t>если в 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map[</a:t>
            </a:r>
            <a:r>
              <a:rPr lang="en-US" sz="1400" dirty="0" err="1">
                <a:solidFill>
                  <a:srgbClr val="008000"/>
                </a:solidFill>
                <a:latin typeface="Consolas" panose="020B0609020204030204" pitchFamily="49" charset="0"/>
              </a:rPr>
              <a:t>i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][j]  </a:t>
            </a:r>
            <a:r>
              <a:rPr lang="ru-RU" sz="1400" dirty="0">
                <a:solidFill>
                  <a:srgbClr val="008000"/>
                </a:solidFill>
                <a:latin typeface="Consolas" panose="020B0609020204030204" pitchFamily="49" charset="0"/>
              </a:rPr>
              <a:t>игрок</a:t>
            </a:r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400" dirty="0">
                <a:solidFill>
                  <a:srgbClr val="0000FF"/>
                </a:solidFill>
                <a:latin typeface="Consolas" panose="020B0609020204030204" pitchFamily="49" charset="0"/>
              </a:rPr>
              <a:t>				</a:t>
            </a:r>
            <a:r>
              <a:rPr lang="ru-RU" sz="1400" dirty="0" err="1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ru-RU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map</a:t>
            </a:r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[i][j - 1] == 0) { </a:t>
            </a:r>
            <a:r>
              <a:rPr lang="ru-RU" sz="1400" dirty="0">
                <a:solidFill>
                  <a:srgbClr val="008000"/>
                </a:solidFill>
                <a:latin typeface="Consolas" panose="020B0609020204030204" pitchFamily="49" charset="0"/>
              </a:rPr>
              <a:t>// если слева от игрока - пустая клетка</a:t>
            </a:r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					</a:t>
            </a:r>
            <a:r>
              <a:rPr lang="nn-NO" sz="1400" dirty="0">
                <a:solidFill>
                  <a:srgbClr val="000000"/>
                </a:solidFill>
                <a:latin typeface="Consolas" panose="020B0609020204030204" pitchFamily="49" charset="0"/>
              </a:rPr>
              <a:t>map[i][j - 1] = 1;</a:t>
            </a:r>
          </a:p>
          <a:p>
            <a:pPr defTabSz="357188"/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					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map[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][j] = 0;</a:t>
            </a:r>
          </a:p>
          <a:p>
            <a:pPr defTabSz="357188"/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					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steps++;</a:t>
            </a:r>
          </a:p>
          <a:p>
            <a:pPr defTabSz="357188"/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				}</a:t>
            </a:r>
          </a:p>
          <a:p>
            <a:pPr defTabSz="357188"/>
            <a:r>
              <a:rPr lang="ru-RU" sz="1400" dirty="0">
                <a:solidFill>
                  <a:srgbClr val="0000FF"/>
                </a:solidFill>
                <a:latin typeface="Consolas" panose="020B0609020204030204" pitchFamily="49" charset="0"/>
              </a:rPr>
              <a:t>				</a:t>
            </a:r>
            <a:r>
              <a:rPr lang="ru-RU" sz="1400" dirty="0" err="1">
                <a:solidFill>
                  <a:srgbClr val="0000FF"/>
                </a:solidFill>
                <a:latin typeface="Consolas" panose="020B0609020204030204" pitchFamily="49" charset="0"/>
              </a:rPr>
              <a:t>else</a:t>
            </a:r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ru-RU" sz="1400" dirty="0" err="1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ru-RU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map</a:t>
            </a:r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[i][j - 1] == 3) {</a:t>
            </a:r>
            <a:r>
              <a:rPr lang="ru-RU" sz="1400" dirty="0">
                <a:solidFill>
                  <a:srgbClr val="008000"/>
                </a:solidFill>
                <a:latin typeface="Consolas" panose="020B0609020204030204" pitchFamily="49" charset="0"/>
              </a:rPr>
              <a:t>// если слева от игрока - золото</a:t>
            </a:r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					</a:t>
            </a:r>
            <a:r>
              <a:rPr lang="nn-NO" sz="1400" dirty="0">
                <a:solidFill>
                  <a:srgbClr val="000000"/>
                </a:solidFill>
                <a:latin typeface="Consolas" panose="020B0609020204030204" pitchFamily="49" charset="0"/>
              </a:rPr>
              <a:t>map[i][j - 1] = 1;</a:t>
            </a:r>
          </a:p>
          <a:p>
            <a:pPr defTabSz="357188"/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					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map[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][j] = 0;</a:t>
            </a:r>
          </a:p>
          <a:p>
            <a:pPr defTabSz="357188"/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					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steps++;</a:t>
            </a:r>
          </a:p>
          <a:p>
            <a:pPr defTabSz="357188"/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					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gold++;</a:t>
            </a:r>
          </a:p>
          <a:p>
            <a:pPr defTabSz="357188"/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				}</a:t>
            </a:r>
          </a:p>
          <a:p>
            <a:pPr defTabSz="357188"/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			}</a:t>
            </a:r>
          </a:p>
          <a:p>
            <a:pPr defTabSz="357188"/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		}</a:t>
            </a:r>
          </a:p>
          <a:p>
            <a:pPr defTabSz="357188"/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	}</a:t>
            </a:r>
          </a:p>
          <a:p>
            <a:pPr defTabSz="357188"/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xmlns="" val="47911425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ru-RU" sz="3200" b="1" dirty="0"/>
              <a:t>Как героев подвинуть вправо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5351AF43-26C1-4938-B994-784CD1713893}"/>
              </a:ext>
            </a:extLst>
          </p:cNvPr>
          <p:cNvSpPr/>
          <p:nvPr/>
        </p:nvSpPr>
        <p:spPr>
          <a:xfrm>
            <a:off x="107504" y="908720"/>
            <a:ext cx="8928992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57188"/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Right() {</a:t>
            </a:r>
          </a:p>
          <a:p>
            <a:pPr defTabSz="357188"/>
            <a:r>
              <a:rPr lang="ru-RU" sz="16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j;</a:t>
            </a:r>
          </a:p>
          <a:p>
            <a:pPr defTabSz="357188"/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6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nn-NO" sz="16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nn-NO" sz="1600" dirty="0">
                <a:solidFill>
                  <a:srgbClr val="000000"/>
                </a:solidFill>
                <a:latin typeface="Consolas" panose="020B0609020204030204" pitchFamily="49" charset="0"/>
              </a:rPr>
              <a:t> (i = 0; i &lt; N; i++) {</a:t>
            </a:r>
          </a:p>
          <a:p>
            <a:pPr defTabSz="357188"/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600" dirty="0">
                <a:solidFill>
                  <a:srgbClr val="0000FF"/>
                </a:solidFill>
                <a:latin typeface="Consolas" panose="020B0609020204030204" pitchFamily="49" charset="0"/>
              </a:rPr>
              <a:t>		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(j = M - 2; j &gt;= 0; j--) {</a:t>
            </a:r>
          </a:p>
          <a:p>
            <a:pPr defTabSz="357188"/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600" dirty="0">
                <a:solidFill>
                  <a:srgbClr val="0000FF"/>
                </a:solidFill>
                <a:latin typeface="Consolas" panose="020B0609020204030204" pitchFamily="49" charset="0"/>
              </a:rPr>
              <a:t>			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(map[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][j] == 1) { 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ru-RU" sz="1600" dirty="0">
                <a:solidFill>
                  <a:srgbClr val="008000"/>
                </a:solidFill>
                <a:latin typeface="Consolas" panose="020B0609020204030204" pitchFamily="49" charset="0"/>
              </a:rPr>
              <a:t>если в 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map[</a:t>
            </a:r>
            <a:r>
              <a:rPr lang="en-US" sz="1600" dirty="0" err="1">
                <a:solidFill>
                  <a:srgbClr val="008000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][j]  </a:t>
            </a:r>
            <a:r>
              <a:rPr lang="ru-RU" sz="1600" dirty="0">
                <a:solidFill>
                  <a:srgbClr val="008000"/>
                </a:solidFill>
                <a:latin typeface="Consolas" panose="020B0609020204030204" pitchFamily="49" charset="0"/>
              </a:rPr>
              <a:t>игрок</a:t>
            </a: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600" dirty="0">
                <a:solidFill>
                  <a:srgbClr val="0000FF"/>
                </a:solidFill>
                <a:latin typeface="Consolas" panose="020B0609020204030204" pitchFamily="49" charset="0"/>
              </a:rPr>
              <a:t>				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(map[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][j + 1] == 0) { 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				</a:t>
            </a:r>
            <a:r>
              <a:rPr lang="nn-NO" sz="1600" dirty="0">
                <a:solidFill>
                  <a:srgbClr val="000000"/>
                </a:solidFill>
                <a:latin typeface="Consolas" panose="020B0609020204030204" pitchFamily="49" charset="0"/>
              </a:rPr>
              <a:t>map[i][j + 1] = 1;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				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map[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][j] = 0;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				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steps++;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			}</a:t>
            </a:r>
          </a:p>
          <a:p>
            <a:pPr defTabSz="357188"/>
            <a:r>
              <a:rPr lang="ru-RU" sz="1600" dirty="0">
                <a:solidFill>
                  <a:srgbClr val="0000FF"/>
                </a:solidFill>
                <a:latin typeface="Consolas" panose="020B0609020204030204" pitchFamily="49" charset="0"/>
              </a:rPr>
              <a:t>				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else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(map[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][j + 1] == 3) {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				</a:t>
            </a:r>
            <a:r>
              <a:rPr lang="nn-NO" sz="1600" dirty="0">
                <a:solidFill>
                  <a:srgbClr val="000000"/>
                </a:solidFill>
                <a:latin typeface="Consolas" panose="020B0609020204030204" pitchFamily="49" charset="0"/>
              </a:rPr>
              <a:t>map[i][j + 1] = 1;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				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map[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][j] = 0;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				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steps++;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				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gold++;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			}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		}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	}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}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4966878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ru-RU" sz="3200" b="1" dirty="0"/>
              <a:t>Как героев подвинуть вверх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5351AF43-26C1-4938-B994-784CD1713893}"/>
              </a:ext>
            </a:extLst>
          </p:cNvPr>
          <p:cNvSpPr/>
          <p:nvPr/>
        </p:nvSpPr>
        <p:spPr>
          <a:xfrm>
            <a:off x="107504" y="908720"/>
            <a:ext cx="8928992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57188"/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Up() {</a:t>
            </a:r>
          </a:p>
          <a:p>
            <a:pPr defTabSz="357188"/>
            <a:r>
              <a:rPr lang="ru-RU" sz="16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j;</a:t>
            </a:r>
          </a:p>
          <a:p>
            <a:pPr defTabSz="357188"/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6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nn-NO" sz="16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nn-NO" sz="1600" dirty="0">
                <a:solidFill>
                  <a:srgbClr val="000000"/>
                </a:solidFill>
                <a:latin typeface="Consolas" panose="020B0609020204030204" pitchFamily="49" charset="0"/>
              </a:rPr>
              <a:t> (i = 1; i &lt; N; i++) {</a:t>
            </a:r>
          </a:p>
          <a:p>
            <a:pPr defTabSz="357188"/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600" dirty="0">
                <a:solidFill>
                  <a:srgbClr val="0000FF"/>
                </a:solidFill>
                <a:latin typeface="Consolas" panose="020B0609020204030204" pitchFamily="49" charset="0"/>
              </a:rPr>
              <a:t>		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(j = 0; j &lt; M;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j++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7188"/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600" dirty="0">
                <a:solidFill>
                  <a:srgbClr val="0000FF"/>
                </a:solidFill>
                <a:latin typeface="Consolas" panose="020B0609020204030204" pitchFamily="49" charset="0"/>
              </a:rPr>
              <a:t>			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(map[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][j] == 1) { 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ru-RU" sz="1600" dirty="0">
                <a:solidFill>
                  <a:srgbClr val="008000"/>
                </a:solidFill>
                <a:latin typeface="Consolas" panose="020B0609020204030204" pitchFamily="49" charset="0"/>
              </a:rPr>
              <a:t>если в 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map[</a:t>
            </a:r>
            <a:r>
              <a:rPr lang="en-US" sz="1600" dirty="0" err="1">
                <a:solidFill>
                  <a:srgbClr val="008000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][j]  </a:t>
            </a:r>
            <a:r>
              <a:rPr lang="ru-RU" sz="1600" dirty="0">
                <a:solidFill>
                  <a:srgbClr val="008000"/>
                </a:solidFill>
                <a:latin typeface="Consolas" panose="020B0609020204030204" pitchFamily="49" charset="0"/>
              </a:rPr>
              <a:t>игрок</a:t>
            </a: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600" dirty="0">
                <a:solidFill>
                  <a:srgbClr val="0000FF"/>
                </a:solidFill>
                <a:latin typeface="Consolas" panose="020B0609020204030204" pitchFamily="49" charset="0"/>
              </a:rPr>
              <a:t>				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(map[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- 1][j] == 0) { 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				</a:t>
            </a:r>
            <a:r>
              <a:rPr lang="nn-NO" sz="1600" dirty="0">
                <a:solidFill>
                  <a:srgbClr val="000000"/>
                </a:solidFill>
                <a:latin typeface="Consolas" panose="020B0609020204030204" pitchFamily="49" charset="0"/>
              </a:rPr>
              <a:t>map[i - 1][j] = 1;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				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map[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][j] = 0;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				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steps++;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			}</a:t>
            </a:r>
          </a:p>
          <a:p>
            <a:pPr defTabSz="357188"/>
            <a:r>
              <a:rPr lang="ru-RU" sz="1600" dirty="0">
                <a:solidFill>
                  <a:srgbClr val="0000FF"/>
                </a:solidFill>
                <a:latin typeface="Consolas" panose="020B0609020204030204" pitchFamily="49" charset="0"/>
              </a:rPr>
              <a:t>				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else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(map[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- 1][j] == 3) {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				</a:t>
            </a:r>
            <a:r>
              <a:rPr lang="nn-NO" sz="1600" dirty="0">
                <a:solidFill>
                  <a:srgbClr val="000000"/>
                </a:solidFill>
                <a:latin typeface="Consolas" panose="020B0609020204030204" pitchFamily="49" charset="0"/>
              </a:rPr>
              <a:t>map[i - 1][j] = 1;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				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map[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][j] = 0;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				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steps++;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				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gold++;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			}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		}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	}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}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xmlns="" val="317121232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ru-RU" sz="3200" b="1" dirty="0"/>
              <a:t>Как управлять перемещением героев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5351AF43-26C1-4938-B994-784CD1713893}"/>
              </a:ext>
            </a:extLst>
          </p:cNvPr>
          <p:cNvSpPr/>
          <p:nvPr/>
        </p:nvSpPr>
        <p:spPr>
          <a:xfrm>
            <a:off x="107504" y="908720"/>
            <a:ext cx="8928992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case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6F008A"/>
                </a:solidFill>
                <a:latin typeface="Consolas" panose="020B0609020204030204" pitchFamily="49" charset="0"/>
              </a:rPr>
              <a:t>WM_KEYDOWN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switch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800" dirty="0" err="1">
                <a:solidFill>
                  <a:srgbClr val="808080"/>
                </a:solidFill>
                <a:latin typeface="Consolas" panose="020B0609020204030204" pitchFamily="49" charset="0"/>
              </a:rPr>
              <a:t>wParam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</a:t>
            </a:r>
          </a:p>
          <a:p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        {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case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6F008A"/>
                </a:solidFill>
                <a:latin typeface="Consolas" panose="020B0609020204030204" pitchFamily="49" charset="0"/>
              </a:rPr>
              <a:t>VK_DOWN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Down();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InvalidateRect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 err="1">
                <a:solidFill>
                  <a:srgbClr val="808080"/>
                </a:solidFill>
                <a:latin typeface="Consolas" panose="020B0609020204030204" pitchFamily="49" charset="0"/>
              </a:rPr>
              <a:t>hWnd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800" dirty="0">
                <a:solidFill>
                  <a:srgbClr val="6F008A"/>
                </a:solidFill>
                <a:latin typeface="Consolas" panose="020B0609020204030204" pitchFamily="49" charset="0"/>
              </a:rPr>
              <a:t>NULL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800" dirty="0">
                <a:solidFill>
                  <a:srgbClr val="6F008A"/>
                </a:solidFill>
                <a:latin typeface="Consolas" panose="020B0609020204030204" pitchFamily="49" charset="0"/>
              </a:rPr>
              <a:t>TRUE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break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case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6F008A"/>
                </a:solidFill>
                <a:latin typeface="Consolas" panose="020B0609020204030204" pitchFamily="49" charset="0"/>
              </a:rPr>
              <a:t>VK_LEFT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Left();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InvalidateRect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 err="1">
                <a:solidFill>
                  <a:srgbClr val="808080"/>
                </a:solidFill>
                <a:latin typeface="Consolas" panose="020B0609020204030204" pitchFamily="49" charset="0"/>
              </a:rPr>
              <a:t>hWnd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800" dirty="0">
                <a:solidFill>
                  <a:srgbClr val="6F008A"/>
                </a:solidFill>
                <a:latin typeface="Consolas" panose="020B0609020204030204" pitchFamily="49" charset="0"/>
              </a:rPr>
              <a:t>NULL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800" dirty="0">
                <a:solidFill>
                  <a:srgbClr val="6F008A"/>
                </a:solidFill>
                <a:latin typeface="Consolas" panose="020B0609020204030204" pitchFamily="49" charset="0"/>
              </a:rPr>
              <a:t>TRUE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break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case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6F008A"/>
                </a:solidFill>
                <a:latin typeface="Consolas" panose="020B0609020204030204" pitchFamily="49" charset="0"/>
              </a:rPr>
              <a:t>VK_UP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Up();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InvalidateRect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 err="1">
                <a:solidFill>
                  <a:srgbClr val="808080"/>
                </a:solidFill>
                <a:latin typeface="Consolas" panose="020B0609020204030204" pitchFamily="49" charset="0"/>
              </a:rPr>
              <a:t>hWnd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800" dirty="0">
                <a:solidFill>
                  <a:srgbClr val="6F008A"/>
                </a:solidFill>
                <a:latin typeface="Consolas" panose="020B0609020204030204" pitchFamily="49" charset="0"/>
              </a:rPr>
              <a:t>NULL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800" dirty="0">
                <a:solidFill>
                  <a:srgbClr val="6F008A"/>
                </a:solidFill>
                <a:latin typeface="Consolas" panose="020B0609020204030204" pitchFamily="49" charset="0"/>
              </a:rPr>
              <a:t>TRUE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break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case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6F008A"/>
                </a:solidFill>
                <a:latin typeface="Consolas" panose="020B0609020204030204" pitchFamily="49" charset="0"/>
              </a:rPr>
              <a:t>VK_RIGHT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          Right();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InvalidateRect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 err="1">
                <a:solidFill>
                  <a:srgbClr val="808080"/>
                </a:solidFill>
                <a:latin typeface="Consolas" panose="020B0609020204030204" pitchFamily="49" charset="0"/>
              </a:rPr>
              <a:t>hWnd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800" dirty="0">
                <a:solidFill>
                  <a:srgbClr val="6F008A"/>
                </a:solidFill>
                <a:latin typeface="Consolas" panose="020B0609020204030204" pitchFamily="49" charset="0"/>
              </a:rPr>
              <a:t>NULL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800" dirty="0">
                <a:solidFill>
                  <a:srgbClr val="6F008A"/>
                </a:solidFill>
                <a:latin typeface="Consolas" panose="020B0609020204030204" pitchFamily="49" charset="0"/>
              </a:rPr>
              <a:t>TRUE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break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        }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break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9833448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ru-RU" sz="3200" b="1" dirty="0"/>
              <a:t>Как </a:t>
            </a:r>
            <a:r>
              <a:rPr lang="ru-RU" sz="3200" b="1" dirty="0" err="1"/>
              <a:t>отрисовывать</a:t>
            </a:r>
            <a:r>
              <a:rPr lang="ru-RU" sz="3200" b="1" dirty="0"/>
              <a:t> карту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5351AF43-26C1-4938-B994-784CD1713893}"/>
              </a:ext>
            </a:extLst>
          </p:cNvPr>
          <p:cNvSpPr/>
          <p:nvPr/>
        </p:nvSpPr>
        <p:spPr>
          <a:xfrm>
            <a:off x="107504" y="908720"/>
            <a:ext cx="8928992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case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6F008A"/>
                </a:solidFill>
                <a:latin typeface="Consolas" panose="020B0609020204030204" pitchFamily="49" charset="0"/>
              </a:rPr>
              <a:t>WM_PAINT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{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sz="1600" dirty="0">
                <a:solidFill>
                  <a:srgbClr val="2B91AF"/>
                </a:solidFill>
                <a:latin typeface="Consolas" panose="020B0609020204030204" pitchFamily="49" charset="0"/>
              </a:rPr>
              <a:t>PAINTSTRUCT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ps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sz="1600" dirty="0">
                <a:solidFill>
                  <a:srgbClr val="2B91AF"/>
                </a:solidFill>
                <a:latin typeface="Consolas" panose="020B0609020204030204" pitchFamily="49" charset="0"/>
              </a:rPr>
              <a:t>HDC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hdc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BeginPaint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 err="1">
                <a:solidFill>
                  <a:srgbClr val="808080"/>
                </a:solidFill>
                <a:latin typeface="Consolas" panose="020B0609020204030204" pitchFamily="49" charset="0"/>
              </a:rPr>
              <a:t>hWnd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&amp;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ps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ru-RU" sz="1600" dirty="0">
                <a:solidFill>
                  <a:srgbClr val="008000"/>
                </a:solidFill>
                <a:latin typeface="Consolas" panose="020B0609020204030204" pitchFamily="49" charset="0"/>
              </a:rPr>
              <a:t>// TODO: Добавьте сюда любой код прорисовки, использующий HDC...</a:t>
            </a: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drawMap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hdc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EndPaint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 err="1">
                <a:solidFill>
                  <a:srgbClr val="808080"/>
                </a:solidFill>
                <a:latin typeface="Consolas" panose="020B0609020204030204" pitchFamily="49" charset="0"/>
              </a:rPr>
              <a:t>hWnd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&amp;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ps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}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break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80895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708920"/>
            <a:ext cx="8229600" cy="1143000"/>
          </a:xfrm>
        </p:spPr>
        <p:txBody>
          <a:bodyPr>
            <a:normAutofit/>
          </a:bodyPr>
          <a:lstStyle/>
          <a:p>
            <a:r>
              <a:rPr lang="ru-RU" b="1" dirty="0"/>
              <a:t>Сохранение состояния в игре</a:t>
            </a:r>
            <a:endParaRPr lang="ru-RU" b="1" i="1" dirty="0"/>
          </a:p>
        </p:txBody>
      </p:sp>
    </p:spTree>
    <p:extLst>
      <p:ext uri="{BB962C8B-B14F-4D97-AF65-F5344CB8AC3E}">
        <p14:creationId xmlns:p14="http://schemas.microsoft.com/office/powerpoint/2010/main" xmlns="" val="132644285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Сохранение состояния игры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07504" y="751344"/>
            <a:ext cx="892899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При нажатии клавиши </a:t>
            </a:r>
            <a:r>
              <a:rPr lang="en-US" dirty="0"/>
              <a:t>S </a:t>
            </a:r>
            <a:r>
              <a:rPr lang="ru-RU" dirty="0"/>
              <a:t>в файле </a:t>
            </a:r>
            <a:r>
              <a:rPr lang="en-US" dirty="0"/>
              <a:t>game.txt </a:t>
            </a:r>
            <a:r>
              <a:rPr lang="ru-RU" dirty="0"/>
              <a:t>сохранить состояние игры.</a:t>
            </a:r>
          </a:p>
          <a:p>
            <a:r>
              <a:rPr lang="ru-RU" dirty="0"/>
              <a:t>При нажатии клавиши </a:t>
            </a:r>
            <a:r>
              <a:rPr lang="en-US" dirty="0"/>
              <a:t>L </a:t>
            </a:r>
            <a:r>
              <a:rPr lang="ru-RU" dirty="0"/>
              <a:t> из файла </a:t>
            </a:r>
            <a:r>
              <a:rPr lang="en-US" dirty="0"/>
              <a:t>game.txt </a:t>
            </a:r>
            <a:r>
              <a:rPr lang="ru-RU" dirty="0"/>
              <a:t>загрузить состояние игры.</a:t>
            </a:r>
          </a:p>
          <a:p>
            <a:endParaRPr lang="en-US" dirty="0"/>
          </a:p>
          <a:p>
            <a:endParaRPr lang="ru-RU" sz="17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ru-RU" sz="1900" i="1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2260E8B9-5B45-45FE-B75F-52437352EA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2018" y="1556792"/>
            <a:ext cx="4276725" cy="5229225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A114568C-FA40-40CC-99BB-384CCCA08D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169" y="1603495"/>
            <a:ext cx="3895725" cy="331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5131400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Сохранение состояния игры (2)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92D27E22-8C16-4DEF-BE76-9F14BD0BCD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2846" y="708004"/>
            <a:ext cx="5758308" cy="6141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5429377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Сохранение состояния игры (3)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A3AC3544-1288-E466-4CAC-9E0E6D1092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3164" y="751344"/>
            <a:ext cx="5577671" cy="5789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7077433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Сохранение состояния игры (4)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E0317EB8-1E53-B232-7401-317F9B803E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076" y="778776"/>
            <a:ext cx="5409839" cy="5833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0021372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Сохранение состояния игры (</a:t>
            </a:r>
            <a:r>
              <a:rPr lang="en-US" sz="2800" b="1" dirty="0"/>
              <a:t>5</a:t>
            </a:r>
            <a:r>
              <a:rPr lang="ru-RU" sz="2800" b="1" dirty="0"/>
              <a:t>)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8D266ACC-43F9-4307-B738-3B0C548629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926" y="980728"/>
            <a:ext cx="5398785" cy="270509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AC6B8721-5FAD-4672-87A7-FCA2BC3B01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2417" y="980728"/>
            <a:ext cx="2857500" cy="270510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4DD17495-0D90-4815-A343-43C04C9B02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2417" y="3911611"/>
            <a:ext cx="2857500" cy="270510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6C6BFD22-587D-4B8E-BAA0-99A55C3887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7926" y="3911611"/>
            <a:ext cx="5394982" cy="270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9870234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72198170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36912"/>
            <a:ext cx="8229600" cy="1143000"/>
          </a:xfrm>
        </p:spPr>
        <p:txBody>
          <a:bodyPr>
            <a:normAutofit/>
          </a:bodyPr>
          <a:lstStyle/>
          <a:p>
            <a:r>
              <a:rPr lang="ru-RU" b="1" dirty="0"/>
              <a:t>Внешняя память</a:t>
            </a:r>
          </a:p>
        </p:txBody>
      </p:sp>
    </p:spTree>
    <p:extLst>
      <p:ext uri="{BB962C8B-B14F-4D97-AF65-F5344CB8AC3E}">
        <p14:creationId xmlns:p14="http://schemas.microsoft.com/office/powerpoint/2010/main" xmlns="" val="235738905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Внешняя память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70F7A867-769B-4BC0-B24F-512773CB02B6}"/>
              </a:ext>
            </a:extLst>
          </p:cNvPr>
          <p:cNvSpPr txBox="1"/>
          <p:nvPr/>
        </p:nvSpPr>
        <p:spPr>
          <a:xfrm>
            <a:off x="395536" y="980728"/>
            <a:ext cx="8064896" cy="70173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http://book.kbsu.ru/theory/chapter2/1_2_10.html</a:t>
            </a:r>
            <a:r>
              <a:rPr lang="ru-RU" dirty="0"/>
              <a:t> </a:t>
            </a:r>
          </a:p>
          <a:p>
            <a:endParaRPr lang="ru-RU" dirty="0"/>
          </a:p>
          <a:p>
            <a:r>
              <a:rPr lang="ru-RU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Внешняя память (ВЗУ) предназначена для длительного хранения программ и данных, и целостность её содержимого не зависит от того, включен или выключен компьютер. В отличие от оперативной памяти, внешняя память не имеет прямой связи с процессором. Информация от ВЗУ к процессору и наоборот циркулирует примерно по следующей цепочке: </a:t>
            </a:r>
          </a:p>
          <a:p>
            <a:endParaRPr lang="ru-RU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ru-RU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ru-RU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ru-RU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ru-RU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just"/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 состав внешней памяти компьютера входят: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накопители на 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жёстких магнитных дисках;</a:t>
            </a:r>
            <a:endParaRPr lang="ru-RU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накопители на 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гибких магнитных дисках;</a:t>
            </a:r>
            <a:endParaRPr lang="ru-RU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накопители на 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компакт-дисках;</a:t>
            </a:r>
            <a:endParaRPr lang="ru-RU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накопители на </a:t>
            </a:r>
            <a:r>
              <a:rPr lang="ru-RU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магнито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-оптических компакт-дисках;</a:t>
            </a:r>
            <a:endParaRPr lang="ru-RU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накопители на 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магнитной ленте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(стримеры) и др.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656FDF12-A310-59A6-CB3B-3A286079FE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1640" y="3140968"/>
            <a:ext cx="6839345" cy="1008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3492526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Внешняя память – работа в Си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70F7A867-769B-4BC0-B24F-512773CB02B6}"/>
              </a:ext>
            </a:extLst>
          </p:cNvPr>
          <p:cNvSpPr txBox="1"/>
          <p:nvPr/>
        </p:nvSpPr>
        <p:spPr>
          <a:xfrm>
            <a:off x="395536" y="729182"/>
            <a:ext cx="8064896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Задача: из входного файла прочитать 2 целых числа. 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выходной файл записать сумму этих чисел.</a:t>
            </a:r>
            <a:endParaRPr lang="en-US" sz="18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1800" dirty="0">
                <a:solidFill>
                  <a:srgbClr val="00B050"/>
                </a:solidFill>
              </a:rPr>
              <a:t>// </a:t>
            </a:r>
            <a:r>
              <a:rPr lang="ru-RU" sz="1800" dirty="0">
                <a:solidFill>
                  <a:srgbClr val="00B050"/>
                </a:solidFill>
              </a:rPr>
              <a:t>Чтение из входного файла</a:t>
            </a:r>
            <a:r>
              <a:rPr lang="en-US" sz="1800" b="1" dirty="0">
                <a:solidFill>
                  <a:srgbClr val="00B050"/>
                </a:solidFill>
              </a:rPr>
              <a:t>	</a:t>
            </a:r>
            <a:endParaRPr lang="ru-RU" sz="1800" b="1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ru-RU" sz="1800" dirty="0"/>
              <a:t>	</a:t>
            </a:r>
            <a:r>
              <a:rPr lang="en-US" sz="1800" dirty="0"/>
              <a:t>FILE *fin;</a:t>
            </a:r>
          </a:p>
          <a:p>
            <a:pPr marL="0" indent="0">
              <a:buNone/>
            </a:pPr>
            <a:r>
              <a:rPr lang="en-US" sz="1800" dirty="0"/>
              <a:t>	int a, b, s;</a:t>
            </a:r>
          </a:p>
          <a:p>
            <a:pPr marL="0" indent="0">
              <a:buNone/>
            </a:pPr>
            <a:r>
              <a:rPr lang="en-US" sz="1800" dirty="0"/>
              <a:t>	fin = </a:t>
            </a:r>
            <a:r>
              <a:rPr lang="en-US" sz="1800" dirty="0" err="1"/>
              <a:t>fopen</a:t>
            </a:r>
            <a:r>
              <a:rPr lang="en-US" sz="1800" dirty="0"/>
              <a:t>(“</a:t>
            </a:r>
            <a:r>
              <a:rPr lang="en-US" sz="1800" dirty="0">
                <a:solidFill>
                  <a:srgbClr val="7030A0"/>
                </a:solidFill>
              </a:rPr>
              <a:t>d:\\Temp\\Files\\in1.txt</a:t>
            </a:r>
            <a:r>
              <a:rPr lang="en-US" sz="1800" dirty="0"/>
              <a:t>", "rt");</a:t>
            </a:r>
          </a:p>
          <a:p>
            <a:pPr marL="0" indent="0">
              <a:buNone/>
            </a:pPr>
            <a:r>
              <a:rPr lang="en-US" sz="1800" dirty="0"/>
              <a:t>	if (fin == NULL) {</a:t>
            </a:r>
          </a:p>
          <a:p>
            <a:pPr marL="0" indent="0">
              <a:buNone/>
            </a:pPr>
            <a:r>
              <a:rPr lang="en-US" sz="1800" dirty="0"/>
              <a:t>		</a:t>
            </a:r>
            <a:r>
              <a:rPr lang="en-US" sz="1800" dirty="0" err="1"/>
              <a:t>printf</a:t>
            </a:r>
            <a:r>
              <a:rPr lang="en-US" sz="1800" dirty="0"/>
              <a:t>("File in1.txt is not found");</a:t>
            </a:r>
          </a:p>
          <a:p>
            <a:pPr marL="0" indent="0">
              <a:buNone/>
            </a:pPr>
            <a:r>
              <a:rPr lang="en-US" sz="1800" dirty="0"/>
              <a:t>		return;</a:t>
            </a:r>
          </a:p>
          <a:p>
            <a:pPr marL="0" indent="0">
              <a:buNone/>
            </a:pPr>
            <a:r>
              <a:rPr lang="en-US" sz="1800" dirty="0"/>
              <a:t>	}</a:t>
            </a:r>
          </a:p>
          <a:p>
            <a:pPr marL="0" indent="0">
              <a:buNone/>
            </a:pPr>
            <a:r>
              <a:rPr lang="en-US" sz="1800" b="1" dirty="0"/>
              <a:t>	</a:t>
            </a:r>
            <a:r>
              <a:rPr lang="en-US" sz="1800" b="1" dirty="0" err="1"/>
              <a:t>fscanf</a:t>
            </a:r>
            <a:r>
              <a:rPr lang="en-US" sz="1800" b="1" dirty="0"/>
              <a:t>(fin, "%</a:t>
            </a:r>
            <a:r>
              <a:rPr lang="en-US" sz="1800" b="1" dirty="0" err="1"/>
              <a:t>d%d</a:t>
            </a:r>
            <a:r>
              <a:rPr lang="en-US" sz="1800" b="1" dirty="0"/>
              <a:t>", &amp;a, &amp;b);</a:t>
            </a:r>
          </a:p>
          <a:p>
            <a:pPr marL="0" indent="0">
              <a:buNone/>
            </a:pPr>
            <a:r>
              <a:rPr lang="en-US" sz="1800" dirty="0"/>
              <a:t>	</a:t>
            </a:r>
            <a:r>
              <a:rPr lang="en-US" sz="1800" dirty="0" err="1"/>
              <a:t>fclose</a:t>
            </a:r>
            <a:r>
              <a:rPr lang="en-US" sz="1800" dirty="0"/>
              <a:t>(fin);</a:t>
            </a:r>
            <a:endParaRPr lang="ru-RU" sz="1800" dirty="0"/>
          </a:p>
          <a:p>
            <a:pPr marL="0" indent="0">
              <a:buNone/>
            </a:pPr>
            <a:r>
              <a:rPr lang="en-US" sz="1800" dirty="0">
                <a:solidFill>
                  <a:srgbClr val="00B050"/>
                </a:solidFill>
              </a:rPr>
              <a:t>// </a:t>
            </a:r>
            <a:r>
              <a:rPr lang="ru-RU" sz="1800" dirty="0">
                <a:solidFill>
                  <a:srgbClr val="00B050"/>
                </a:solidFill>
              </a:rPr>
              <a:t>Обработка</a:t>
            </a:r>
            <a:endParaRPr lang="ru-RU" sz="1800" b="1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ru-RU" sz="1800" b="1" dirty="0"/>
              <a:t>	</a:t>
            </a:r>
            <a:r>
              <a:rPr lang="en-US" sz="1800" b="1" dirty="0"/>
              <a:t>s = a + b;</a:t>
            </a:r>
          </a:p>
          <a:p>
            <a:pPr marL="0" indent="0">
              <a:buNone/>
            </a:pPr>
            <a:r>
              <a:rPr lang="en-US" sz="1800" dirty="0">
                <a:solidFill>
                  <a:srgbClr val="00B050"/>
                </a:solidFill>
              </a:rPr>
              <a:t>// </a:t>
            </a:r>
            <a:r>
              <a:rPr lang="ru-RU" sz="1800" dirty="0">
                <a:solidFill>
                  <a:srgbClr val="00B050"/>
                </a:solidFill>
              </a:rPr>
              <a:t>Запись в выходной файл</a:t>
            </a:r>
            <a:r>
              <a:rPr lang="en-US" sz="1800" b="1" dirty="0">
                <a:solidFill>
                  <a:srgbClr val="00B050"/>
                </a:solidFill>
              </a:rPr>
              <a:t>	</a:t>
            </a:r>
            <a:endParaRPr lang="ru-RU" sz="1800" b="1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ru-RU" sz="1800" dirty="0"/>
              <a:t>	</a:t>
            </a:r>
            <a:r>
              <a:rPr lang="en-US" sz="1800" dirty="0"/>
              <a:t>FILE *</a:t>
            </a:r>
            <a:r>
              <a:rPr lang="en-US" sz="1800" dirty="0" err="1"/>
              <a:t>fout</a:t>
            </a:r>
            <a:r>
              <a:rPr lang="ru-RU" dirty="0"/>
              <a:t> = </a:t>
            </a:r>
            <a:r>
              <a:rPr lang="en-US" sz="1800" dirty="0" err="1"/>
              <a:t>fopen</a:t>
            </a:r>
            <a:r>
              <a:rPr lang="en-US" sz="1800" dirty="0"/>
              <a:t>(“</a:t>
            </a:r>
            <a:r>
              <a:rPr lang="en-US" sz="1800" dirty="0">
                <a:solidFill>
                  <a:srgbClr val="7030A0"/>
                </a:solidFill>
              </a:rPr>
              <a:t>d:\\Temp\\Files\\out1.txt</a:t>
            </a:r>
            <a:r>
              <a:rPr lang="en-US" sz="1800" dirty="0"/>
              <a:t>", "</a:t>
            </a:r>
            <a:r>
              <a:rPr lang="en-US" sz="1800" dirty="0" err="1"/>
              <a:t>wt</a:t>
            </a:r>
            <a:r>
              <a:rPr lang="en-US" sz="1800" dirty="0"/>
              <a:t>");</a:t>
            </a:r>
          </a:p>
          <a:p>
            <a:pPr marL="0" indent="0">
              <a:buNone/>
            </a:pPr>
            <a:r>
              <a:rPr lang="en-US" sz="1800" dirty="0"/>
              <a:t>	if (</a:t>
            </a:r>
            <a:r>
              <a:rPr lang="en-US" sz="1800" dirty="0" err="1"/>
              <a:t>fout</a:t>
            </a:r>
            <a:r>
              <a:rPr lang="en-US" sz="1800" dirty="0"/>
              <a:t> == NULL) {</a:t>
            </a:r>
          </a:p>
          <a:p>
            <a:pPr marL="0" indent="0">
              <a:buNone/>
            </a:pPr>
            <a:r>
              <a:rPr lang="en-US" sz="1800" dirty="0"/>
              <a:t>		</a:t>
            </a:r>
            <a:r>
              <a:rPr lang="en-US" sz="1800" dirty="0" err="1"/>
              <a:t>printf</a:t>
            </a:r>
            <a:r>
              <a:rPr lang="en-US" sz="1800" dirty="0"/>
              <a:t>("File out1.txt cannot be created");</a:t>
            </a:r>
          </a:p>
          <a:p>
            <a:pPr marL="0" indent="0">
              <a:buNone/>
            </a:pPr>
            <a:r>
              <a:rPr lang="en-US" sz="1800" dirty="0"/>
              <a:t>		return;</a:t>
            </a:r>
          </a:p>
          <a:p>
            <a:pPr marL="0" indent="0">
              <a:buNone/>
            </a:pPr>
            <a:r>
              <a:rPr lang="en-US" sz="1800" dirty="0"/>
              <a:t>	}</a:t>
            </a:r>
          </a:p>
          <a:p>
            <a:pPr marL="0" indent="0">
              <a:buNone/>
            </a:pPr>
            <a:r>
              <a:rPr lang="en-US" sz="1800" b="1" dirty="0"/>
              <a:t>	</a:t>
            </a:r>
            <a:r>
              <a:rPr lang="en-US" sz="1800" b="1" dirty="0" err="1"/>
              <a:t>fprintf</a:t>
            </a:r>
            <a:r>
              <a:rPr lang="en-US" sz="1800" b="1" dirty="0"/>
              <a:t>(</a:t>
            </a:r>
            <a:r>
              <a:rPr lang="en-US" sz="1800" b="1" dirty="0" err="1"/>
              <a:t>fout</a:t>
            </a:r>
            <a:r>
              <a:rPr lang="en-US" sz="1800" b="1" dirty="0"/>
              <a:t>, "%d", s);</a:t>
            </a:r>
          </a:p>
          <a:p>
            <a:pPr marL="0" indent="0">
              <a:buNone/>
            </a:pPr>
            <a:r>
              <a:rPr lang="en-US" sz="1800" b="1" dirty="0"/>
              <a:t>	</a:t>
            </a:r>
            <a:r>
              <a:rPr lang="en-US" sz="1800" dirty="0" err="1"/>
              <a:t>fclose</a:t>
            </a:r>
            <a:r>
              <a:rPr lang="en-US" sz="1800" dirty="0"/>
              <a:t>(</a:t>
            </a:r>
            <a:r>
              <a:rPr lang="en-US" sz="1800" dirty="0" err="1"/>
              <a:t>fout</a:t>
            </a:r>
            <a:r>
              <a:rPr lang="en-US" sz="1800" dirty="0"/>
              <a:t>);</a:t>
            </a:r>
          </a:p>
        </p:txBody>
      </p:sp>
    </p:spTree>
    <p:extLst>
      <p:ext uri="{BB962C8B-B14F-4D97-AF65-F5344CB8AC3E}">
        <p14:creationId xmlns:p14="http://schemas.microsoft.com/office/powerpoint/2010/main" xmlns="" val="305034823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708920"/>
            <a:ext cx="8229600" cy="1143000"/>
          </a:xfrm>
        </p:spPr>
        <p:txBody>
          <a:bodyPr>
            <a:normAutofit/>
          </a:bodyPr>
          <a:lstStyle/>
          <a:p>
            <a:r>
              <a:rPr lang="ru-RU" b="1" dirty="0"/>
              <a:t>Работа с файлами «вручную»</a:t>
            </a:r>
            <a:endParaRPr lang="ru-RU" b="1" i="1" dirty="0"/>
          </a:p>
        </p:txBody>
      </p:sp>
    </p:spTree>
    <p:extLst>
      <p:ext uri="{BB962C8B-B14F-4D97-AF65-F5344CB8AC3E}">
        <p14:creationId xmlns:p14="http://schemas.microsoft.com/office/powerpoint/2010/main" xmlns="" val="256488388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418058"/>
          </a:xfrm>
        </p:spPr>
        <p:txBody>
          <a:bodyPr>
            <a:noAutofit/>
          </a:bodyPr>
          <a:lstStyle/>
          <a:p>
            <a:r>
              <a:rPr lang="ru-RU" sz="3200" b="1" dirty="0"/>
              <a:t>Файл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764704"/>
            <a:ext cx="862616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  Файл - именованная область данных на </a:t>
            </a:r>
            <a:r>
              <a:rPr lang="ru-RU" sz="2400" b="1" dirty="0">
                <a:hlinkClick r:id="rId2" tooltip="Носитель информации"/>
              </a:rPr>
              <a:t>носителе информации</a:t>
            </a:r>
            <a:r>
              <a:rPr lang="ru-RU" sz="2400" dirty="0"/>
              <a:t>, используемая как базовый объект взаимодействия с данными в </a:t>
            </a:r>
            <a:r>
              <a:rPr lang="ru-RU" sz="2400" dirty="0">
                <a:hlinkClick r:id="rId3" tooltip="Операционная система"/>
              </a:rPr>
              <a:t>операционных системах</a:t>
            </a:r>
            <a:r>
              <a:rPr lang="ru-RU" sz="2400" dirty="0"/>
              <a:t>.</a:t>
            </a:r>
          </a:p>
          <a:p>
            <a:endParaRPr lang="ru-RU" sz="2400" dirty="0"/>
          </a:p>
          <a:p>
            <a:r>
              <a:rPr lang="ru-RU" sz="2400" b="1" dirty="0"/>
              <a:t> </a:t>
            </a:r>
            <a:r>
              <a:rPr lang="en-US" sz="2400" b="1" dirty="0">
                <a:hlinkClick r:id="rId4"/>
              </a:rPr>
              <a:t>https://ru.wikipedia.org/wiki/%D0%A4%D0%B0%D0%B9%D0%BB</a:t>
            </a:r>
            <a:r>
              <a:rPr lang="ru-RU" sz="2400" b="1" dirty="0"/>
              <a:t>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241337671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418058"/>
          </a:xfrm>
        </p:spPr>
        <p:txBody>
          <a:bodyPr>
            <a:noAutofit/>
          </a:bodyPr>
          <a:lstStyle/>
          <a:p>
            <a:r>
              <a:rPr lang="ru-RU" sz="3200" b="1" dirty="0"/>
              <a:t>Проводник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D7FC3BE2-C96E-43D0-AB44-426CF31E02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304" y="1191327"/>
            <a:ext cx="7546644" cy="5518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9011636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418058"/>
          </a:xfrm>
        </p:spPr>
        <p:txBody>
          <a:bodyPr>
            <a:noAutofit/>
          </a:bodyPr>
          <a:lstStyle/>
          <a:p>
            <a:r>
              <a:rPr lang="ru-RU" sz="3200" b="1" dirty="0"/>
              <a:t>Имя файла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CF30AF96-7F38-436A-8F55-CC801249FC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1456383"/>
            <a:ext cx="7344816" cy="5371344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6125DA21-5264-4D26-99A6-EB4DC5C7A605}"/>
              </a:ext>
            </a:extLst>
          </p:cNvPr>
          <p:cNvSpPr/>
          <p:nvPr/>
        </p:nvSpPr>
        <p:spPr>
          <a:xfrm>
            <a:off x="520304" y="764704"/>
            <a:ext cx="82089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  Имя файл = </a:t>
            </a:r>
            <a:r>
              <a:rPr lang="en-US" sz="2400" b="1" dirty="0"/>
              <a:t>“IMG_2476.JPG”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158465865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418058"/>
          </a:xfrm>
        </p:spPr>
        <p:txBody>
          <a:bodyPr>
            <a:noAutofit/>
          </a:bodyPr>
          <a:lstStyle/>
          <a:p>
            <a:r>
              <a:rPr lang="ru-RU" sz="3200" b="1" dirty="0"/>
              <a:t>Путь к файлу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6125DA21-5264-4D26-99A6-EB4DC5C7A605}"/>
              </a:ext>
            </a:extLst>
          </p:cNvPr>
          <p:cNvSpPr/>
          <p:nvPr/>
        </p:nvSpPr>
        <p:spPr>
          <a:xfrm>
            <a:off x="520304" y="764704"/>
            <a:ext cx="82089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  Путь к файлу = </a:t>
            </a:r>
            <a:r>
              <a:rPr lang="en-US" sz="2400" b="1" dirty="0"/>
              <a:t>“C:\Photos\2022_04_23_</a:t>
            </a:r>
            <a:r>
              <a:rPr lang="ru-RU" sz="2400" b="1" dirty="0" err="1"/>
              <a:t>дрЛеси</a:t>
            </a:r>
            <a:r>
              <a:rPr lang="en-US" sz="2400" b="1" dirty="0"/>
              <a:t>”</a:t>
            </a:r>
            <a:endParaRPr lang="ru-RU" sz="24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0A6C7BB8-7EE6-4F9C-AFCC-F8DFFE0F3C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1299" y="1706220"/>
            <a:ext cx="6881401" cy="5032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4138718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418058"/>
          </a:xfrm>
        </p:spPr>
        <p:txBody>
          <a:bodyPr>
            <a:noAutofit/>
          </a:bodyPr>
          <a:lstStyle/>
          <a:p>
            <a:r>
              <a:rPr lang="ru-RU" sz="3200" b="1" dirty="0"/>
              <a:t>Полное имя файла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6125DA21-5264-4D26-99A6-EB4DC5C7A605}"/>
              </a:ext>
            </a:extLst>
          </p:cNvPr>
          <p:cNvSpPr/>
          <p:nvPr/>
        </p:nvSpPr>
        <p:spPr>
          <a:xfrm>
            <a:off x="520304" y="764704"/>
            <a:ext cx="82089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Полное имя файла </a:t>
            </a:r>
          </a:p>
          <a:p>
            <a:r>
              <a:rPr lang="ru-RU" sz="2400" b="1" dirty="0"/>
              <a:t>= </a:t>
            </a:r>
            <a:r>
              <a:rPr lang="en-US" sz="2400" b="1" dirty="0"/>
              <a:t>“C:\Photos\2022_04_23_</a:t>
            </a:r>
            <a:r>
              <a:rPr lang="ru-RU" sz="2400" b="1" dirty="0" err="1"/>
              <a:t>дрЛеси</a:t>
            </a:r>
            <a:r>
              <a:rPr lang="en-US" sz="2400" b="1" dirty="0"/>
              <a:t>\IMG_2476.JPG”</a:t>
            </a:r>
            <a:endParaRPr lang="ru-RU" sz="24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0A6C7BB8-7EE6-4F9C-AFCC-F8DFFE0F3C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1299" y="1706220"/>
            <a:ext cx="6881401" cy="5032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4696581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418058"/>
          </a:xfrm>
        </p:spPr>
        <p:txBody>
          <a:bodyPr>
            <a:noAutofit/>
          </a:bodyPr>
          <a:lstStyle/>
          <a:p>
            <a:r>
              <a:rPr lang="ru-RU" sz="3200" b="1" dirty="0"/>
              <a:t>Содержимое файла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6125DA21-5264-4D26-99A6-EB4DC5C7A605}"/>
              </a:ext>
            </a:extLst>
          </p:cNvPr>
          <p:cNvSpPr/>
          <p:nvPr/>
        </p:nvSpPr>
        <p:spPr>
          <a:xfrm>
            <a:off x="520304" y="764704"/>
            <a:ext cx="82089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Полное имя файла </a:t>
            </a:r>
          </a:p>
          <a:p>
            <a:r>
              <a:rPr lang="ru-RU" sz="2400" b="1" dirty="0"/>
              <a:t>= </a:t>
            </a:r>
            <a:r>
              <a:rPr lang="en-US" sz="2400" b="1" dirty="0"/>
              <a:t>“C:\Photos\2022_04_23_</a:t>
            </a:r>
            <a:r>
              <a:rPr lang="ru-RU" sz="2400" b="1" dirty="0" err="1"/>
              <a:t>дрЛеси</a:t>
            </a:r>
            <a:r>
              <a:rPr lang="en-US" sz="2400" b="1" dirty="0"/>
              <a:t>\IMG_2476.JPG”</a:t>
            </a:r>
            <a:endParaRPr lang="ru-RU" sz="24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8F17CC49-1A59-4CF0-A5F7-A256B60446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785" y="1797514"/>
            <a:ext cx="7219950" cy="506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7294248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418058"/>
          </a:xfrm>
        </p:spPr>
        <p:txBody>
          <a:bodyPr>
            <a:noAutofit/>
          </a:bodyPr>
          <a:lstStyle/>
          <a:p>
            <a:r>
              <a:rPr lang="ru-RU" sz="3200" b="1" dirty="0"/>
              <a:t>Пользовательские операции над файлами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6125DA21-5264-4D26-99A6-EB4DC5C7A605}"/>
              </a:ext>
            </a:extLst>
          </p:cNvPr>
          <p:cNvSpPr/>
          <p:nvPr/>
        </p:nvSpPr>
        <p:spPr>
          <a:xfrm>
            <a:off x="520304" y="764704"/>
            <a:ext cx="820891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dirty="0"/>
              <a:t>Открыть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dirty="0"/>
              <a:t>Создать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dirty="0"/>
              <a:t>Скопировать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dirty="0"/>
              <a:t>Перенести (вырезать)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dirty="0"/>
              <a:t>Переименовать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dirty="0"/>
              <a:t>Удалить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dirty="0"/>
              <a:t>И др.</a:t>
            </a:r>
          </a:p>
          <a:p>
            <a:endParaRPr lang="ru-RU" sz="24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397CAF00-E1EB-4304-BE3D-7D5C97FB05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2697" y="1139122"/>
            <a:ext cx="5203799" cy="5291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3019753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418058"/>
          </a:xfrm>
        </p:spPr>
        <p:txBody>
          <a:bodyPr>
            <a:noAutofit/>
          </a:bodyPr>
          <a:lstStyle/>
          <a:p>
            <a:r>
              <a:rPr lang="ru-RU" sz="3200" b="1" dirty="0"/>
              <a:t>Создание текстовых файлов «вручную»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6125DA21-5264-4D26-99A6-EB4DC5C7A605}"/>
              </a:ext>
            </a:extLst>
          </p:cNvPr>
          <p:cNvSpPr/>
          <p:nvPr/>
        </p:nvSpPr>
        <p:spPr>
          <a:xfrm>
            <a:off x="520304" y="764704"/>
            <a:ext cx="82089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Проводник </a:t>
            </a:r>
            <a:r>
              <a:rPr lang="en-US" sz="2400" dirty="0">
                <a:sym typeface="Wingdings" panose="05000000000000000000" pitchFamily="2" charset="2"/>
              </a:rPr>
              <a:t> </a:t>
            </a:r>
            <a:r>
              <a:rPr lang="ru-RU" sz="2400" dirty="0">
                <a:sym typeface="Wingdings" panose="05000000000000000000" pitchFamily="2" charset="2"/>
              </a:rPr>
              <a:t>Нужная папка </a:t>
            </a:r>
            <a:r>
              <a:rPr lang="en-US" sz="2400" dirty="0">
                <a:sym typeface="Wingdings" panose="05000000000000000000" pitchFamily="2" charset="2"/>
              </a:rPr>
              <a:t> </a:t>
            </a:r>
            <a:r>
              <a:rPr lang="ru-RU" sz="2400" dirty="0">
                <a:sym typeface="Wingdings" panose="05000000000000000000" pitchFamily="2" charset="2"/>
              </a:rPr>
              <a:t>Правая кнопка мыши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A4DD55DD-A16E-47FD-8B55-39AC009DDE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7620" y="1700808"/>
            <a:ext cx="6488685" cy="5157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6075917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418058"/>
          </a:xfrm>
        </p:spPr>
        <p:txBody>
          <a:bodyPr>
            <a:noAutofit/>
          </a:bodyPr>
          <a:lstStyle/>
          <a:p>
            <a:r>
              <a:rPr lang="ru-RU" sz="3200" b="1" dirty="0"/>
              <a:t>Создание текстовых файлов «вручную»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6125DA21-5264-4D26-99A6-EB4DC5C7A605}"/>
              </a:ext>
            </a:extLst>
          </p:cNvPr>
          <p:cNvSpPr/>
          <p:nvPr/>
        </p:nvSpPr>
        <p:spPr>
          <a:xfrm>
            <a:off x="520304" y="764704"/>
            <a:ext cx="82089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sym typeface="Wingdings" panose="05000000000000000000" pitchFamily="2" charset="2"/>
              </a:rPr>
              <a:t>Открыть файл в редакторе.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sym typeface="Wingdings" panose="05000000000000000000" pitchFamily="2" charset="2"/>
              </a:rPr>
              <a:t>Набрать нужный текст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sym typeface="Wingdings" panose="05000000000000000000" pitchFamily="2" charset="2"/>
              </a:rPr>
              <a:t>Сохранить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1FAB7BF3-8D37-4D05-8B58-E207A05616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6" y="2060848"/>
            <a:ext cx="6420989" cy="4681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8183602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418058"/>
          </a:xfrm>
        </p:spPr>
        <p:txBody>
          <a:bodyPr>
            <a:noAutofit/>
          </a:bodyPr>
          <a:lstStyle/>
          <a:p>
            <a:r>
              <a:rPr lang="ru-RU" sz="3200" b="1" dirty="0"/>
              <a:t>Создание папок «вручную»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6125DA21-5264-4D26-99A6-EB4DC5C7A605}"/>
              </a:ext>
            </a:extLst>
          </p:cNvPr>
          <p:cNvSpPr/>
          <p:nvPr/>
        </p:nvSpPr>
        <p:spPr>
          <a:xfrm>
            <a:off x="520304" y="764704"/>
            <a:ext cx="820891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sym typeface="Wingdings" panose="05000000000000000000" pitchFamily="2" charset="2"/>
              </a:rPr>
              <a:t>Открыть родительскую папку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Нажать </a:t>
            </a:r>
            <a:r>
              <a:rPr lang="ru-RU" sz="2400" dirty="0">
                <a:sym typeface="Wingdings" panose="05000000000000000000" pitchFamily="2" charset="2"/>
              </a:rPr>
              <a:t>Правую кнопку мыши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sym typeface="Wingdings" panose="05000000000000000000" pitchFamily="2" charset="2"/>
              </a:rPr>
              <a:t>Создать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sym typeface="Wingdings" panose="05000000000000000000" pitchFamily="2" charset="2"/>
              </a:rPr>
              <a:t>Папку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sym typeface="Wingdings" panose="05000000000000000000" pitchFamily="2" charset="2"/>
              </a:rPr>
              <a:t>Введите имя папки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528D3587-692F-4840-BAF7-F7F15E4F61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7066" y="2747040"/>
            <a:ext cx="6615791" cy="3994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1228432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75830813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70892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Работа с файлами «</a:t>
            </a:r>
            <a:r>
              <a:rPr lang="ru-RU" b="1" dirty="0" err="1"/>
              <a:t>программно</a:t>
            </a:r>
            <a:r>
              <a:rPr lang="ru-RU" b="1" dirty="0"/>
              <a:t>»</a:t>
            </a:r>
            <a:endParaRPr lang="ru-RU" b="1" i="1" dirty="0"/>
          </a:p>
        </p:txBody>
      </p:sp>
    </p:spTree>
    <p:extLst>
      <p:ext uri="{BB962C8B-B14F-4D97-AF65-F5344CB8AC3E}">
        <p14:creationId xmlns:p14="http://schemas.microsoft.com/office/powerpoint/2010/main" xmlns="" val="339364775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936104"/>
          </a:xfrm>
        </p:spPr>
        <p:txBody>
          <a:bodyPr>
            <a:noAutofit/>
          </a:bodyPr>
          <a:lstStyle/>
          <a:p>
            <a:r>
              <a:rPr lang="ru-RU" sz="3200" b="1" dirty="0"/>
              <a:t>Работа с файлом</a:t>
            </a:r>
            <a:r>
              <a:rPr lang="en-US" sz="3200" b="1" dirty="0"/>
              <a:t> – </a:t>
            </a:r>
            <a:r>
              <a:rPr lang="ru-RU" sz="3200" b="1" dirty="0"/>
              <a:t>общий алгоритм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5112568"/>
          </a:xfrm>
        </p:spPr>
        <p:txBody>
          <a:bodyPr>
            <a:noAutofit/>
          </a:bodyPr>
          <a:lstStyle/>
          <a:p>
            <a:pPr marL="457200" indent="-457200">
              <a:buAutoNum type="arabicParenR"/>
            </a:pPr>
            <a:r>
              <a:rPr lang="ru-RU" sz="2400" b="1" dirty="0"/>
              <a:t>Открыть файл </a:t>
            </a:r>
          </a:p>
          <a:p>
            <a:pPr marL="457200" indent="-457200">
              <a:buAutoNum type="arabicParenR"/>
            </a:pPr>
            <a:r>
              <a:rPr lang="ru-RU" sz="2400" b="1" dirty="0"/>
              <a:t>Работать с файлом</a:t>
            </a:r>
          </a:p>
          <a:p>
            <a:pPr marL="457200" indent="-457200">
              <a:buAutoNum type="arabicParenR"/>
            </a:pPr>
            <a:r>
              <a:rPr lang="ru-RU" sz="2400" b="1" dirty="0"/>
              <a:t>Закрыть файл</a:t>
            </a:r>
          </a:p>
          <a:p>
            <a:pPr marL="457200" indent="-457200">
              <a:buAutoNum type="arabicParenR"/>
            </a:pPr>
            <a:endParaRPr lang="ru-RU" sz="2400" b="1" dirty="0"/>
          </a:p>
          <a:p>
            <a:pPr marL="457200" indent="-457200">
              <a:buAutoNum type="arabicParenR"/>
            </a:pPr>
            <a:endParaRPr lang="ru-RU" sz="2400" b="1" dirty="0"/>
          </a:p>
          <a:p>
            <a:pPr marL="0" indent="0">
              <a:buNone/>
            </a:pP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xmlns="" val="130860580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936104"/>
          </a:xfrm>
        </p:spPr>
        <p:txBody>
          <a:bodyPr>
            <a:noAutofit/>
          </a:bodyPr>
          <a:lstStyle/>
          <a:p>
            <a:r>
              <a:rPr lang="ru-RU" sz="3200" b="1" dirty="0"/>
              <a:t>Задача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268760"/>
            <a:ext cx="8229600" cy="511256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800" dirty="0"/>
              <a:t>Прочитать из файла 2 целых числа, подсчитать их сумму, сумму вывести в другой файл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ru-RU" sz="2800" b="1" dirty="0"/>
              <a:t>Входной файл:</a:t>
            </a:r>
          </a:p>
          <a:p>
            <a:pPr marL="0" indent="0">
              <a:buNone/>
            </a:pPr>
            <a:r>
              <a:rPr lang="en-US" sz="2800" dirty="0"/>
              <a:t>3 12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ru-RU" sz="2800" b="1" dirty="0"/>
              <a:t>Выходной файл:</a:t>
            </a:r>
          </a:p>
          <a:p>
            <a:pPr marL="0" indent="0">
              <a:buNone/>
            </a:pPr>
            <a:r>
              <a:rPr lang="ru-RU" sz="2800" dirty="0"/>
              <a:t>15</a:t>
            </a:r>
          </a:p>
          <a:p>
            <a:pPr marL="0" indent="0">
              <a:buNone/>
            </a:pP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xmlns="" val="3823822222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936104"/>
          </a:xfrm>
        </p:spPr>
        <p:txBody>
          <a:bodyPr>
            <a:noAutofit/>
          </a:bodyPr>
          <a:lstStyle/>
          <a:p>
            <a:r>
              <a:rPr lang="ru-RU" sz="3200" b="1" dirty="0"/>
              <a:t>Работа с входным файлом</a:t>
            </a:r>
            <a:r>
              <a:rPr lang="en-US" sz="3200" b="1" dirty="0"/>
              <a:t> – </a:t>
            </a:r>
            <a:r>
              <a:rPr lang="ru-RU" sz="3200" b="1" dirty="0"/>
              <a:t>общий алгоритм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511256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dirty="0"/>
              <a:t>0)  Создать входной файл</a:t>
            </a:r>
          </a:p>
          <a:p>
            <a:pPr marL="457200" indent="-457200">
              <a:buAutoNum type="arabicParenR"/>
            </a:pPr>
            <a:r>
              <a:rPr lang="ru-RU" sz="2400" b="1" dirty="0"/>
              <a:t>Открыть входной файл  (на чтение)</a:t>
            </a:r>
          </a:p>
          <a:p>
            <a:pPr marL="457200" indent="-457200">
              <a:buAutoNum type="arabicParenR"/>
            </a:pPr>
            <a:r>
              <a:rPr lang="ru-RU" sz="2400" b="1" dirty="0"/>
              <a:t>Читать информацию из входного файла</a:t>
            </a:r>
          </a:p>
          <a:p>
            <a:pPr marL="457200" indent="-457200">
              <a:buAutoNum type="arabicParenR"/>
            </a:pPr>
            <a:r>
              <a:rPr lang="ru-RU" sz="2400" b="1" dirty="0"/>
              <a:t>Закрыть входной файл</a:t>
            </a:r>
          </a:p>
          <a:p>
            <a:pPr marL="457200" indent="-457200">
              <a:buAutoNum type="arabicParenR"/>
            </a:pPr>
            <a:endParaRPr lang="ru-RU" sz="2400" b="1" dirty="0"/>
          </a:p>
          <a:p>
            <a:pPr marL="457200" indent="-457200">
              <a:buAutoNum type="arabicParenR"/>
            </a:pPr>
            <a:endParaRPr lang="ru-RU" sz="2400" b="1" dirty="0"/>
          </a:p>
          <a:p>
            <a:pPr marL="0" indent="0">
              <a:buNone/>
            </a:pP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xmlns="" val="4258193492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936104"/>
          </a:xfrm>
        </p:spPr>
        <p:txBody>
          <a:bodyPr>
            <a:noAutofit/>
          </a:bodyPr>
          <a:lstStyle/>
          <a:p>
            <a:r>
              <a:rPr lang="ru-RU" sz="3200" b="1" dirty="0"/>
              <a:t>Задача (1)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268760"/>
            <a:ext cx="8229600" cy="511256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dirty="0">
                <a:solidFill>
                  <a:srgbClr val="00B050"/>
                </a:solidFill>
              </a:rPr>
              <a:t>// </a:t>
            </a:r>
            <a:r>
              <a:rPr lang="ru-RU" sz="2800" dirty="0">
                <a:solidFill>
                  <a:srgbClr val="00B050"/>
                </a:solidFill>
              </a:rPr>
              <a:t>Чтение из входного файла</a:t>
            </a:r>
            <a:r>
              <a:rPr lang="en-US" sz="2800" b="1" dirty="0">
                <a:solidFill>
                  <a:srgbClr val="00B050"/>
                </a:solidFill>
              </a:rPr>
              <a:t>	</a:t>
            </a:r>
            <a:endParaRPr lang="ru-RU" sz="2800" b="1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ru-RU" sz="2800" dirty="0"/>
              <a:t>	</a:t>
            </a:r>
            <a:r>
              <a:rPr lang="en-US" sz="2800" dirty="0"/>
              <a:t>FILE *fin;</a:t>
            </a:r>
          </a:p>
          <a:p>
            <a:pPr marL="0" indent="0">
              <a:buNone/>
            </a:pPr>
            <a:r>
              <a:rPr lang="en-US" sz="2800" dirty="0"/>
              <a:t>	</a:t>
            </a:r>
            <a:r>
              <a:rPr lang="en-US" sz="2800" dirty="0" err="1"/>
              <a:t>int</a:t>
            </a:r>
            <a:r>
              <a:rPr lang="en-US" sz="2800" dirty="0"/>
              <a:t> a, b, s;</a:t>
            </a:r>
          </a:p>
          <a:p>
            <a:pPr marL="0" indent="0">
              <a:buNone/>
            </a:pPr>
            <a:r>
              <a:rPr lang="en-US" sz="2800" dirty="0"/>
              <a:t>	fin = </a:t>
            </a:r>
            <a:r>
              <a:rPr lang="en-US" sz="2800" dirty="0" err="1"/>
              <a:t>fopen</a:t>
            </a:r>
            <a:r>
              <a:rPr lang="en-US" sz="2800" dirty="0"/>
              <a:t>("</a:t>
            </a:r>
            <a:r>
              <a:rPr lang="en-US" sz="2800" dirty="0">
                <a:solidFill>
                  <a:srgbClr val="7030A0"/>
                </a:solidFill>
              </a:rPr>
              <a:t>d:\\Temp\\Files\\in1.txt</a:t>
            </a:r>
            <a:r>
              <a:rPr lang="en-US" sz="2800" dirty="0"/>
              <a:t>", "rt");</a:t>
            </a:r>
          </a:p>
          <a:p>
            <a:pPr marL="0" indent="0">
              <a:buNone/>
            </a:pPr>
            <a:r>
              <a:rPr lang="en-US" sz="2800" dirty="0"/>
              <a:t>	if (fin == NULL) {</a:t>
            </a:r>
          </a:p>
          <a:p>
            <a:pPr marL="0" indent="0">
              <a:buNone/>
            </a:pPr>
            <a:r>
              <a:rPr lang="en-US" sz="2800" dirty="0"/>
              <a:t>		</a:t>
            </a:r>
            <a:r>
              <a:rPr lang="en-US" sz="2800" dirty="0" err="1"/>
              <a:t>printf</a:t>
            </a:r>
            <a:r>
              <a:rPr lang="en-US" sz="2800" dirty="0"/>
              <a:t>("File in1.txt is not found");</a:t>
            </a:r>
          </a:p>
          <a:p>
            <a:pPr marL="0" indent="0">
              <a:buNone/>
            </a:pPr>
            <a:r>
              <a:rPr lang="en-US" sz="2800" dirty="0"/>
              <a:t>		return;</a:t>
            </a:r>
          </a:p>
          <a:p>
            <a:pPr marL="0" indent="0">
              <a:buNone/>
            </a:pPr>
            <a:r>
              <a:rPr lang="en-US" sz="2800" dirty="0"/>
              <a:t>	}</a:t>
            </a:r>
          </a:p>
          <a:p>
            <a:pPr marL="0" indent="0">
              <a:buNone/>
            </a:pPr>
            <a:r>
              <a:rPr lang="en-US" sz="2800" b="1" dirty="0"/>
              <a:t>	</a:t>
            </a:r>
            <a:r>
              <a:rPr lang="en-US" sz="2800" b="1" dirty="0" err="1"/>
              <a:t>fscanf</a:t>
            </a:r>
            <a:r>
              <a:rPr lang="en-US" sz="2800" b="1" dirty="0"/>
              <a:t>(fin, "%</a:t>
            </a:r>
            <a:r>
              <a:rPr lang="en-US" sz="2800" b="1" dirty="0" err="1"/>
              <a:t>d%d</a:t>
            </a:r>
            <a:r>
              <a:rPr lang="en-US" sz="2800" b="1" dirty="0"/>
              <a:t>", &amp;a, &amp;b);</a:t>
            </a:r>
          </a:p>
          <a:p>
            <a:pPr marL="0" indent="0">
              <a:buNone/>
            </a:pPr>
            <a:r>
              <a:rPr lang="en-US" sz="2800" dirty="0"/>
              <a:t>	</a:t>
            </a:r>
            <a:r>
              <a:rPr lang="en-US" sz="2800" dirty="0" err="1"/>
              <a:t>fclose</a:t>
            </a:r>
            <a:r>
              <a:rPr lang="en-US" sz="2800" dirty="0"/>
              <a:t>(fin);</a:t>
            </a:r>
          </a:p>
        </p:txBody>
      </p:sp>
    </p:spTree>
    <p:extLst>
      <p:ext uri="{BB962C8B-B14F-4D97-AF65-F5344CB8AC3E}">
        <p14:creationId xmlns:p14="http://schemas.microsoft.com/office/powerpoint/2010/main" xmlns="" val="112286898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48072"/>
          </a:xfrm>
        </p:spPr>
        <p:txBody>
          <a:bodyPr>
            <a:noAutofit/>
          </a:bodyPr>
          <a:lstStyle/>
          <a:p>
            <a:r>
              <a:rPr lang="ru-RU" sz="3200" b="1" dirty="0"/>
              <a:t>Задача (2)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268760"/>
            <a:ext cx="8229600" cy="511256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dirty="0">
                <a:solidFill>
                  <a:srgbClr val="00B050"/>
                </a:solidFill>
              </a:rPr>
              <a:t>// </a:t>
            </a:r>
            <a:r>
              <a:rPr lang="ru-RU" sz="2800" dirty="0">
                <a:solidFill>
                  <a:srgbClr val="00B050"/>
                </a:solidFill>
              </a:rPr>
              <a:t>Обработка</a:t>
            </a:r>
            <a:endParaRPr lang="ru-RU" sz="2800" b="1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ru-RU" sz="2800" b="1" dirty="0"/>
              <a:t>	</a:t>
            </a:r>
            <a:r>
              <a:rPr lang="en-US" sz="2800" b="1" dirty="0"/>
              <a:t>s = a + b;</a:t>
            </a:r>
          </a:p>
        </p:txBody>
      </p:sp>
    </p:spTree>
    <p:extLst>
      <p:ext uri="{BB962C8B-B14F-4D97-AF65-F5344CB8AC3E}">
        <p14:creationId xmlns:p14="http://schemas.microsoft.com/office/powerpoint/2010/main" xmlns="" val="3632847500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936104"/>
          </a:xfrm>
        </p:spPr>
        <p:txBody>
          <a:bodyPr>
            <a:noAutofit/>
          </a:bodyPr>
          <a:lstStyle/>
          <a:p>
            <a:r>
              <a:rPr lang="ru-RU" sz="3200" b="1" dirty="0"/>
              <a:t>Работа с выходным файлом</a:t>
            </a:r>
            <a:r>
              <a:rPr lang="en-US" sz="3200" b="1" dirty="0"/>
              <a:t> – </a:t>
            </a:r>
            <a:r>
              <a:rPr lang="ru-RU" sz="3200" b="1" dirty="0"/>
              <a:t>общий алгоритм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5112568"/>
          </a:xfrm>
        </p:spPr>
        <p:txBody>
          <a:bodyPr>
            <a:noAutofit/>
          </a:bodyPr>
          <a:lstStyle/>
          <a:p>
            <a:pPr marL="457200" indent="-457200">
              <a:buAutoNum type="arabicParenR"/>
            </a:pPr>
            <a:r>
              <a:rPr lang="ru-RU" sz="2400" b="1" dirty="0"/>
              <a:t>Открыть выходной файл (на запись) </a:t>
            </a:r>
          </a:p>
          <a:p>
            <a:pPr marL="457200" indent="-457200">
              <a:buAutoNum type="arabicParenR"/>
            </a:pPr>
            <a:r>
              <a:rPr lang="ru-RU" sz="2400" b="1" dirty="0"/>
              <a:t>Писать информацию в выходной файл</a:t>
            </a:r>
          </a:p>
          <a:p>
            <a:pPr marL="457200" indent="-457200">
              <a:buAutoNum type="arabicParenR"/>
            </a:pPr>
            <a:r>
              <a:rPr lang="ru-RU" sz="2400" b="1" dirty="0"/>
              <a:t>Закрыть выходной файл</a:t>
            </a:r>
          </a:p>
          <a:p>
            <a:pPr marL="457200" indent="-457200">
              <a:buAutoNum type="arabicParenR"/>
            </a:pPr>
            <a:endParaRPr lang="ru-RU" sz="2400" b="1" dirty="0"/>
          </a:p>
          <a:p>
            <a:pPr marL="457200" indent="-457200">
              <a:buAutoNum type="arabicParenR"/>
            </a:pPr>
            <a:endParaRPr lang="ru-RU" sz="2400" b="1" dirty="0"/>
          </a:p>
          <a:p>
            <a:pPr marL="0" indent="0">
              <a:buNone/>
            </a:pP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xmlns="" val="2939407668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48072"/>
          </a:xfrm>
        </p:spPr>
        <p:txBody>
          <a:bodyPr>
            <a:noAutofit/>
          </a:bodyPr>
          <a:lstStyle/>
          <a:p>
            <a:r>
              <a:rPr lang="ru-RU" sz="3200" b="1" dirty="0"/>
              <a:t>Задача (</a:t>
            </a:r>
            <a:r>
              <a:rPr lang="en-US" sz="3200" b="1" dirty="0"/>
              <a:t>3</a:t>
            </a:r>
            <a:r>
              <a:rPr lang="ru-RU" sz="3200" b="1" dirty="0"/>
              <a:t>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268760"/>
            <a:ext cx="8229600" cy="511256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dirty="0">
                <a:solidFill>
                  <a:srgbClr val="00B050"/>
                </a:solidFill>
              </a:rPr>
              <a:t>// </a:t>
            </a:r>
            <a:r>
              <a:rPr lang="ru-RU" sz="2800" dirty="0">
                <a:solidFill>
                  <a:srgbClr val="00B050"/>
                </a:solidFill>
              </a:rPr>
              <a:t>Запись в выходной файл</a:t>
            </a:r>
            <a:r>
              <a:rPr lang="en-US" sz="2800" b="1" dirty="0">
                <a:solidFill>
                  <a:srgbClr val="00B050"/>
                </a:solidFill>
              </a:rPr>
              <a:t>	</a:t>
            </a:r>
            <a:endParaRPr lang="ru-RU" sz="2800" b="1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ru-RU" sz="2800" dirty="0"/>
              <a:t>	</a:t>
            </a:r>
            <a:r>
              <a:rPr lang="en-US" sz="2800" dirty="0"/>
              <a:t>FILE *</a:t>
            </a:r>
            <a:r>
              <a:rPr lang="en-US" sz="2800" dirty="0" err="1"/>
              <a:t>fout</a:t>
            </a:r>
            <a:r>
              <a:rPr lang="en-US" sz="2800" dirty="0"/>
              <a:t>;</a:t>
            </a:r>
          </a:p>
          <a:p>
            <a:pPr marL="0" indent="0">
              <a:buNone/>
            </a:pPr>
            <a:r>
              <a:rPr lang="en-US" sz="2800" dirty="0"/>
              <a:t>	</a:t>
            </a:r>
            <a:r>
              <a:rPr lang="en-US" sz="2800" dirty="0" err="1"/>
              <a:t>fout</a:t>
            </a:r>
            <a:r>
              <a:rPr lang="en-US" sz="2800" dirty="0"/>
              <a:t> = </a:t>
            </a:r>
            <a:r>
              <a:rPr lang="en-US" sz="2800" dirty="0" err="1"/>
              <a:t>fopen</a:t>
            </a:r>
            <a:r>
              <a:rPr lang="en-US" sz="2800" dirty="0"/>
              <a:t>("</a:t>
            </a:r>
            <a:r>
              <a:rPr lang="en-US" sz="2800" dirty="0">
                <a:solidFill>
                  <a:srgbClr val="7030A0"/>
                </a:solidFill>
              </a:rPr>
              <a:t>d:\\Temp\\Files\\out1.txt</a:t>
            </a:r>
            <a:r>
              <a:rPr lang="en-US" sz="2800" dirty="0"/>
              <a:t>", "</a:t>
            </a:r>
            <a:r>
              <a:rPr lang="en-US" sz="2800" dirty="0" err="1"/>
              <a:t>wt</a:t>
            </a:r>
            <a:r>
              <a:rPr lang="en-US" sz="2800" dirty="0"/>
              <a:t>");</a:t>
            </a:r>
          </a:p>
          <a:p>
            <a:pPr marL="0" indent="0">
              <a:buNone/>
            </a:pPr>
            <a:r>
              <a:rPr lang="en-US" sz="2800" dirty="0"/>
              <a:t>	if (</a:t>
            </a:r>
            <a:r>
              <a:rPr lang="en-US" sz="2800" dirty="0" err="1"/>
              <a:t>fout</a:t>
            </a:r>
            <a:r>
              <a:rPr lang="en-US" sz="2800" dirty="0"/>
              <a:t> == NULL) {</a:t>
            </a:r>
          </a:p>
          <a:p>
            <a:pPr marL="0" indent="0">
              <a:buNone/>
            </a:pPr>
            <a:r>
              <a:rPr lang="en-US" sz="2800" dirty="0"/>
              <a:t>		</a:t>
            </a:r>
            <a:r>
              <a:rPr lang="en-US" sz="2800" dirty="0" err="1"/>
              <a:t>printf</a:t>
            </a:r>
            <a:r>
              <a:rPr lang="en-US" sz="2800" dirty="0"/>
              <a:t>("File out1.txt cannot be created");</a:t>
            </a:r>
          </a:p>
          <a:p>
            <a:pPr marL="0" indent="0">
              <a:buNone/>
            </a:pPr>
            <a:r>
              <a:rPr lang="en-US" sz="2800" dirty="0"/>
              <a:t>		return;</a:t>
            </a:r>
          </a:p>
          <a:p>
            <a:pPr marL="0" indent="0">
              <a:buNone/>
            </a:pPr>
            <a:r>
              <a:rPr lang="en-US" sz="2800" dirty="0"/>
              <a:t>	}</a:t>
            </a:r>
          </a:p>
          <a:p>
            <a:pPr marL="0" indent="0">
              <a:buNone/>
            </a:pPr>
            <a:r>
              <a:rPr lang="en-US" sz="2800" b="1" dirty="0"/>
              <a:t>	</a:t>
            </a:r>
            <a:r>
              <a:rPr lang="en-US" sz="2800" b="1" dirty="0" err="1"/>
              <a:t>fprintf</a:t>
            </a:r>
            <a:r>
              <a:rPr lang="en-US" sz="2800" b="1" dirty="0"/>
              <a:t>(</a:t>
            </a:r>
            <a:r>
              <a:rPr lang="en-US" sz="2800" b="1" dirty="0" err="1"/>
              <a:t>fout</a:t>
            </a:r>
            <a:r>
              <a:rPr lang="en-US" sz="2800" b="1" dirty="0"/>
              <a:t>, "s = %d", s);</a:t>
            </a:r>
          </a:p>
          <a:p>
            <a:pPr marL="0" indent="0">
              <a:buNone/>
            </a:pPr>
            <a:r>
              <a:rPr lang="en-US" sz="2800" b="1" dirty="0"/>
              <a:t>	</a:t>
            </a:r>
            <a:r>
              <a:rPr lang="en-US" sz="2800" dirty="0" err="1"/>
              <a:t>fclose</a:t>
            </a:r>
            <a:r>
              <a:rPr lang="en-US" sz="2800" dirty="0"/>
              <a:t>(</a:t>
            </a:r>
            <a:r>
              <a:rPr lang="en-US" sz="2800" dirty="0" err="1"/>
              <a:t>fout</a:t>
            </a:r>
            <a:r>
              <a:rPr lang="en-US" sz="2800" dirty="0"/>
              <a:t>);</a:t>
            </a:r>
          </a:p>
        </p:txBody>
      </p:sp>
    </p:spTree>
    <p:extLst>
      <p:ext uri="{BB962C8B-B14F-4D97-AF65-F5344CB8AC3E}">
        <p14:creationId xmlns:p14="http://schemas.microsoft.com/office/powerpoint/2010/main" xmlns="" val="2140033910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832722495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70892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Несколько сценариев работы с файлами</a:t>
            </a:r>
            <a:endParaRPr lang="ru-RU" b="1" i="1" dirty="0"/>
          </a:p>
        </p:txBody>
      </p:sp>
    </p:spTree>
    <p:extLst>
      <p:ext uri="{BB962C8B-B14F-4D97-AF65-F5344CB8AC3E}">
        <p14:creationId xmlns:p14="http://schemas.microsoft.com/office/powerpoint/2010/main" xmlns="" val="2213845240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936104"/>
          </a:xfrm>
        </p:spPr>
        <p:txBody>
          <a:bodyPr>
            <a:noAutofit/>
          </a:bodyPr>
          <a:lstStyle/>
          <a:p>
            <a:r>
              <a:rPr lang="ru-RU" sz="3200" b="1" dirty="0"/>
              <a:t>Сценарий 1. Входные и выходные данные - в файлах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511256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</a:rPr>
              <a:t>ФАЙЛ_ВХОДНОЙ 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sym typeface="Wingdings" panose="05000000000000000000" pitchFamily="2" charset="2"/>
              </a:rPr>
              <a:t> 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sym typeface="Wingdings" panose="05000000000000000000" pitchFamily="2" charset="2"/>
              </a:rPr>
              <a:t>Программа 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sym typeface="Wingdings" panose="05000000000000000000" pitchFamily="2" charset="2"/>
              </a:rPr>
              <a:t> 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sym typeface="Wingdings" panose="05000000000000000000" pitchFamily="2" charset="2"/>
              </a:rPr>
              <a:t>ФАЙЛ_ВЫХОДНОЙ</a:t>
            </a:r>
            <a:endParaRPr lang="ru-RU" sz="2400" b="1" dirty="0">
              <a:solidFill>
                <a:schemeClr val="accent5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ru-RU" sz="2400" dirty="0"/>
              <a:t>Входные данные готовятся в виде (входных) файлов.</a:t>
            </a:r>
          </a:p>
          <a:p>
            <a:pPr marL="0" indent="0">
              <a:buNone/>
            </a:pPr>
            <a:r>
              <a:rPr lang="ru-RU" sz="2400" dirty="0"/>
              <a:t>Программа загружает данные из входных файлов. Программа выполняет всю необходимую работу. </a:t>
            </a:r>
          </a:p>
          <a:p>
            <a:pPr marL="0" indent="0">
              <a:buNone/>
            </a:pPr>
            <a:r>
              <a:rPr lang="ru-RU" sz="2400" dirty="0"/>
              <a:t>Программа сохраняет результаты в (выходные) файлы.</a:t>
            </a:r>
          </a:p>
          <a:p>
            <a:pPr marL="0" indent="0">
              <a:buNone/>
            </a:pPr>
            <a:r>
              <a:rPr lang="ru-RU" sz="2400" b="1" dirty="0"/>
              <a:t>Этапы:</a:t>
            </a:r>
          </a:p>
          <a:p>
            <a:pPr marL="457200" indent="-457200">
              <a:buAutoNum type="arabicParenR"/>
            </a:pPr>
            <a:r>
              <a:rPr lang="ru-RU" sz="2400" dirty="0"/>
              <a:t>Подготовить входные файлы (вручную, либо используя какую-то программу)</a:t>
            </a:r>
          </a:p>
          <a:p>
            <a:pPr marL="457200" indent="-457200">
              <a:buAutoNum type="arabicParenR"/>
            </a:pPr>
            <a:r>
              <a:rPr lang="ru-RU" sz="2400" dirty="0"/>
              <a:t>Запустить программу обработки файлов, которая прочитает входные файлы  и создаст выходной файл</a:t>
            </a:r>
          </a:p>
          <a:p>
            <a:pPr marL="457200" indent="-457200">
              <a:buAutoNum type="arabicParenR"/>
            </a:pPr>
            <a:r>
              <a:rPr lang="ru-RU" sz="2400" dirty="0"/>
              <a:t>Работать с выходным файлов (вручную или при помощи еще какой-то программы)</a:t>
            </a:r>
          </a:p>
          <a:p>
            <a:pPr marL="457200" indent="-457200">
              <a:buAutoNum type="arabicParenR"/>
            </a:pPr>
            <a:endParaRPr lang="ru-RU" sz="2400" b="1" dirty="0"/>
          </a:p>
          <a:p>
            <a:pPr marL="457200" indent="-457200">
              <a:buAutoNum type="arabicParenR"/>
            </a:pPr>
            <a:endParaRPr lang="ru-RU" sz="2400" b="1" dirty="0"/>
          </a:p>
          <a:p>
            <a:pPr marL="0" indent="0">
              <a:buNone/>
            </a:pP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xmlns="" val="558137326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936104"/>
          </a:xfrm>
        </p:spPr>
        <p:txBody>
          <a:bodyPr>
            <a:noAutofit/>
          </a:bodyPr>
          <a:lstStyle/>
          <a:p>
            <a:r>
              <a:rPr lang="ru-RU" sz="3200" b="1" dirty="0"/>
              <a:t>Сценарий 1. Входные и выходные данные - в файлах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511256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</a:rPr>
              <a:t>ФАЙЛ_ВХОДНОЙ 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sym typeface="Wingdings" panose="05000000000000000000" pitchFamily="2" charset="2"/>
              </a:rPr>
              <a:t> 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sym typeface="Wingdings" panose="05000000000000000000" pitchFamily="2" charset="2"/>
              </a:rPr>
              <a:t>Программа 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sym typeface="Wingdings" panose="05000000000000000000" pitchFamily="2" charset="2"/>
              </a:rPr>
              <a:t> 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sym typeface="Wingdings" panose="05000000000000000000" pitchFamily="2" charset="2"/>
              </a:rPr>
              <a:t>ФАЙЛ_ВЫХОДНОЙ</a:t>
            </a:r>
            <a:endParaRPr lang="ru-RU" sz="2400" b="1" dirty="0">
              <a:solidFill>
                <a:schemeClr val="accent5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endParaRPr lang="ru-RU" sz="2400" b="1" dirty="0"/>
          </a:p>
          <a:p>
            <a:pPr marL="0" indent="0">
              <a:buNone/>
            </a:pPr>
            <a:r>
              <a:rPr lang="ru-RU" sz="2400" b="1" dirty="0"/>
              <a:t>Примеры:</a:t>
            </a:r>
          </a:p>
          <a:p>
            <a:r>
              <a:rPr lang="ru-RU" sz="2400" b="1" dirty="0"/>
              <a:t>Конверсия файлов (</a:t>
            </a:r>
            <a:r>
              <a:rPr lang="en-US" sz="2400" b="1" dirty="0"/>
              <a:t>PPTX </a:t>
            </a:r>
            <a:r>
              <a:rPr lang="en-US" sz="2400" b="1" dirty="0">
                <a:sym typeface="Wingdings" panose="05000000000000000000" pitchFamily="2" charset="2"/>
              </a:rPr>
              <a:t> PDF)</a:t>
            </a:r>
          </a:p>
          <a:p>
            <a:r>
              <a:rPr lang="ru-RU" sz="2400" b="1" dirty="0"/>
              <a:t>Сжать файл (</a:t>
            </a:r>
            <a:r>
              <a:rPr lang="en-US" sz="2400" b="1" dirty="0">
                <a:sym typeface="Wingdings" panose="05000000000000000000" pitchFamily="2" charset="2"/>
              </a:rPr>
              <a:t> </a:t>
            </a:r>
            <a:r>
              <a:rPr lang="en-US" sz="2400" b="1" dirty="0"/>
              <a:t>ZIP, RAR, </a:t>
            </a:r>
            <a:r>
              <a:rPr lang="ru-RU" sz="2400" b="1" dirty="0"/>
              <a:t>и т.д.)</a:t>
            </a:r>
          </a:p>
          <a:p>
            <a:r>
              <a:rPr lang="ru-RU" sz="2400" b="1" dirty="0"/>
              <a:t>Сжать фотографии</a:t>
            </a:r>
          </a:p>
          <a:p>
            <a:r>
              <a:rPr lang="ru-RU" sz="2400" b="1" dirty="0">
                <a:sym typeface="Wingdings" panose="05000000000000000000" pitchFamily="2" charset="2"/>
              </a:rPr>
              <a:t>Компилятор (</a:t>
            </a:r>
            <a:r>
              <a:rPr lang="en-US" sz="2400" b="1" dirty="0" err="1">
                <a:sym typeface="Wingdings" panose="05000000000000000000" pitchFamily="2" charset="2"/>
              </a:rPr>
              <a:t>javac</a:t>
            </a:r>
            <a:r>
              <a:rPr lang="en-US" sz="2400" b="1" dirty="0">
                <a:sym typeface="Wingdings" panose="05000000000000000000" pitchFamily="2" charset="2"/>
              </a:rPr>
              <a:t> Class1.java   Class1.class) </a:t>
            </a:r>
            <a:endParaRPr lang="ru-RU" sz="2400" b="1" dirty="0"/>
          </a:p>
          <a:p>
            <a:pPr marL="0" indent="0">
              <a:buNone/>
            </a:pPr>
            <a:endParaRPr lang="ru-RU" sz="2400" b="1" dirty="0"/>
          </a:p>
          <a:p>
            <a:pPr marL="457200" indent="-457200">
              <a:buAutoNum type="arabicParenR"/>
            </a:pPr>
            <a:endParaRPr lang="ru-RU" sz="2400" b="1" dirty="0"/>
          </a:p>
          <a:p>
            <a:pPr marL="0" indent="0">
              <a:buNone/>
            </a:pP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xmlns="" val="1311352809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936104"/>
          </a:xfrm>
        </p:spPr>
        <p:txBody>
          <a:bodyPr>
            <a:noAutofit/>
          </a:bodyPr>
          <a:lstStyle/>
          <a:p>
            <a:r>
              <a:rPr lang="ru-RU" sz="3200" b="1" dirty="0"/>
              <a:t>Сценарий 2. Файл для сохранения состояния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511256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sym typeface="Wingdings" panose="05000000000000000000" pitchFamily="2" charset="2"/>
              </a:rPr>
              <a:t>Программа 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sym typeface="Wingdings" panose="05000000000000000000" pitchFamily="2" charset="2"/>
              </a:rPr>
              <a:t> 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sym typeface="Wingdings" panose="05000000000000000000" pitchFamily="2" charset="2"/>
              </a:rPr>
              <a:t>ФАЙЛ_СОСТОЯНИЯ 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sym typeface="Wingdings" panose="05000000000000000000" pitchFamily="2" charset="2"/>
              </a:rPr>
              <a:t> 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sym typeface="Wingdings" panose="05000000000000000000" pitchFamily="2" charset="2"/>
              </a:rPr>
              <a:t>Программа</a:t>
            </a:r>
            <a:endParaRPr lang="ru-RU" sz="2400" b="1" dirty="0">
              <a:solidFill>
                <a:schemeClr val="accent5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r>
              <a:rPr lang="ru-RU" sz="2400" dirty="0"/>
              <a:t>Программа работает и доходит до какого-то состояния. </a:t>
            </a:r>
          </a:p>
          <a:p>
            <a:pPr marL="0" indent="0">
              <a:buNone/>
            </a:pPr>
            <a:r>
              <a:rPr lang="ru-RU" sz="2400" dirty="0"/>
              <a:t>При необходимости пользователь выполняет сохранение состояния программы. При этом создается файл, хранящий все необходимые данные программы.</a:t>
            </a:r>
          </a:p>
          <a:p>
            <a:pPr marL="0" indent="0">
              <a:buNone/>
            </a:pPr>
            <a:r>
              <a:rPr lang="ru-RU" sz="2400" dirty="0"/>
              <a:t>При необходимости пользователь решает вернуться к сохраненному состоянию. Для этого все данные загружаются из файла состояния.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xmlns="" val="1863601096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936104"/>
          </a:xfrm>
        </p:spPr>
        <p:txBody>
          <a:bodyPr>
            <a:noAutofit/>
          </a:bodyPr>
          <a:lstStyle/>
          <a:p>
            <a:r>
              <a:rPr lang="ru-RU" sz="3200" b="1" dirty="0"/>
              <a:t>Сценарий 2. Файл для сохранения состояния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511256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sym typeface="Wingdings" panose="05000000000000000000" pitchFamily="2" charset="2"/>
              </a:rPr>
              <a:t>Программа 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sym typeface="Wingdings" panose="05000000000000000000" pitchFamily="2" charset="2"/>
              </a:rPr>
              <a:t> 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sym typeface="Wingdings" panose="05000000000000000000" pitchFamily="2" charset="2"/>
              </a:rPr>
              <a:t>ФАЙЛ_СОСТОЯНИЯ 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sym typeface="Wingdings" panose="05000000000000000000" pitchFamily="2" charset="2"/>
              </a:rPr>
              <a:t> 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sym typeface="Wingdings" panose="05000000000000000000" pitchFamily="2" charset="2"/>
              </a:rPr>
              <a:t>Программа</a:t>
            </a:r>
            <a:endParaRPr lang="ru-RU" sz="2400" b="1" dirty="0">
              <a:solidFill>
                <a:schemeClr val="accent5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ru-RU" sz="2400" b="1" dirty="0">
              <a:solidFill>
                <a:schemeClr val="accent5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ru-RU" sz="2400" b="1" dirty="0"/>
          </a:p>
          <a:p>
            <a:pPr marL="0" indent="0">
              <a:buNone/>
            </a:pPr>
            <a:r>
              <a:rPr lang="ru-RU" sz="2400" b="1" dirty="0"/>
              <a:t>Примеры:</a:t>
            </a:r>
          </a:p>
          <a:p>
            <a:r>
              <a:rPr lang="ru-RU" sz="2400" b="1" dirty="0"/>
              <a:t>Сохранение состояния в игре</a:t>
            </a:r>
          </a:p>
          <a:p>
            <a:endParaRPr lang="ru-RU" sz="2400" b="1" dirty="0"/>
          </a:p>
          <a:p>
            <a:r>
              <a:rPr lang="ru-RU" sz="2400" b="1" dirty="0"/>
              <a:t>*Редактирование документа (</a:t>
            </a:r>
            <a:r>
              <a:rPr lang="en-US" sz="2400" b="1" dirty="0"/>
              <a:t>PPTX, XLS, </a:t>
            </a:r>
            <a:r>
              <a:rPr lang="ru-RU" sz="2400" b="1" dirty="0"/>
              <a:t>и мн. др.)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309642701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282316725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708920"/>
            <a:ext cx="8229600" cy="1143000"/>
          </a:xfrm>
        </p:spPr>
        <p:txBody>
          <a:bodyPr>
            <a:normAutofit/>
          </a:bodyPr>
          <a:lstStyle/>
          <a:p>
            <a:r>
              <a:rPr lang="ru-RU" b="1" dirty="0"/>
              <a:t>Работа с бинарными файлами*</a:t>
            </a:r>
            <a:endParaRPr lang="ru-RU" b="1" i="1" dirty="0"/>
          </a:p>
        </p:txBody>
      </p:sp>
    </p:spTree>
    <p:extLst>
      <p:ext uri="{BB962C8B-B14F-4D97-AF65-F5344CB8AC3E}">
        <p14:creationId xmlns:p14="http://schemas.microsoft.com/office/powerpoint/2010/main" xmlns="" val="276768002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Сохранение состояния игры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07504" y="751344"/>
            <a:ext cx="892899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При нажатии клавиши </a:t>
            </a:r>
            <a:r>
              <a:rPr lang="en-US" dirty="0"/>
              <a:t>S </a:t>
            </a:r>
            <a:r>
              <a:rPr lang="ru-RU" dirty="0"/>
              <a:t>в файле </a:t>
            </a:r>
            <a:r>
              <a:rPr lang="en-US" dirty="0"/>
              <a:t>game</a:t>
            </a:r>
            <a:r>
              <a:rPr lang="ru-RU" dirty="0"/>
              <a:t>_</a:t>
            </a:r>
            <a:r>
              <a:rPr lang="en-US" dirty="0" err="1"/>
              <a:t>bin.bin</a:t>
            </a:r>
            <a:r>
              <a:rPr lang="en-US" dirty="0"/>
              <a:t> </a:t>
            </a:r>
            <a:r>
              <a:rPr lang="ru-RU" dirty="0"/>
              <a:t>сохранить состояние игры.</a:t>
            </a:r>
          </a:p>
          <a:p>
            <a:r>
              <a:rPr lang="ru-RU" dirty="0"/>
              <a:t>При нажатии клавиши </a:t>
            </a:r>
            <a:r>
              <a:rPr lang="en-US" dirty="0"/>
              <a:t>L </a:t>
            </a:r>
            <a:r>
              <a:rPr lang="ru-RU" dirty="0"/>
              <a:t> из файла </a:t>
            </a:r>
            <a:r>
              <a:rPr lang="en-US" dirty="0"/>
              <a:t>game</a:t>
            </a:r>
            <a:r>
              <a:rPr lang="ru-RU" dirty="0"/>
              <a:t>_</a:t>
            </a:r>
            <a:r>
              <a:rPr lang="en-US" dirty="0" err="1"/>
              <a:t>bin.bin</a:t>
            </a:r>
            <a:r>
              <a:rPr lang="en-US" dirty="0"/>
              <a:t>  </a:t>
            </a:r>
            <a:r>
              <a:rPr lang="ru-RU" dirty="0"/>
              <a:t>загрузить состояние игры.</a:t>
            </a:r>
          </a:p>
          <a:p>
            <a:endParaRPr lang="en-US" dirty="0"/>
          </a:p>
          <a:p>
            <a:endParaRPr lang="ru-RU" sz="17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ru-RU" sz="1900" i="1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C68F35A0-630C-4AC0-90A2-764B0DF66C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1916832"/>
            <a:ext cx="3579364" cy="384886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A1F0FC64-802F-4218-8732-E3098F5411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6016" y="1498480"/>
            <a:ext cx="4297453" cy="4999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68564289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Сохранение состояния игры (2)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92D27E22-8C16-4DEF-BE76-9F14BD0BCD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2846" y="708004"/>
            <a:ext cx="5758308" cy="6141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91935982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Сохранение состояния игры (3)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DDCF6CD8-79EC-2F63-0025-538A1FBBFA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2544" y="908720"/>
            <a:ext cx="4958912" cy="5661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20260499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Сохранение состояния игры (4)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088B4985-3228-5F17-512B-4396C8F00C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4852" y="751344"/>
            <a:ext cx="5014296" cy="5805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2018527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Сохранение состояния игры (</a:t>
            </a:r>
            <a:r>
              <a:rPr lang="en-US" sz="2800" b="1" dirty="0"/>
              <a:t>5</a:t>
            </a:r>
            <a:r>
              <a:rPr lang="ru-RU" sz="2800" b="1" dirty="0"/>
              <a:t>)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95B5C7C1-E97D-4757-8A66-9E4BFE67B6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118" y="1867764"/>
            <a:ext cx="6754473" cy="338437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AC075F86-C867-4CB1-8605-6A3752A6A2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3887" y="751344"/>
            <a:ext cx="5460099" cy="5990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72720320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Как просмотреть содержимое бинарного файла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80EF481F-15AF-4912-9334-5D004B11C5A6}"/>
              </a:ext>
            </a:extLst>
          </p:cNvPr>
          <p:cNvSpPr/>
          <p:nvPr/>
        </p:nvSpPr>
        <p:spPr>
          <a:xfrm>
            <a:off x="107504" y="751344"/>
            <a:ext cx="8928992" cy="9694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900" dirty="0"/>
              <a:t>1. Открыть меню «Файл»</a:t>
            </a:r>
          </a:p>
          <a:p>
            <a:endParaRPr lang="ru-RU" sz="1900" dirty="0"/>
          </a:p>
          <a:p>
            <a:endParaRPr lang="ru-RU" sz="1900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8D60B46D-8898-4BDE-9286-25124C11D9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1484784"/>
            <a:ext cx="8365040" cy="4752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79142870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Как просмотреть содержимое бинарного файла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80EF481F-15AF-4912-9334-5D004B11C5A6}"/>
              </a:ext>
            </a:extLst>
          </p:cNvPr>
          <p:cNvSpPr/>
          <p:nvPr/>
        </p:nvSpPr>
        <p:spPr>
          <a:xfrm>
            <a:off x="107504" y="751344"/>
            <a:ext cx="8928992" cy="9694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900" dirty="0"/>
              <a:t>2. Выбрать пункт меню «Открыть»</a:t>
            </a:r>
          </a:p>
          <a:p>
            <a:endParaRPr lang="ru-RU" sz="1900" dirty="0"/>
          </a:p>
          <a:p>
            <a:endParaRPr lang="ru-RU" sz="19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93CFB062-A3DF-4E57-884F-9C3313B0D6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847" y="1556792"/>
            <a:ext cx="8627633" cy="4901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12850140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Как просмотреть содержимое бинарного файла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80EF481F-15AF-4912-9334-5D004B11C5A6}"/>
              </a:ext>
            </a:extLst>
          </p:cNvPr>
          <p:cNvSpPr/>
          <p:nvPr/>
        </p:nvSpPr>
        <p:spPr>
          <a:xfrm>
            <a:off x="107504" y="751344"/>
            <a:ext cx="8928992" cy="9694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900" dirty="0"/>
              <a:t>3. Выбрать пункт «Файл…»</a:t>
            </a:r>
          </a:p>
          <a:p>
            <a:endParaRPr lang="ru-RU" sz="1900" dirty="0"/>
          </a:p>
          <a:p>
            <a:endParaRPr lang="ru-RU" sz="19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1B0514B9-4820-4395-B4B1-67F5CA3990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362" y="1282120"/>
            <a:ext cx="8465275" cy="4824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261438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Как просмотреть содержимое бинарного файла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80EF481F-15AF-4912-9334-5D004B11C5A6}"/>
              </a:ext>
            </a:extLst>
          </p:cNvPr>
          <p:cNvSpPr/>
          <p:nvPr/>
        </p:nvSpPr>
        <p:spPr>
          <a:xfrm>
            <a:off x="107504" y="751344"/>
            <a:ext cx="8928992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900" dirty="0"/>
              <a:t>4. В открывшемся окне «Открыть файл» выбрать папку в которой лежит ваш бинарный файл</a:t>
            </a:r>
          </a:p>
          <a:p>
            <a:endParaRPr lang="ru-RU" sz="1900" dirty="0"/>
          </a:p>
          <a:p>
            <a:endParaRPr lang="ru-RU" sz="1900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956DBC7F-27F1-49D4-92FF-A5ABF50C17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019" y="1916832"/>
            <a:ext cx="8460432" cy="4739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06713027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Как просмотреть содержимое бинарного файла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80EF481F-15AF-4912-9334-5D004B11C5A6}"/>
              </a:ext>
            </a:extLst>
          </p:cNvPr>
          <p:cNvSpPr/>
          <p:nvPr/>
        </p:nvSpPr>
        <p:spPr>
          <a:xfrm>
            <a:off x="107504" y="751344"/>
            <a:ext cx="8928992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900" dirty="0"/>
              <a:t>5</a:t>
            </a:r>
            <a:r>
              <a:rPr lang="ru-RU" sz="1900" dirty="0"/>
              <a:t>.</a:t>
            </a:r>
            <a:r>
              <a:rPr lang="en-US" sz="1900" dirty="0"/>
              <a:t> </a:t>
            </a:r>
            <a:r>
              <a:rPr lang="ru-RU" sz="1900" dirty="0"/>
              <a:t>В окне «Открыть файл» выбрать ваш бинарный файл – в нашем случае это «</a:t>
            </a:r>
            <a:r>
              <a:rPr lang="en-US" sz="1900" dirty="0" err="1"/>
              <a:t>game_bin.bin</a:t>
            </a:r>
            <a:r>
              <a:rPr lang="ru-RU" sz="1900" dirty="0"/>
              <a:t>»</a:t>
            </a:r>
          </a:p>
          <a:p>
            <a:endParaRPr lang="ru-RU" sz="1900" dirty="0"/>
          </a:p>
          <a:p>
            <a:endParaRPr lang="ru-RU" sz="1900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141DB045-3860-48C3-85B9-C93350EA9B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082" y="1844824"/>
            <a:ext cx="8629835" cy="4834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66595219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Как просмотреть содержимое бинарного файла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80EF481F-15AF-4912-9334-5D004B11C5A6}"/>
              </a:ext>
            </a:extLst>
          </p:cNvPr>
          <p:cNvSpPr/>
          <p:nvPr/>
        </p:nvSpPr>
        <p:spPr>
          <a:xfrm>
            <a:off x="107504" y="751344"/>
            <a:ext cx="8928992" cy="9694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900" dirty="0"/>
              <a:t>6</a:t>
            </a:r>
            <a:r>
              <a:rPr lang="ru-RU" sz="1900" dirty="0"/>
              <a:t>.</a:t>
            </a:r>
            <a:r>
              <a:rPr lang="en-US" sz="1900" dirty="0"/>
              <a:t> </a:t>
            </a:r>
            <a:r>
              <a:rPr lang="ru-RU" sz="1900" dirty="0"/>
              <a:t>В окне «Открыть файл» нажать кнопку        рядом с кнопкой «Открыть»</a:t>
            </a:r>
          </a:p>
          <a:p>
            <a:endParaRPr lang="ru-RU" sz="1900" dirty="0"/>
          </a:p>
          <a:p>
            <a:endParaRPr lang="ru-RU" sz="19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A2FAF18F-600D-4192-AC6F-5CAF3EE5FA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796" y="2163237"/>
            <a:ext cx="8172400" cy="457813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DD7DF464-3C5F-4B12-AB46-CFCB69A4B2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0732" y="782274"/>
            <a:ext cx="347292" cy="434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54626335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Как просмотреть содержимое бинарного файла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80EF481F-15AF-4912-9334-5D004B11C5A6}"/>
              </a:ext>
            </a:extLst>
          </p:cNvPr>
          <p:cNvSpPr/>
          <p:nvPr/>
        </p:nvSpPr>
        <p:spPr>
          <a:xfrm>
            <a:off x="107504" y="751344"/>
            <a:ext cx="8928992" cy="9694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900" dirty="0"/>
              <a:t>7. Выбрать пункт «Открыть с помощью…»</a:t>
            </a:r>
            <a:r>
              <a:rPr lang="en-US" sz="1900" dirty="0"/>
              <a:t> </a:t>
            </a:r>
            <a:endParaRPr lang="ru-RU" sz="1900" dirty="0"/>
          </a:p>
          <a:p>
            <a:endParaRPr lang="ru-RU" sz="1900" dirty="0"/>
          </a:p>
          <a:p>
            <a:endParaRPr lang="ru-RU" sz="19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07DCDC76-6FDB-4897-9781-AAF4626BAF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497" y="1700203"/>
            <a:ext cx="8532440" cy="5072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75881924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Как просмотреть содержимое бинарного файла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80EF481F-15AF-4912-9334-5D004B11C5A6}"/>
              </a:ext>
            </a:extLst>
          </p:cNvPr>
          <p:cNvSpPr/>
          <p:nvPr/>
        </p:nvSpPr>
        <p:spPr>
          <a:xfrm>
            <a:off x="107504" y="751344"/>
            <a:ext cx="8928992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900" dirty="0"/>
              <a:t>8. В открывшемся окне «Открыть с помощью…»</a:t>
            </a:r>
            <a:r>
              <a:rPr lang="en-US" sz="1900" dirty="0"/>
              <a:t> </a:t>
            </a:r>
            <a:r>
              <a:rPr lang="ru-RU" sz="1900" dirty="0"/>
              <a:t> выбрать «Двоичный редактор (По умолчанию)»</a:t>
            </a:r>
          </a:p>
          <a:p>
            <a:endParaRPr lang="ru-RU" sz="1900" dirty="0"/>
          </a:p>
          <a:p>
            <a:endParaRPr lang="ru-RU" sz="19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0FF5B377-A4C6-4A4B-B9D0-24C6F0D074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5736" y="2708920"/>
            <a:ext cx="5086350" cy="3867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88476004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Как просмотреть содержимое бинарного файла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80EF481F-15AF-4912-9334-5D004B11C5A6}"/>
              </a:ext>
            </a:extLst>
          </p:cNvPr>
          <p:cNvSpPr/>
          <p:nvPr/>
        </p:nvSpPr>
        <p:spPr>
          <a:xfrm>
            <a:off x="107504" y="751344"/>
            <a:ext cx="8928992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900" dirty="0"/>
              <a:t>9. Нажать кнопку «ОК»</a:t>
            </a:r>
          </a:p>
          <a:p>
            <a:endParaRPr lang="ru-RU" sz="19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B7780BCF-622E-4042-86EC-FA88F68698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8825" y="2647940"/>
            <a:ext cx="5086350" cy="3867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2551311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Как просмотреть содержимое бинарного файла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80EF481F-15AF-4912-9334-5D004B11C5A6}"/>
              </a:ext>
            </a:extLst>
          </p:cNvPr>
          <p:cNvSpPr/>
          <p:nvPr/>
        </p:nvSpPr>
        <p:spPr>
          <a:xfrm>
            <a:off x="107504" y="751344"/>
            <a:ext cx="8928992" cy="38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900" dirty="0"/>
              <a:t>10. Работать с открывшимся содержимым бинарного файла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4D3EF7E8-D76E-4581-8C65-EEC0F57CCE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840" y="1316079"/>
            <a:ext cx="7452320" cy="5425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24594168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508446861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5208" y="2060848"/>
            <a:ext cx="8229600" cy="1143000"/>
          </a:xfrm>
        </p:spPr>
        <p:txBody>
          <a:bodyPr>
            <a:normAutofit/>
          </a:bodyPr>
          <a:lstStyle/>
          <a:p>
            <a:r>
              <a:rPr lang="ru-RU" b="1" dirty="0"/>
              <a:t>Лабораторная работа №16</a:t>
            </a: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xmlns="" id="{67F36D55-042F-4E0F-B730-32C761BB4897}"/>
              </a:ext>
            </a:extLst>
          </p:cNvPr>
          <p:cNvSpPr txBox="1">
            <a:spLocks/>
          </p:cNvSpPr>
          <p:nvPr/>
        </p:nvSpPr>
        <p:spPr>
          <a:xfrm>
            <a:off x="185208" y="335699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>
                <a:solidFill>
                  <a:srgbClr val="0070C0"/>
                </a:solidFill>
              </a:rPr>
              <a:t>Применение двухмерных массивов в играх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xmlns="" val="2792650188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ru-RU" sz="3200" b="1" dirty="0"/>
              <a:t>Задача 1. Собрать игру из кода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5351AF43-26C1-4938-B994-784CD1713893}"/>
              </a:ext>
            </a:extLst>
          </p:cNvPr>
          <p:cNvSpPr/>
          <p:nvPr/>
        </p:nvSpPr>
        <p:spPr>
          <a:xfrm>
            <a:off x="107504" y="908720"/>
            <a:ext cx="89289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Из кода, предоставленного выше в данной лекции, нужно собрать заготовку игры.</a:t>
            </a:r>
          </a:p>
        </p:txBody>
      </p:sp>
    </p:spTree>
    <p:extLst>
      <p:ext uri="{BB962C8B-B14F-4D97-AF65-F5344CB8AC3E}">
        <p14:creationId xmlns:p14="http://schemas.microsoft.com/office/powerpoint/2010/main" xmlns="" val="327342563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ru-RU" sz="3200" b="1" dirty="0"/>
              <a:t>Задача 2. Доделать управление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5351AF43-26C1-4938-B994-784CD1713893}"/>
              </a:ext>
            </a:extLst>
          </p:cNvPr>
          <p:cNvSpPr/>
          <p:nvPr/>
        </p:nvSpPr>
        <p:spPr>
          <a:xfrm>
            <a:off x="107504" y="908720"/>
            <a:ext cx="892899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В коде выше нет перемещения героев вниз. Нужно создать код, который будет обеспечивать перемещение героев вниз!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701578447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418058"/>
          </a:xfrm>
        </p:spPr>
        <p:txBody>
          <a:bodyPr>
            <a:noAutofit/>
          </a:bodyPr>
          <a:lstStyle/>
          <a:p>
            <a:r>
              <a:rPr lang="ru-RU" sz="3200" b="1" dirty="0"/>
              <a:t>Задача 3.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764704"/>
            <a:ext cx="85506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При нажатии клавиши </a:t>
            </a:r>
            <a:r>
              <a:rPr lang="en-US" sz="2000" dirty="0"/>
              <a:t>‘L’ </a:t>
            </a:r>
            <a:r>
              <a:rPr lang="ru-RU" sz="2000" dirty="0"/>
              <a:t>слева от игрока вставить элемент стены.</a:t>
            </a:r>
          </a:p>
        </p:txBody>
      </p:sp>
    </p:spTree>
    <p:extLst>
      <p:ext uri="{BB962C8B-B14F-4D97-AF65-F5344CB8AC3E}">
        <p14:creationId xmlns:p14="http://schemas.microsoft.com/office/powerpoint/2010/main" xmlns="" val="3164489012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418058"/>
          </a:xfrm>
        </p:spPr>
        <p:txBody>
          <a:bodyPr>
            <a:noAutofit/>
          </a:bodyPr>
          <a:lstStyle/>
          <a:p>
            <a:r>
              <a:rPr lang="ru-RU" sz="3200" b="1" dirty="0"/>
              <a:t>Задача 4.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764704"/>
            <a:ext cx="855069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При нажатии клавиши </a:t>
            </a:r>
            <a:r>
              <a:rPr lang="en-US" sz="2000" dirty="0"/>
              <a:t>‘R’ </a:t>
            </a:r>
            <a:r>
              <a:rPr lang="ru-RU" sz="2000" dirty="0"/>
              <a:t>непосредственно справа от игрока вставить элемент «золото».</a:t>
            </a:r>
          </a:p>
        </p:txBody>
      </p:sp>
    </p:spTree>
    <p:extLst>
      <p:ext uri="{BB962C8B-B14F-4D97-AF65-F5344CB8AC3E}">
        <p14:creationId xmlns:p14="http://schemas.microsoft.com/office/powerpoint/2010/main" xmlns="" val="581642216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418058"/>
          </a:xfrm>
        </p:spPr>
        <p:txBody>
          <a:bodyPr>
            <a:noAutofit/>
          </a:bodyPr>
          <a:lstStyle/>
          <a:p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ЛР</a:t>
            </a:r>
            <a:r>
              <a:rPr lang="ru-RU" sz="3200" b="1" spc="-1" dirty="0">
                <a:solidFill>
                  <a:srgbClr val="000000"/>
                </a:solidFill>
                <a:latin typeface="Calibri"/>
              </a:rPr>
              <a:t>16</a:t>
            </a: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: Задания на закрепление и отработку</a:t>
            </a:r>
            <a:endParaRPr lang="ru-RU" sz="32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764704"/>
            <a:ext cx="8550696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ru-RU" dirty="0"/>
              <a:t>Доделать задачи 1-4</a:t>
            </a:r>
          </a:p>
          <a:p>
            <a:pPr marL="342900" indent="-342900">
              <a:buAutoNum type="arabicPeriod"/>
            </a:pPr>
            <a:endParaRPr lang="ru-RU" dirty="0"/>
          </a:p>
          <a:p>
            <a:r>
              <a:rPr lang="en-US" dirty="0"/>
              <a:t>2. </a:t>
            </a:r>
            <a:r>
              <a:rPr lang="ru-RU" dirty="0"/>
              <a:t>Задача 5</a:t>
            </a:r>
          </a:p>
          <a:p>
            <a:r>
              <a:rPr lang="ru-RU" dirty="0"/>
              <a:t>Придумать что-то на нажатие клавиши </a:t>
            </a:r>
            <a:r>
              <a:rPr lang="en-US" dirty="0"/>
              <a:t>U (Up – </a:t>
            </a:r>
            <a:r>
              <a:rPr lang="ru-RU" dirty="0"/>
              <a:t>«вверх»</a:t>
            </a:r>
            <a:r>
              <a:rPr lang="en-US" dirty="0"/>
              <a:t>)</a:t>
            </a:r>
            <a:r>
              <a:rPr lang="ru-RU" dirty="0"/>
              <a:t>и реализовать это (стена</a:t>
            </a:r>
            <a:r>
              <a:rPr lang="en-US" dirty="0"/>
              <a:t>/</a:t>
            </a:r>
            <a:r>
              <a:rPr lang="ru-RU" dirty="0"/>
              <a:t> золото создать</a:t>
            </a:r>
            <a:r>
              <a:rPr lang="en-US" dirty="0"/>
              <a:t>/</a:t>
            </a:r>
            <a:r>
              <a:rPr lang="ru-RU" dirty="0"/>
              <a:t>разрушить) для клетки выше игрока</a:t>
            </a:r>
          </a:p>
          <a:p>
            <a:endParaRPr lang="en-US" dirty="0"/>
          </a:p>
          <a:p>
            <a:r>
              <a:rPr lang="en-US" dirty="0"/>
              <a:t>3. </a:t>
            </a:r>
            <a:r>
              <a:rPr lang="ru-RU" dirty="0"/>
              <a:t>Задача </a:t>
            </a:r>
            <a:r>
              <a:rPr lang="en-US" dirty="0"/>
              <a:t>6</a:t>
            </a:r>
            <a:r>
              <a:rPr lang="ru-RU" dirty="0"/>
              <a:t>.</a:t>
            </a:r>
          </a:p>
          <a:p>
            <a:r>
              <a:rPr lang="ru-RU" dirty="0"/>
              <a:t>Придумать что-то на нажатие клавиши </a:t>
            </a:r>
            <a:r>
              <a:rPr lang="en-US" dirty="0"/>
              <a:t>D (Down – </a:t>
            </a:r>
            <a:r>
              <a:rPr lang="ru-RU" dirty="0"/>
              <a:t>«вниз»</a:t>
            </a:r>
            <a:r>
              <a:rPr lang="en-US" dirty="0"/>
              <a:t>) </a:t>
            </a:r>
            <a:r>
              <a:rPr lang="ru-RU" dirty="0"/>
              <a:t>и реализовать это (стена</a:t>
            </a:r>
            <a:r>
              <a:rPr lang="en-US" dirty="0"/>
              <a:t>/</a:t>
            </a:r>
            <a:r>
              <a:rPr lang="ru-RU" dirty="0"/>
              <a:t> золото создать</a:t>
            </a:r>
            <a:r>
              <a:rPr lang="en-US" dirty="0"/>
              <a:t>/</a:t>
            </a:r>
            <a:r>
              <a:rPr lang="ru-RU" dirty="0"/>
              <a:t>разрушить) для клетки ниже игрока</a:t>
            </a:r>
          </a:p>
          <a:p>
            <a:endParaRPr lang="en-US" dirty="0"/>
          </a:p>
          <a:p>
            <a:r>
              <a:rPr lang="en-US" dirty="0"/>
              <a:t>4. </a:t>
            </a:r>
            <a:r>
              <a:rPr lang="ru-RU" dirty="0"/>
              <a:t>Задача 7.</a:t>
            </a:r>
          </a:p>
          <a:p>
            <a:r>
              <a:rPr lang="ru-RU" dirty="0"/>
              <a:t>При нажатии клавиши </a:t>
            </a:r>
            <a:r>
              <a:rPr lang="en-US" dirty="0"/>
              <a:t>‘Z’ </a:t>
            </a:r>
            <a:r>
              <a:rPr lang="ru-RU" dirty="0"/>
              <a:t>уничтожить элементы стен начиная справа от игрока и до правой границы игрового поля.</a:t>
            </a:r>
          </a:p>
          <a:p>
            <a:endParaRPr lang="ru-RU" dirty="0"/>
          </a:p>
          <a:p>
            <a:r>
              <a:rPr lang="ru-RU" dirty="0"/>
              <a:t>5. Задача 8*.</a:t>
            </a:r>
          </a:p>
          <a:p>
            <a:r>
              <a:rPr lang="ru-RU" dirty="0"/>
              <a:t>При нажатии клавиши </a:t>
            </a:r>
            <a:r>
              <a:rPr lang="en-US" dirty="0" smtClean="0"/>
              <a:t>‘1’ </a:t>
            </a:r>
            <a:r>
              <a:rPr lang="ru-RU" dirty="0"/>
              <a:t>уничтожить все элементы стен, которых непосредственно касается игрок – со всех сторон!</a:t>
            </a:r>
          </a:p>
          <a:p>
            <a:endParaRPr lang="ru-RU" dirty="0"/>
          </a:p>
          <a:p>
            <a:r>
              <a:rPr lang="ru-RU" dirty="0"/>
              <a:t>6. Задача 9**.</a:t>
            </a:r>
          </a:p>
          <a:p>
            <a:r>
              <a:rPr lang="ru-RU" dirty="0"/>
              <a:t>При нажатии клавиши </a:t>
            </a:r>
            <a:r>
              <a:rPr lang="en-US" dirty="0" smtClean="0"/>
              <a:t>‘2’ </a:t>
            </a:r>
            <a:r>
              <a:rPr lang="ru-RU" dirty="0"/>
              <a:t>уничтожить все элементы стен со всех сторон на расстояние 2! При этом золото не должно пострадать!</a:t>
            </a:r>
          </a:p>
        </p:txBody>
      </p:sp>
    </p:spTree>
    <p:extLst>
      <p:ext uri="{BB962C8B-B14F-4D97-AF65-F5344CB8AC3E}">
        <p14:creationId xmlns:p14="http://schemas.microsoft.com/office/powerpoint/2010/main" xmlns="" val="3571186749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177790608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005681683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715397700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418058"/>
          </a:xfrm>
        </p:spPr>
        <p:txBody>
          <a:bodyPr>
            <a:noAutofit/>
          </a:bodyPr>
          <a:lstStyle/>
          <a:p>
            <a:r>
              <a:rPr lang="ru-RU" sz="3200" b="1" dirty="0"/>
              <a:t>ИТОГО по </a:t>
            </a:r>
            <a:r>
              <a:rPr lang="ru-RU" sz="3200" b="1"/>
              <a:t>лекции 08</a:t>
            </a:r>
            <a:endParaRPr lang="ru-RU" sz="32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610136"/>
            <a:ext cx="8550696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r>
              <a:rPr lang="ru-RU" sz="2300" dirty="0"/>
              <a:t>Разобрались с рядом операций над двухмерными массивами</a:t>
            </a:r>
          </a:p>
          <a:p>
            <a:pPr marL="457200" indent="-457200">
              <a:buAutoNum type="arabicPeriod"/>
            </a:pPr>
            <a:r>
              <a:rPr lang="ru-RU" sz="2300" dirty="0"/>
              <a:t>Увидели как на основе двухмерных массивов можно сделать простую игру</a:t>
            </a:r>
            <a:endParaRPr lang="en-US" sz="2300" dirty="0"/>
          </a:p>
          <a:p>
            <a:pPr marL="457200" indent="-457200">
              <a:buAutoNum type="arabicPeriod"/>
            </a:pPr>
            <a:r>
              <a:rPr lang="ru-RU" sz="2300" dirty="0"/>
              <a:t>Познакомились с работой с файлами в Си</a:t>
            </a:r>
          </a:p>
          <a:p>
            <a:pPr marL="457200" indent="-457200">
              <a:buAutoNum type="arabicPeriod"/>
            </a:pPr>
            <a:r>
              <a:rPr lang="ru-RU" sz="2300" dirty="0"/>
              <a:t>Узнали что нужно сделать в ЛР15 и ЛР16</a:t>
            </a:r>
          </a:p>
          <a:p>
            <a:pPr marL="457200" indent="-457200">
              <a:buAutoNum type="arabicPeriod"/>
            </a:pPr>
            <a:endParaRPr lang="ru-RU" sz="2300" dirty="0"/>
          </a:p>
        </p:txBody>
      </p:sp>
    </p:spTree>
    <p:extLst>
      <p:ext uri="{BB962C8B-B14F-4D97-AF65-F5344CB8AC3E}">
        <p14:creationId xmlns:p14="http://schemas.microsoft.com/office/powerpoint/2010/main" xmlns="" val="2825649107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491735131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5B5A758D-4E26-5CE4-FB2A-74F3F188FF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027132E-34AC-B8CB-3B30-D0BA0EB6D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418058"/>
          </a:xfrm>
        </p:spPr>
        <p:txBody>
          <a:bodyPr>
            <a:noAutofit/>
          </a:bodyPr>
          <a:lstStyle/>
          <a:p>
            <a:r>
              <a:rPr lang="ru-RU" sz="2800" b="1" dirty="0"/>
              <a:t>Термины 1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838C8DBB-1EBF-8F57-FBAE-E46126479E77}"/>
              </a:ext>
            </a:extLst>
          </p:cNvPr>
          <p:cNvSpPr/>
          <p:nvPr/>
        </p:nvSpPr>
        <p:spPr>
          <a:xfrm>
            <a:off x="179512" y="610136"/>
            <a:ext cx="7992888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Двухмерный массив:</a:t>
            </a:r>
          </a:p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Определение переменной - двухмерного массив</a:t>
            </a:r>
          </a:p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Инициализация массива (в момент определения)</a:t>
            </a:r>
          </a:p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Обращение (использование) отдельного элемента массива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Операции над двухмерными массивами: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Вывод (значений элементов) массива в консоль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Ввод массива с клавиатуры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Заполнение массива определенными значениями (нулями, по формуле)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Заполнение массива случайными значениями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Поиск значения минимального элемента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Поиск индекса строки минимального элемента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Поиск индекса столбца минимального элемента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Удаление строки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Вставка столбца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Сохранение в файл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Загрузка из файла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Изменение элементов по условию</a:t>
            </a:r>
          </a:p>
        </p:txBody>
      </p:sp>
    </p:spTree>
    <p:extLst>
      <p:ext uri="{BB962C8B-B14F-4D97-AF65-F5344CB8AC3E}">
        <p14:creationId xmlns:p14="http://schemas.microsoft.com/office/powerpoint/2010/main" xmlns="" val="3744157899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5B5A758D-4E26-5CE4-FB2A-74F3F188FF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027132E-34AC-B8CB-3B30-D0BA0EB6D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418058"/>
          </a:xfrm>
        </p:spPr>
        <p:txBody>
          <a:bodyPr>
            <a:noAutofit/>
          </a:bodyPr>
          <a:lstStyle/>
          <a:p>
            <a:r>
              <a:rPr lang="ru-RU" sz="2800" b="1" dirty="0"/>
              <a:t>Термины </a:t>
            </a:r>
            <a:r>
              <a:rPr lang="en-US" sz="2800" b="1" dirty="0"/>
              <a:t>2</a:t>
            </a:r>
            <a:endParaRPr lang="ru-RU" sz="2800" b="1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838C8DBB-1EBF-8F57-FBAE-E46126479E77}"/>
              </a:ext>
            </a:extLst>
          </p:cNvPr>
          <p:cNvSpPr/>
          <p:nvPr/>
        </p:nvSpPr>
        <p:spPr>
          <a:xfrm>
            <a:off x="179512" y="610136"/>
            <a:ext cx="7992888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Двухмерные массивы и игры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Использование двухмерного массива для кодирования состояния игры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Отрисовка поля игры на основе информации в двухмерном массиве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Перемещение героя в поле: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-Перемещение героя влево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-Перемещение героя вправо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-Перемещение героя вверх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-Перемещение героя вниз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Сохранение состояния игры в файле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Загрузка состояния игры из файла</a:t>
            </a:r>
          </a:p>
          <a:p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06270815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5B5A758D-4E26-5CE4-FB2A-74F3F188FF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027132E-34AC-B8CB-3B30-D0BA0EB6D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418058"/>
          </a:xfrm>
        </p:spPr>
        <p:txBody>
          <a:bodyPr>
            <a:noAutofit/>
          </a:bodyPr>
          <a:lstStyle/>
          <a:p>
            <a:r>
              <a:rPr lang="ru-RU" sz="2800" b="1"/>
              <a:t>Термины 3*</a:t>
            </a:r>
            <a:endParaRPr lang="ru-RU" sz="2800" b="1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838C8DBB-1EBF-8F57-FBAE-E46126479E77}"/>
              </a:ext>
            </a:extLst>
          </p:cNvPr>
          <p:cNvSpPr/>
          <p:nvPr/>
        </p:nvSpPr>
        <p:spPr>
          <a:xfrm>
            <a:off x="179512" y="610136"/>
            <a:ext cx="799288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Работа с бинарными файлами</a:t>
            </a:r>
          </a:p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ru-RU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окрытие</a:t>
            </a: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бинарного файла - </a:t>
            </a:r>
            <a:r>
              <a:rPr lang="ru-RU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fopen</a:t>
            </a: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(XXX, "</a:t>
            </a:r>
            <a:r>
              <a:rPr lang="ru-RU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wb</a:t>
            </a: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")</a:t>
            </a:r>
          </a:p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-Запись в бинарный файл - </a:t>
            </a:r>
            <a:r>
              <a:rPr lang="ru-RU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fwrite</a:t>
            </a: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()</a:t>
            </a:r>
          </a:p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-Чтение из бинарного файла - </a:t>
            </a:r>
            <a:r>
              <a:rPr lang="ru-RU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fread</a:t>
            </a: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()</a:t>
            </a:r>
          </a:p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-Как в VS просмотреть содержимое бинарного файла</a:t>
            </a:r>
          </a:p>
          <a:p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433901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11826</TotalTime>
  <Words>3097</Words>
  <Application>Microsoft Office PowerPoint</Application>
  <PresentationFormat>Экран (4:3)</PresentationFormat>
  <Paragraphs>1089</Paragraphs>
  <Slides>121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121</vt:i4>
      </vt:variant>
    </vt:vector>
  </HeadingPairs>
  <TitlesOfParts>
    <vt:vector size="122" baseType="lpstr">
      <vt:lpstr>Тема Office</vt:lpstr>
      <vt:lpstr>Слайд 1</vt:lpstr>
      <vt:lpstr>Слайд 2</vt:lpstr>
      <vt:lpstr>Переменные, структуры, массивы, массивы структур</vt:lpstr>
      <vt:lpstr>Лекция 2. «Покупаем квартиру»</vt:lpstr>
      <vt:lpstr>Лекция 2. «Покупаем квартиру»</vt:lpstr>
      <vt:lpstr>Лекция 7. «Рисуем много линий из центра»</vt:lpstr>
      <vt:lpstr>Лекция 7. «Рисуем много линий из центра»</vt:lpstr>
      <vt:lpstr>Лекция 9. «Массив грибов»</vt:lpstr>
      <vt:lpstr>Лекция 9. «Массив грибов»</vt:lpstr>
      <vt:lpstr>Лекция 7 «Массивы&amp;Структуры – пример – Polygon»</vt:lpstr>
      <vt:lpstr>Лекция 7 «Массивы&amp;Структуры – пример – Polygon»</vt:lpstr>
      <vt:lpstr>Слайд 12</vt:lpstr>
      <vt:lpstr>Двухмерные массивы</vt:lpstr>
      <vt:lpstr>Двухмерные массивы – пример 1</vt:lpstr>
      <vt:lpstr>Двухмерные массивы – пример 1</vt:lpstr>
      <vt:lpstr>Двухмерные массивы – пример 1</vt:lpstr>
      <vt:lpstr>Двухмерные массивы – пример 2</vt:lpstr>
      <vt:lpstr>Двухмерные массивы – пример 3</vt:lpstr>
      <vt:lpstr>Двухмерные массивы – пример 4</vt:lpstr>
      <vt:lpstr>Двухмерные массивы – пример 5</vt:lpstr>
      <vt:lpstr>Слайд 21</vt:lpstr>
      <vt:lpstr>Двухмерный массив в Си Некоторые операции</vt:lpstr>
      <vt:lpstr>Вывод элементов массива</vt:lpstr>
      <vt:lpstr>Заполнение значениями i * 10 + j</vt:lpstr>
      <vt:lpstr>Заполнение значениями 0</vt:lpstr>
      <vt:lpstr>Заполнение случайными значениями</vt:lpstr>
      <vt:lpstr>Поиск минимального элемента</vt:lpstr>
      <vt:lpstr>Удалить строку </vt:lpstr>
      <vt:lpstr>Вставить столбец (в конец) </vt:lpstr>
      <vt:lpstr>Сохранить в файл</vt:lpstr>
      <vt:lpstr>Загрузить из файла</vt:lpstr>
      <vt:lpstr>Демонстрация сохранения и загрузки</vt:lpstr>
      <vt:lpstr>Слайд 33</vt:lpstr>
      <vt:lpstr>Лабораторная работа №15</vt:lpstr>
      <vt:lpstr>Задача 1. Создать консольное меню</vt:lpstr>
      <vt:lpstr>Задача 2. Реализовать операции</vt:lpstr>
      <vt:lpstr>Задача 3. Реализовать операцию</vt:lpstr>
      <vt:lpstr>Задача 4. Реализовать операцию</vt:lpstr>
      <vt:lpstr>ЛР15: Задания на закрепление и отработку</vt:lpstr>
      <vt:lpstr>Варианты для задачи 9</vt:lpstr>
      <vt:lpstr>Варианты для задачи 10*</vt:lpstr>
      <vt:lpstr>ИТОГО по ЛР15</vt:lpstr>
      <vt:lpstr>Слайд 43</vt:lpstr>
      <vt:lpstr>Использование двухмерного массива для игры</vt:lpstr>
      <vt:lpstr>Как представить карту</vt:lpstr>
      <vt:lpstr>Как представить карту</vt:lpstr>
      <vt:lpstr>Как нарисовать карту (1)</vt:lpstr>
      <vt:lpstr>Как нарисовать карту (2)</vt:lpstr>
      <vt:lpstr>Как героев подвинуть влево</vt:lpstr>
      <vt:lpstr>Как героев подвинуть вправо</vt:lpstr>
      <vt:lpstr>Как героев подвинуть вверх</vt:lpstr>
      <vt:lpstr>Как управлять перемещением героев</vt:lpstr>
      <vt:lpstr>Как отрисовывать карту</vt:lpstr>
      <vt:lpstr>Сохранение состояния в игре</vt:lpstr>
      <vt:lpstr>Сохранение состояния игры</vt:lpstr>
      <vt:lpstr>Сохранение состояния игры (2)</vt:lpstr>
      <vt:lpstr>Сохранение состояния игры (3)</vt:lpstr>
      <vt:lpstr>Сохранение состояния игры (4)</vt:lpstr>
      <vt:lpstr>Сохранение состояния игры (5)</vt:lpstr>
      <vt:lpstr>Слайд 60</vt:lpstr>
      <vt:lpstr>Внешняя память</vt:lpstr>
      <vt:lpstr>Внешняя память</vt:lpstr>
      <vt:lpstr>Внешняя память – работа в Си</vt:lpstr>
      <vt:lpstr>Работа с файлами «вручную»</vt:lpstr>
      <vt:lpstr>Файл</vt:lpstr>
      <vt:lpstr>Проводник</vt:lpstr>
      <vt:lpstr>Имя файла</vt:lpstr>
      <vt:lpstr>Путь к файлу</vt:lpstr>
      <vt:lpstr>Полное имя файла</vt:lpstr>
      <vt:lpstr>Содержимое файла</vt:lpstr>
      <vt:lpstr>Пользовательские операции над файлами</vt:lpstr>
      <vt:lpstr>Создание текстовых файлов «вручную»</vt:lpstr>
      <vt:lpstr>Создание текстовых файлов «вручную»</vt:lpstr>
      <vt:lpstr>Создание папок «вручную»</vt:lpstr>
      <vt:lpstr>Слайд 75</vt:lpstr>
      <vt:lpstr>Работа с файлами «программно»</vt:lpstr>
      <vt:lpstr>Работа с файлом – общий алгоритм</vt:lpstr>
      <vt:lpstr>Задача</vt:lpstr>
      <vt:lpstr>Работа с входным файлом – общий алгоритм</vt:lpstr>
      <vt:lpstr>Задача (1)</vt:lpstr>
      <vt:lpstr>Задача (2)</vt:lpstr>
      <vt:lpstr>Работа с выходным файлом – общий алгоритм</vt:lpstr>
      <vt:lpstr>Задача (3)</vt:lpstr>
      <vt:lpstr>Слайд 84</vt:lpstr>
      <vt:lpstr>Несколько сценариев работы с файлами</vt:lpstr>
      <vt:lpstr>Сценарий 1. Входные и выходные данные - в файлах</vt:lpstr>
      <vt:lpstr>Сценарий 1. Входные и выходные данные - в файлах</vt:lpstr>
      <vt:lpstr>Сценарий 2. Файл для сохранения состояния</vt:lpstr>
      <vt:lpstr>Сценарий 2. Файл для сохранения состояния</vt:lpstr>
      <vt:lpstr>Слайд 90</vt:lpstr>
      <vt:lpstr>Работа с бинарными файлами*</vt:lpstr>
      <vt:lpstr>Сохранение состояния игры</vt:lpstr>
      <vt:lpstr>Сохранение состояния игры (2)</vt:lpstr>
      <vt:lpstr>Сохранение состояния игры (3)</vt:lpstr>
      <vt:lpstr>Сохранение состояния игры (4)</vt:lpstr>
      <vt:lpstr>Сохранение состояния игры (5)</vt:lpstr>
      <vt:lpstr>Как просмотреть содержимое бинарного файла</vt:lpstr>
      <vt:lpstr>Как просмотреть содержимое бинарного файла</vt:lpstr>
      <vt:lpstr>Как просмотреть содержимое бинарного файла</vt:lpstr>
      <vt:lpstr>Как просмотреть содержимое бинарного файла</vt:lpstr>
      <vt:lpstr>Как просмотреть содержимое бинарного файла</vt:lpstr>
      <vt:lpstr>Как просмотреть содержимое бинарного файла</vt:lpstr>
      <vt:lpstr>Как просмотреть содержимое бинарного файла</vt:lpstr>
      <vt:lpstr>Как просмотреть содержимое бинарного файла</vt:lpstr>
      <vt:lpstr>Как просмотреть содержимое бинарного файла</vt:lpstr>
      <vt:lpstr>Как просмотреть содержимое бинарного файла</vt:lpstr>
      <vt:lpstr>Слайд 107</vt:lpstr>
      <vt:lpstr>Лабораторная работа №16</vt:lpstr>
      <vt:lpstr>Задача 1. Собрать игру из кода</vt:lpstr>
      <vt:lpstr>Задача 2. Доделать управление</vt:lpstr>
      <vt:lpstr>Задача 3.</vt:lpstr>
      <vt:lpstr>Задача 4.</vt:lpstr>
      <vt:lpstr>ЛР16: Задания на закрепление и отработку</vt:lpstr>
      <vt:lpstr>Слайд 114</vt:lpstr>
      <vt:lpstr>Слайд 115</vt:lpstr>
      <vt:lpstr>Слайд 116</vt:lpstr>
      <vt:lpstr>ИТОГО по лекции 08</vt:lpstr>
      <vt:lpstr>Слайд 118</vt:lpstr>
      <vt:lpstr>Термины 1</vt:lpstr>
      <vt:lpstr>Термины 2</vt:lpstr>
      <vt:lpstr>Термины 3*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Основы программирования</dc:title>
  <dc:creator>Oleg</dc:creator>
  <cp:lastModifiedBy>KVR</cp:lastModifiedBy>
  <cp:revision>351</cp:revision>
  <dcterms:created xsi:type="dcterms:W3CDTF">2015-09-02T18:56:24Z</dcterms:created>
  <dcterms:modified xsi:type="dcterms:W3CDTF">2024-10-25T08:14:44Z</dcterms:modified>
</cp:coreProperties>
</file>